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xls" ContentType="application/vnd.ms-excel"/>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charts/chart2.xml" ContentType="application/vnd.openxmlformats-officedocument.drawingml.chart+xml"/>
  <Override PartName="/ppt/notesSlides/notesSlide18.xml" ContentType="application/vnd.openxmlformats-officedocument.presentationml.notesSlide+xml"/>
  <Override PartName="/ppt/charts/chart3.xml" ContentType="application/vnd.openxmlformats-officedocument.drawingml.chart+xml"/>
  <Override PartName="/ppt/notesSlides/notesSlide19.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20.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8.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notesSlides/notesSlide39.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7"/>
  </p:notesMasterIdLst>
  <p:handoutMasterIdLst>
    <p:handoutMasterId r:id="rId88"/>
  </p:handoutMasterIdLst>
  <p:sldIdLst>
    <p:sldId id="426" r:id="rId2"/>
    <p:sldId id="424" r:id="rId3"/>
    <p:sldId id="415" r:id="rId4"/>
    <p:sldId id="435" r:id="rId5"/>
    <p:sldId id="479" r:id="rId6"/>
    <p:sldId id="480" r:id="rId7"/>
    <p:sldId id="487" r:id="rId8"/>
    <p:sldId id="483" r:id="rId9"/>
    <p:sldId id="437" r:id="rId10"/>
    <p:sldId id="482" r:id="rId11"/>
    <p:sldId id="486" r:id="rId12"/>
    <p:sldId id="438" r:id="rId13"/>
    <p:sldId id="442" r:id="rId14"/>
    <p:sldId id="268" r:id="rId15"/>
    <p:sldId id="356" r:id="rId16"/>
    <p:sldId id="425" r:id="rId17"/>
    <p:sldId id="472" r:id="rId18"/>
    <p:sldId id="278" r:id="rId19"/>
    <p:sldId id="474" r:id="rId20"/>
    <p:sldId id="357" r:id="rId21"/>
    <p:sldId id="299" r:id="rId22"/>
    <p:sldId id="468" r:id="rId23"/>
    <p:sldId id="355" r:id="rId24"/>
    <p:sldId id="300" r:id="rId25"/>
    <p:sldId id="358" r:id="rId26"/>
    <p:sldId id="359" r:id="rId27"/>
    <p:sldId id="360" r:id="rId28"/>
    <p:sldId id="361" r:id="rId29"/>
    <p:sldId id="362" r:id="rId30"/>
    <p:sldId id="363" r:id="rId31"/>
    <p:sldId id="366" r:id="rId32"/>
    <p:sldId id="367" r:id="rId33"/>
    <p:sldId id="364" r:id="rId34"/>
    <p:sldId id="365" r:id="rId35"/>
    <p:sldId id="371" r:id="rId36"/>
    <p:sldId id="369" r:id="rId37"/>
    <p:sldId id="370" r:id="rId38"/>
    <p:sldId id="283" r:id="rId39"/>
    <p:sldId id="303" r:id="rId40"/>
    <p:sldId id="377" r:id="rId41"/>
    <p:sldId id="354" r:id="rId42"/>
    <p:sldId id="287" r:id="rId43"/>
    <p:sldId id="471" r:id="rId44"/>
    <p:sldId id="443" r:id="rId45"/>
    <p:sldId id="374" r:id="rId46"/>
    <p:sldId id="429" r:id="rId47"/>
    <p:sldId id="430" r:id="rId48"/>
    <p:sldId id="470" r:id="rId49"/>
    <p:sldId id="478" r:id="rId50"/>
    <p:sldId id="431" r:id="rId51"/>
    <p:sldId id="375" r:id="rId52"/>
    <p:sldId id="307" r:id="rId53"/>
    <p:sldId id="378" r:id="rId54"/>
    <p:sldId id="379" r:id="rId55"/>
    <p:sldId id="380" r:id="rId56"/>
    <p:sldId id="381" r:id="rId57"/>
    <p:sldId id="382" r:id="rId58"/>
    <p:sldId id="383" r:id="rId59"/>
    <p:sldId id="384" r:id="rId60"/>
    <p:sldId id="385" r:id="rId61"/>
    <p:sldId id="284" r:id="rId62"/>
    <p:sldId id="386" r:id="rId63"/>
    <p:sldId id="387" r:id="rId64"/>
    <p:sldId id="286" r:id="rId65"/>
    <p:sldId id="388" r:id="rId66"/>
    <p:sldId id="389" r:id="rId67"/>
    <p:sldId id="410" r:id="rId68"/>
    <p:sldId id="444" r:id="rId69"/>
    <p:sldId id="477" r:id="rId70"/>
    <p:sldId id="476" r:id="rId71"/>
    <p:sldId id="445" r:id="rId72"/>
    <p:sldId id="446" r:id="rId73"/>
    <p:sldId id="447" r:id="rId74"/>
    <p:sldId id="448" r:id="rId75"/>
    <p:sldId id="449" r:id="rId76"/>
    <p:sldId id="450" r:id="rId77"/>
    <p:sldId id="451" r:id="rId78"/>
    <p:sldId id="452" r:id="rId79"/>
    <p:sldId id="453" r:id="rId80"/>
    <p:sldId id="454" r:id="rId81"/>
    <p:sldId id="455" r:id="rId82"/>
    <p:sldId id="456" r:id="rId83"/>
    <p:sldId id="457" r:id="rId84"/>
    <p:sldId id="458" r:id="rId85"/>
    <p:sldId id="459" r:id="rId86"/>
  </p:sldIdLst>
  <p:sldSz cx="9144000" cy="6858000" type="screen4x3"/>
  <p:notesSz cx="6858000" cy="994568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B9D9"/>
    <a:srgbClr val="2DCEDF"/>
    <a:srgbClr val="59B9BB"/>
    <a:srgbClr val="000000"/>
    <a:srgbClr val="EBF1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82" autoAdjust="0"/>
    <p:restoredTop sz="71936" autoAdjust="0"/>
  </p:normalViewPr>
  <p:slideViewPr>
    <p:cSldViewPr>
      <p:cViewPr varScale="1">
        <p:scale>
          <a:sx n="48" d="100"/>
          <a:sy n="48" d="100"/>
        </p:scale>
        <p:origin x="-1416"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49" d="100"/>
          <a:sy n="49" d="100"/>
        </p:scale>
        <p:origin x="-2910" y="-90"/>
      </p:cViewPr>
      <p:guideLst>
        <p:guide orient="horz" pos="3133"/>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handoutMaster" Target="handoutMasters/handout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1" Type="http://schemas.openxmlformats.org/officeDocument/2006/relationships/oleObject" Target="Classeur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Classeur1"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Classeur1"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Classeur1"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Classeur1"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David%20Helard\Desktop\preparation%20formation%20PH2%20mars\sequences%20la%20providence\S&#233;quence%2000%20au%2020%2002%2012%20%20LEGT%20La%20providence%20Amiens\Projet%20thermique%20Acquisition%20de%20donn&#233;es%20Patrick.xls"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David%20Helard\Desktop\preparation%20formation%20PH2%20mars\sequences%20la%20providence\S&#233;quence%2000%20au%2020%2002%2012%20%20LEGT%20La%20providence%20Amiens\Projet%20thermique%20Acquisition%20de%20donn&#233;es%20Patrick.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21"/>
    </mc:Choice>
    <mc:Fallback>
      <c:style val="21"/>
    </mc:Fallback>
  </mc:AlternateContent>
  <c:chart>
    <c:title>
      <c:tx>
        <c:rich>
          <a:bodyPr/>
          <a:lstStyle/>
          <a:p>
            <a:pPr>
              <a:defRPr/>
            </a:pPr>
            <a:r>
              <a:rPr lang="fr-FR" sz="1000" dirty="0"/>
              <a:t>Profil des consommations</a:t>
            </a:r>
            <a:r>
              <a:rPr lang="fr-FR" sz="1000" baseline="0" dirty="0"/>
              <a:t> d'énergie</a:t>
            </a:r>
            <a:endParaRPr lang="fr-FR" sz="1000" dirty="0"/>
          </a:p>
        </c:rich>
      </c:tx>
      <c:layout/>
      <c:overlay val="0"/>
    </c:title>
    <c:autoTitleDeleted val="0"/>
    <c:plotArea>
      <c:layout>
        <c:manualLayout>
          <c:layoutTarget val="inner"/>
          <c:xMode val="edge"/>
          <c:yMode val="edge"/>
          <c:x val="0.13993459576204481"/>
          <c:y val="0.17794595731660706"/>
          <c:w val="0.84768759047824493"/>
          <c:h val="0.65173353476631224"/>
        </c:manualLayout>
      </c:layout>
      <c:barChart>
        <c:barDir val="col"/>
        <c:grouping val="clustered"/>
        <c:varyColors val="0"/>
        <c:ser>
          <c:idx val="0"/>
          <c:order val="0"/>
          <c:invertIfNegative val="0"/>
          <c:cat>
            <c:strRef>
              <c:f>Feuil1!$G$4:$M$4</c:f>
              <c:strCache>
                <c:ptCount val="7"/>
                <c:pt idx="0">
                  <c:v>A</c:v>
                </c:pt>
                <c:pt idx="1">
                  <c:v>B</c:v>
                </c:pt>
                <c:pt idx="2">
                  <c:v>C</c:v>
                </c:pt>
                <c:pt idx="3">
                  <c:v>D</c:v>
                </c:pt>
                <c:pt idx="4">
                  <c:v>E</c:v>
                </c:pt>
                <c:pt idx="5">
                  <c:v>F</c:v>
                </c:pt>
                <c:pt idx="6">
                  <c:v>G</c:v>
                </c:pt>
              </c:strCache>
            </c:strRef>
          </c:cat>
          <c:val>
            <c:numRef>
              <c:f>Feuil1!$G$5:$M$5</c:f>
              <c:numCache>
                <c:formatCode>General</c:formatCode>
                <c:ptCount val="7"/>
                <c:pt idx="0">
                  <c:v>0</c:v>
                </c:pt>
                <c:pt idx="1">
                  <c:v>3</c:v>
                </c:pt>
                <c:pt idx="2">
                  <c:v>10</c:v>
                </c:pt>
                <c:pt idx="3">
                  <c:v>6</c:v>
                </c:pt>
                <c:pt idx="4">
                  <c:v>5</c:v>
                </c:pt>
                <c:pt idx="5">
                  <c:v>3</c:v>
                </c:pt>
                <c:pt idx="6">
                  <c:v>3</c:v>
                </c:pt>
              </c:numCache>
            </c:numRef>
          </c:val>
        </c:ser>
        <c:dLbls>
          <c:showLegendKey val="0"/>
          <c:showVal val="0"/>
          <c:showCatName val="0"/>
          <c:showSerName val="0"/>
          <c:showPercent val="0"/>
          <c:showBubbleSize val="0"/>
        </c:dLbls>
        <c:gapWidth val="75"/>
        <c:overlap val="-25"/>
        <c:axId val="68545920"/>
        <c:axId val="68940928"/>
      </c:barChart>
      <c:catAx>
        <c:axId val="68545920"/>
        <c:scaling>
          <c:orientation val="minMax"/>
        </c:scaling>
        <c:delete val="0"/>
        <c:axPos val="b"/>
        <c:majorTickMark val="none"/>
        <c:minorTickMark val="none"/>
        <c:tickLblPos val="nextTo"/>
        <c:crossAx val="68940928"/>
        <c:crosses val="autoZero"/>
        <c:auto val="1"/>
        <c:lblAlgn val="ctr"/>
        <c:lblOffset val="100"/>
        <c:noMultiLvlLbl val="0"/>
      </c:catAx>
      <c:valAx>
        <c:axId val="68940928"/>
        <c:scaling>
          <c:orientation val="minMax"/>
        </c:scaling>
        <c:delete val="0"/>
        <c:axPos val="l"/>
        <c:majorGridlines/>
        <c:numFmt formatCode="General" sourceLinked="1"/>
        <c:majorTickMark val="none"/>
        <c:minorTickMark val="none"/>
        <c:tickLblPos val="nextTo"/>
        <c:spPr>
          <a:ln w="9525">
            <a:noFill/>
          </a:ln>
        </c:spPr>
        <c:crossAx val="68545920"/>
        <c:crosses val="autoZero"/>
        <c:crossBetween val="between"/>
      </c:valAx>
    </c:plotArea>
    <c:plotVisOnly val="1"/>
    <c:dispBlanksAs val="gap"/>
    <c:showDLblsOverMax val="0"/>
  </c:chart>
  <c:spPr>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21"/>
    </mc:Choice>
    <mc:Fallback>
      <c:style val="21"/>
    </mc:Fallback>
  </mc:AlternateContent>
  <c:chart>
    <c:title>
      <c:tx>
        <c:rich>
          <a:bodyPr/>
          <a:lstStyle/>
          <a:p>
            <a:pPr>
              <a:defRPr/>
            </a:pPr>
            <a:r>
              <a:rPr lang="fr-FR" sz="1000" dirty="0"/>
              <a:t>Profil des consommations</a:t>
            </a:r>
            <a:r>
              <a:rPr lang="fr-FR" sz="1000" baseline="0" dirty="0"/>
              <a:t> d'énergie</a:t>
            </a:r>
            <a:endParaRPr lang="fr-FR" sz="1000" dirty="0"/>
          </a:p>
        </c:rich>
      </c:tx>
      <c:layout/>
      <c:overlay val="0"/>
    </c:title>
    <c:autoTitleDeleted val="0"/>
    <c:plotArea>
      <c:layout>
        <c:manualLayout>
          <c:layoutTarget val="inner"/>
          <c:xMode val="edge"/>
          <c:yMode val="edge"/>
          <c:x val="0.13993459576204481"/>
          <c:y val="0.17794595731660706"/>
          <c:w val="0.84768759047824493"/>
          <c:h val="0.65173353476631224"/>
        </c:manualLayout>
      </c:layout>
      <c:barChart>
        <c:barDir val="col"/>
        <c:grouping val="clustered"/>
        <c:varyColors val="0"/>
        <c:ser>
          <c:idx val="0"/>
          <c:order val="0"/>
          <c:invertIfNegative val="0"/>
          <c:cat>
            <c:strRef>
              <c:f>Feuil1!$G$4:$M$4</c:f>
              <c:strCache>
                <c:ptCount val="7"/>
                <c:pt idx="0">
                  <c:v>A</c:v>
                </c:pt>
                <c:pt idx="1">
                  <c:v>B</c:v>
                </c:pt>
                <c:pt idx="2">
                  <c:v>C</c:v>
                </c:pt>
                <c:pt idx="3">
                  <c:v>D</c:v>
                </c:pt>
                <c:pt idx="4">
                  <c:v>E</c:v>
                </c:pt>
                <c:pt idx="5">
                  <c:v>F</c:v>
                </c:pt>
                <c:pt idx="6">
                  <c:v>G</c:v>
                </c:pt>
              </c:strCache>
            </c:strRef>
          </c:cat>
          <c:val>
            <c:numRef>
              <c:f>Feuil1!$G$5:$M$5</c:f>
              <c:numCache>
                <c:formatCode>General</c:formatCode>
                <c:ptCount val="7"/>
                <c:pt idx="0">
                  <c:v>0</c:v>
                </c:pt>
                <c:pt idx="1">
                  <c:v>3</c:v>
                </c:pt>
                <c:pt idx="2">
                  <c:v>10</c:v>
                </c:pt>
                <c:pt idx="3">
                  <c:v>6</c:v>
                </c:pt>
                <c:pt idx="4">
                  <c:v>5</c:v>
                </c:pt>
                <c:pt idx="5">
                  <c:v>3</c:v>
                </c:pt>
                <c:pt idx="6">
                  <c:v>3</c:v>
                </c:pt>
              </c:numCache>
            </c:numRef>
          </c:val>
        </c:ser>
        <c:dLbls>
          <c:showLegendKey val="0"/>
          <c:showVal val="0"/>
          <c:showCatName val="0"/>
          <c:showSerName val="0"/>
          <c:showPercent val="0"/>
          <c:showBubbleSize val="0"/>
        </c:dLbls>
        <c:gapWidth val="75"/>
        <c:overlap val="-25"/>
        <c:axId val="71684480"/>
        <c:axId val="71686016"/>
      </c:barChart>
      <c:catAx>
        <c:axId val="71684480"/>
        <c:scaling>
          <c:orientation val="minMax"/>
        </c:scaling>
        <c:delete val="0"/>
        <c:axPos val="b"/>
        <c:majorTickMark val="none"/>
        <c:minorTickMark val="none"/>
        <c:tickLblPos val="nextTo"/>
        <c:crossAx val="71686016"/>
        <c:crosses val="autoZero"/>
        <c:auto val="1"/>
        <c:lblAlgn val="ctr"/>
        <c:lblOffset val="100"/>
        <c:noMultiLvlLbl val="0"/>
      </c:catAx>
      <c:valAx>
        <c:axId val="71686016"/>
        <c:scaling>
          <c:orientation val="minMax"/>
        </c:scaling>
        <c:delete val="0"/>
        <c:axPos val="l"/>
        <c:majorGridlines/>
        <c:numFmt formatCode="General" sourceLinked="1"/>
        <c:majorTickMark val="none"/>
        <c:minorTickMark val="none"/>
        <c:tickLblPos val="nextTo"/>
        <c:spPr>
          <a:ln w="9525">
            <a:noFill/>
          </a:ln>
        </c:spPr>
        <c:crossAx val="71684480"/>
        <c:crosses val="autoZero"/>
        <c:crossBetween val="between"/>
      </c:valAx>
    </c:plotArea>
    <c:plotVisOnly val="1"/>
    <c:dispBlanksAs val="gap"/>
    <c:showDLblsOverMax val="0"/>
  </c:chart>
  <c:spPr>
    <a:ln>
      <a:noFill/>
    </a:ln>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21"/>
    </mc:Choice>
    <mc:Fallback>
      <c:style val="21"/>
    </mc:Fallback>
  </mc:AlternateContent>
  <c:chart>
    <c:title>
      <c:tx>
        <c:rich>
          <a:bodyPr/>
          <a:lstStyle/>
          <a:p>
            <a:pPr>
              <a:defRPr/>
            </a:pPr>
            <a:r>
              <a:rPr lang="fr-FR" sz="1000" dirty="0"/>
              <a:t>Profil des consommations</a:t>
            </a:r>
            <a:r>
              <a:rPr lang="fr-FR" sz="1000" baseline="0" dirty="0"/>
              <a:t> d'énergie</a:t>
            </a:r>
            <a:endParaRPr lang="fr-FR" sz="1000" dirty="0"/>
          </a:p>
        </c:rich>
      </c:tx>
      <c:layout/>
      <c:overlay val="0"/>
    </c:title>
    <c:autoTitleDeleted val="0"/>
    <c:plotArea>
      <c:layout>
        <c:manualLayout>
          <c:layoutTarget val="inner"/>
          <c:xMode val="edge"/>
          <c:yMode val="edge"/>
          <c:x val="0.13993459576204481"/>
          <c:y val="0.17794595731660706"/>
          <c:w val="0.84768759047824493"/>
          <c:h val="0.65173353476631224"/>
        </c:manualLayout>
      </c:layout>
      <c:barChart>
        <c:barDir val="col"/>
        <c:grouping val="clustered"/>
        <c:varyColors val="0"/>
        <c:ser>
          <c:idx val="0"/>
          <c:order val="0"/>
          <c:invertIfNegative val="0"/>
          <c:cat>
            <c:strRef>
              <c:f>Feuil1!$G$4:$M$4</c:f>
              <c:strCache>
                <c:ptCount val="7"/>
                <c:pt idx="0">
                  <c:v>A</c:v>
                </c:pt>
                <c:pt idx="1">
                  <c:v>B</c:v>
                </c:pt>
                <c:pt idx="2">
                  <c:v>C</c:v>
                </c:pt>
                <c:pt idx="3">
                  <c:v>D</c:v>
                </c:pt>
                <c:pt idx="4">
                  <c:v>E</c:v>
                </c:pt>
                <c:pt idx="5">
                  <c:v>F</c:v>
                </c:pt>
                <c:pt idx="6">
                  <c:v>G</c:v>
                </c:pt>
              </c:strCache>
            </c:strRef>
          </c:cat>
          <c:val>
            <c:numRef>
              <c:f>Feuil1!$G$5:$M$5</c:f>
              <c:numCache>
                <c:formatCode>General</c:formatCode>
                <c:ptCount val="7"/>
                <c:pt idx="0">
                  <c:v>0</c:v>
                </c:pt>
                <c:pt idx="1">
                  <c:v>3</c:v>
                </c:pt>
                <c:pt idx="2">
                  <c:v>10</c:v>
                </c:pt>
                <c:pt idx="3">
                  <c:v>6</c:v>
                </c:pt>
                <c:pt idx="4">
                  <c:v>5</c:v>
                </c:pt>
                <c:pt idx="5">
                  <c:v>3</c:v>
                </c:pt>
                <c:pt idx="6">
                  <c:v>3</c:v>
                </c:pt>
              </c:numCache>
            </c:numRef>
          </c:val>
        </c:ser>
        <c:dLbls>
          <c:showLegendKey val="0"/>
          <c:showVal val="0"/>
          <c:showCatName val="0"/>
          <c:showSerName val="0"/>
          <c:showPercent val="0"/>
          <c:showBubbleSize val="0"/>
        </c:dLbls>
        <c:gapWidth val="75"/>
        <c:overlap val="-25"/>
        <c:axId val="72337280"/>
        <c:axId val="72338816"/>
      </c:barChart>
      <c:catAx>
        <c:axId val="72337280"/>
        <c:scaling>
          <c:orientation val="minMax"/>
        </c:scaling>
        <c:delete val="0"/>
        <c:axPos val="b"/>
        <c:majorTickMark val="none"/>
        <c:minorTickMark val="none"/>
        <c:tickLblPos val="nextTo"/>
        <c:crossAx val="72338816"/>
        <c:crosses val="autoZero"/>
        <c:auto val="1"/>
        <c:lblAlgn val="ctr"/>
        <c:lblOffset val="100"/>
        <c:noMultiLvlLbl val="0"/>
      </c:catAx>
      <c:valAx>
        <c:axId val="72338816"/>
        <c:scaling>
          <c:orientation val="minMax"/>
        </c:scaling>
        <c:delete val="0"/>
        <c:axPos val="l"/>
        <c:majorGridlines/>
        <c:numFmt formatCode="General" sourceLinked="1"/>
        <c:majorTickMark val="none"/>
        <c:minorTickMark val="none"/>
        <c:tickLblPos val="nextTo"/>
        <c:spPr>
          <a:ln w="9525">
            <a:noFill/>
          </a:ln>
        </c:spPr>
        <c:crossAx val="72337280"/>
        <c:crosses val="autoZero"/>
        <c:crossBetween val="between"/>
      </c:valAx>
    </c:plotArea>
    <c:plotVisOnly val="1"/>
    <c:dispBlanksAs val="gap"/>
    <c:showDLblsOverMax val="0"/>
  </c:chart>
  <c:spPr>
    <a:ln>
      <a:noFill/>
    </a:ln>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21"/>
    </mc:Choice>
    <mc:Fallback>
      <c:style val="21"/>
    </mc:Fallback>
  </mc:AlternateContent>
  <c:chart>
    <c:title>
      <c:tx>
        <c:rich>
          <a:bodyPr/>
          <a:lstStyle/>
          <a:p>
            <a:pPr>
              <a:defRPr/>
            </a:pPr>
            <a:r>
              <a:rPr lang="fr-FR" sz="1000" dirty="0"/>
              <a:t>Profil des consommations</a:t>
            </a:r>
            <a:r>
              <a:rPr lang="fr-FR" sz="1000" baseline="0" dirty="0"/>
              <a:t> d'énergie</a:t>
            </a:r>
            <a:endParaRPr lang="fr-FR" sz="1000" dirty="0"/>
          </a:p>
        </c:rich>
      </c:tx>
      <c:layout/>
      <c:overlay val="0"/>
    </c:title>
    <c:autoTitleDeleted val="0"/>
    <c:plotArea>
      <c:layout>
        <c:manualLayout>
          <c:layoutTarget val="inner"/>
          <c:xMode val="edge"/>
          <c:yMode val="edge"/>
          <c:x val="0.13993459576204481"/>
          <c:y val="0.17794595731660706"/>
          <c:w val="0.84768759047824493"/>
          <c:h val="0.65173353476631224"/>
        </c:manualLayout>
      </c:layout>
      <c:barChart>
        <c:barDir val="col"/>
        <c:grouping val="clustered"/>
        <c:varyColors val="0"/>
        <c:ser>
          <c:idx val="0"/>
          <c:order val="0"/>
          <c:invertIfNegative val="0"/>
          <c:cat>
            <c:strRef>
              <c:f>Feuil1!$G$4:$M$4</c:f>
              <c:strCache>
                <c:ptCount val="7"/>
                <c:pt idx="0">
                  <c:v>A</c:v>
                </c:pt>
                <c:pt idx="1">
                  <c:v>B</c:v>
                </c:pt>
                <c:pt idx="2">
                  <c:v>C</c:v>
                </c:pt>
                <c:pt idx="3">
                  <c:v>D</c:v>
                </c:pt>
                <c:pt idx="4">
                  <c:v>E</c:v>
                </c:pt>
                <c:pt idx="5">
                  <c:v>F</c:v>
                </c:pt>
                <c:pt idx="6">
                  <c:v>G</c:v>
                </c:pt>
              </c:strCache>
            </c:strRef>
          </c:cat>
          <c:val>
            <c:numRef>
              <c:f>Feuil1!$G$5:$M$5</c:f>
              <c:numCache>
                <c:formatCode>General</c:formatCode>
                <c:ptCount val="7"/>
                <c:pt idx="0">
                  <c:v>0</c:v>
                </c:pt>
                <c:pt idx="1">
                  <c:v>3</c:v>
                </c:pt>
                <c:pt idx="2">
                  <c:v>10</c:v>
                </c:pt>
                <c:pt idx="3">
                  <c:v>6</c:v>
                </c:pt>
                <c:pt idx="4">
                  <c:v>5</c:v>
                </c:pt>
                <c:pt idx="5">
                  <c:v>3</c:v>
                </c:pt>
                <c:pt idx="6">
                  <c:v>3</c:v>
                </c:pt>
              </c:numCache>
            </c:numRef>
          </c:val>
        </c:ser>
        <c:dLbls>
          <c:showLegendKey val="0"/>
          <c:showVal val="0"/>
          <c:showCatName val="0"/>
          <c:showSerName val="0"/>
          <c:showPercent val="0"/>
          <c:showBubbleSize val="0"/>
        </c:dLbls>
        <c:gapWidth val="75"/>
        <c:overlap val="-25"/>
        <c:axId val="73726208"/>
        <c:axId val="77139968"/>
      </c:barChart>
      <c:catAx>
        <c:axId val="73726208"/>
        <c:scaling>
          <c:orientation val="minMax"/>
        </c:scaling>
        <c:delete val="0"/>
        <c:axPos val="b"/>
        <c:majorTickMark val="none"/>
        <c:minorTickMark val="none"/>
        <c:tickLblPos val="nextTo"/>
        <c:crossAx val="77139968"/>
        <c:crosses val="autoZero"/>
        <c:auto val="1"/>
        <c:lblAlgn val="ctr"/>
        <c:lblOffset val="100"/>
        <c:noMultiLvlLbl val="0"/>
      </c:catAx>
      <c:valAx>
        <c:axId val="77139968"/>
        <c:scaling>
          <c:orientation val="minMax"/>
        </c:scaling>
        <c:delete val="0"/>
        <c:axPos val="l"/>
        <c:majorGridlines/>
        <c:numFmt formatCode="General" sourceLinked="1"/>
        <c:majorTickMark val="none"/>
        <c:minorTickMark val="none"/>
        <c:tickLblPos val="nextTo"/>
        <c:spPr>
          <a:ln w="9525">
            <a:noFill/>
          </a:ln>
        </c:spPr>
        <c:crossAx val="73726208"/>
        <c:crosses val="autoZero"/>
        <c:crossBetween val="between"/>
      </c:valAx>
    </c:plotArea>
    <c:plotVisOnly val="1"/>
    <c:dispBlanksAs val="gap"/>
    <c:showDLblsOverMax val="0"/>
  </c:chart>
  <c:spPr>
    <a:ln>
      <a:noFill/>
    </a:ln>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21"/>
    </mc:Choice>
    <mc:Fallback>
      <c:style val="21"/>
    </mc:Fallback>
  </mc:AlternateContent>
  <c:chart>
    <c:title>
      <c:tx>
        <c:rich>
          <a:bodyPr/>
          <a:lstStyle/>
          <a:p>
            <a:pPr>
              <a:defRPr/>
            </a:pPr>
            <a:r>
              <a:rPr lang="fr-FR" sz="1000" dirty="0"/>
              <a:t>Profil des consommations</a:t>
            </a:r>
            <a:r>
              <a:rPr lang="fr-FR" sz="1000" baseline="0" dirty="0"/>
              <a:t> d'énergie</a:t>
            </a:r>
            <a:endParaRPr lang="fr-FR" sz="1000" dirty="0"/>
          </a:p>
        </c:rich>
      </c:tx>
      <c:layout/>
      <c:overlay val="0"/>
    </c:title>
    <c:autoTitleDeleted val="0"/>
    <c:plotArea>
      <c:layout>
        <c:manualLayout>
          <c:layoutTarget val="inner"/>
          <c:xMode val="edge"/>
          <c:yMode val="edge"/>
          <c:x val="0.13993459576204481"/>
          <c:y val="0.17794595731660706"/>
          <c:w val="0.84768759047824493"/>
          <c:h val="0.65173353476631224"/>
        </c:manualLayout>
      </c:layout>
      <c:barChart>
        <c:barDir val="col"/>
        <c:grouping val="clustered"/>
        <c:varyColors val="0"/>
        <c:ser>
          <c:idx val="0"/>
          <c:order val="0"/>
          <c:invertIfNegative val="0"/>
          <c:cat>
            <c:strRef>
              <c:f>Feuil1!$G$4:$M$4</c:f>
              <c:strCache>
                <c:ptCount val="7"/>
                <c:pt idx="0">
                  <c:v>A</c:v>
                </c:pt>
                <c:pt idx="1">
                  <c:v>B</c:v>
                </c:pt>
                <c:pt idx="2">
                  <c:v>C</c:v>
                </c:pt>
                <c:pt idx="3">
                  <c:v>D</c:v>
                </c:pt>
                <c:pt idx="4">
                  <c:v>E</c:v>
                </c:pt>
                <c:pt idx="5">
                  <c:v>F</c:v>
                </c:pt>
                <c:pt idx="6">
                  <c:v>G</c:v>
                </c:pt>
              </c:strCache>
            </c:strRef>
          </c:cat>
          <c:val>
            <c:numRef>
              <c:f>Feuil1!$G$5:$M$5</c:f>
              <c:numCache>
                <c:formatCode>General</c:formatCode>
                <c:ptCount val="7"/>
                <c:pt idx="0">
                  <c:v>0</c:v>
                </c:pt>
                <c:pt idx="1">
                  <c:v>3</c:v>
                </c:pt>
                <c:pt idx="2">
                  <c:v>10</c:v>
                </c:pt>
                <c:pt idx="3">
                  <c:v>6</c:v>
                </c:pt>
                <c:pt idx="4">
                  <c:v>5</c:v>
                </c:pt>
                <c:pt idx="5">
                  <c:v>3</c:v>
                </c:pt>
                <c:pt idx="6">
                  <c:v>3</c:v>
                </c:pt>
              </c:numCache>
            </c:numRef>
          </c:val>
        </c:ser>
        <c:dLbls>
          <c:showLegendKey val="0"/>
          <c:showVal val="0"/>
          <c:showCatName val="0"/>
          <c:showSerName val="0"/>
          <c:showPercent val="0"/>
          <c:showBubbleSize val="0"/>
        </c:dLbls>
        <c:gapWidth val="75"/>
        <c:overlap val="-25"/>
        <c:axId val="169675392"/>
        <c:axId val="170465920"/>
      </c:barChart>
      <c:catAx>
        <c:axId val="169675392"/>
        <c:scaling>
          <c:orientation val="minMax"/>
        </c:scaling>
        <c:delete val="0"/>
        <c:axPos val="b"/>
        <c:majorTickMark val="none"/>
        <c:minorTickMark val="none"/>
        <c:tickLblPos val="nextTo"/>
        <c:crossAx val="170465920"/>
        <c:crosses val="autoZero"/>
        <c:auto val="1"/>
        <c:lblAlgn val="ctr"/>
        <c:lblOffset val="100"/>
        <c:noMultiLvlLbl val="0"/>
      </c:catAx>
      <c:valAx>
        <c:axId val="170465920"/>
        <c:scaling>
          <c:orientation val="minMax"/>
        </c:scaling>
        <c:delete val="0"/>
        <c:axPos val="l"/>
        <c:majorGridlines/>
        <c:numFmt formatCode="General" sourceLinked="1"/>
        <c:majorTickMark val="none"/>
        <c:minorTickMark val="none"/>
        <c:tickLblPos val="nextTo"/>
        <c:spPr>
          <a:ln w="9525">
            <a:noFill/>
          </a:ln>
        </c:spPr>
        <c:crossAx val="169675392"/>
        <c:crosses val="autoZero"/>
        <c:crossBetween val="between"/>
      </c:valAx>
    </c:plotArea>
    <c:plotVisOnly val="1"/>
    <c:dispBlanksAs val="gap"/>
    <c:showDLblsOverMax val="0"/>
  </c:chart>
  <c:spPr>
    <a:ln>
      <a:noFill/>
    </a:ln>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fr-FR" sz="900" dirty="0"/>
              <a:t>comparaison de la consommation entre une cellule équipée de 8 cm de coton et l'épave </a:t>
            </a:r>
            <a:r>
              <a:rPr lang="fr-FR" sz="900" dirty="0" smtClean="0"/>
              <a:t>thermique (puissance constante)</a:t>
            </a:r>
            <a:endParaRPr lang="fr-FR" sz="900" dirty="0"/>
          </a:p>
        </c:rich>
      </c:tx>
      <c:layout/>
      <c:overlay val="0"/>
    </c:title>
    <c:autoTitleDeleted val="0"/>
    <c:plotArea>
      <c:layout/>
      <c:scatterChart>
        <c:scatterStyle val="smoothMarker"/>
        <c:varyColors val="0"/>
        <c:ser>
          <c:idx val="0"/>
          <c:order val="0"/>
          <c:tx>
            <c:strRef>
              <c:f>'Coton 8 cm dernière'!$B$66</c:f>
              <c:strCache>
                <c:ptCount val="1"/>
                <c:pt idx="0">
                  <c:v>Consommation [Wh] 8cm coton</c:v>
                </c:pt>
              </c:strCache>
            </c:strRef>
          </c:tx>
          <c:marker>
            <c:symbol val="none"/>
          </c:marker>
          <c:xVal>
            <c:numRef>
              <c:f>'Coton 8 cm dernière'!$A$67:$A$127</c:f>
              <c:numCache>
                <c:formatCode>General</c:formatCode>
                <c:ptCount val="6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numCache>
            </c:numRef>
          </c:xVal>
          <c:yVal>
            <c:numRef>
              <c:f>'Coton 8 cm dernière'!$B$67:$B$127</c:f>
              <c:numCache>
                <c:formatCode>General</c:formatCode>
                <c:ptCount val="61"/>
                <c:pt idx="0">
                  <c:v>0</c:v>
                </c:pt>
                <c:pt idx="1">
                  <c:v>3</c:v>
                </c:pt>
                <c:pt idx="2">
                  <c:v>6</c:v>
                </c:pt>
                <c:pt idx="3">
                  <c:v>9</c:v>
                </c:pt>
                <c:pt idx="4">
                  <c:v>12</c:v>
                </c:pt>
                <c:pt idx="5">
                  <c:v>15</c:v>
                </c:pt>
                <c:pt idx="6">
                  <c:v>18</c:v>
                </c:pt>
                <c:pt idx="7">
                  <c:v>21</c:v>
                </c:pt>
                <c:pt idx="8">
                  <c:v>24</c:v>
                </c:pt>
                <c:pt idx="9">
                  <c:v>27</c:v>
                </c:pt>
                <c:pt idx="10">
                  <c:v>30</c:v>
                </c:pt>
                <c:pt idx="11">
                  <c:v>33</c:v>
                </c:pt>
                <c:pt idx="12">
                  <c:v>36</c:v>
                </c:pt>
                <c:pt idx="13">
                  <c:v>39</c:v>
                </c:pt>
                <c:pt idx="14">
                  <c:v>42</c:v>
                </c:pt>
                <c:pt idx="15">
                  <c:v>45</c:v>
                </c:pt>
                <c:pt idx="16">
                  <c:v>48</c:v>
                </c:pt>
                <c:pt idx="17">
                  <c:v>51</c:v>
                </c:pt>
                <c:pt idx="18">
                  <c:v>54</c:v>
                </c:pt>
                <c:pt idx="19">
                  <c:v>57</c:v>
                </c:pt>
                <c:pt idx="20">
                  <c:v>60</c:v>
                </c:pt>
                <c:pt idx="21">
                  <c:v>63</c:v>
                </c:pt>
                <c:pt idx="22">
                  <c:v>66</c:v>
                </c:pt>
                <c:pt idx="23">
                  <c:v>69</c:v>
                </c:pt>
                <c:pt idx="24">
                  <c:v>72</c:v>
                </c:pt>
                <c:pt idx="25">
                  <c:v>75</c:v>
                </c:pt>
                <c:pt idx="26">
                  <c:v>79</c:v>
                </c:pt>
                <c:pt idx="27">
                  <c:v>81</c:v>
                </c:pt>
                <c:pt idx="28">
                  <c:v>84</c:v>
                </c:pt>
                <c:pt idx="29">
                  <c:v>88</c:v>
                </c:pt>
                <c:pt idx="30">
                  <c:v>91</c:v>
                </c:pt>
                <c:pt idx="31">
                  <c:v>94</c:v>
                </c:pt>
                <c:pt idx="32">
                  <c:v>95</c:v>
                </c:pt>
                <c:pt idx="33">
                  <c:v>99</c:v>
                </c:pt>
                <c:pt idx="34">
                  <c:v>100</c:v>
                </c:pt>
                <c:pt idx="35">
                  <c:v>103</c:v>
                </c:pt>
                <c:pt idx="36">
                  <c:v>105</c:v>
                </c:pt>
                <c:pt idx="37">
                  <c:v>108</c:v>
                </c:pt>
                <c:pt idx="38">
                  <c:v>109</c:v>
                </c:pt>
                <c:pt idx="39">
                  <c:v>112</c:v>
                </c:pt>
                <c:pt idx="40">
                  <c:v>113</c:v>
                </c:pt>
                <c:pt idx="41">
                  <c:v>116</c:v>
                </c:pt>
                <c:pt idx="42">
                  <c:v>118</c:v>
                </c:pt>
                <c:pt idx="43">
                  <c:v>120</c:v>
                </c:pt>
                <c:pt idx="44">
                  <c:v>121</c:v>
                </c:pt>
                <c:pt idx="45">
                  <c:v>122</c:v>
                </c:pt>
                <c:pt idx="46">
                  <c:v>125</c:v>
                </c:pt>
                <c:pt idx="47">
                  <c:v>126</c:v>
                </c:pt>
                <c:pt idx="48">
                  <c:v>128</c:v>
                </c:pt>
                <c:pt idx="49">
                  <c:v>130</c:v>
                </c:pt>
                <c:pt idx="50">
                  <c:v>130</c:v>
                </c:pt>
                <c:pt idx="51">
                  <c:v>132</c:v>
                </c:pt>
                <c:pt idx="52">
                  <c:v>134</c:v>
                </c:pt>
                <c:pt idx="53">
                  <c:v>135</c:v>
                </c:pt>
                <c:pt idx="54">
                  <c:v>137</c:v>
                </c:pt>
                <c:pt idx="55">
                  <c:v>137</c:v>
                </c:pt>
                <c:pt idx="56">
                  <c:v>139</c:v>
                </c:pt>
                <c:pt idx="57">
                  <c:v>140</c:v>
                </c:pt>
                <c:pt idx="58">
                  <c:v>141</c:v>
                </c:pt>
                <c:pt idx="59">
                  <c:v>142</c:v>
                </c:pt>
                <c:pt idx="60">
                  <c:v>143</c:v>
                </c:pt>
              </c:numCache>
            </c:numRef>
          </c:yVal>
          <c:smooth val="1"/>
        </c:ser>
        <c:ser>
          <c:idx val="1"/>
          <c:order val="1"/>
          <c:tx>
            <c:strRef>
              <c:f>'Coton 8 cm dernière'!$C$66</c:f>
              <c:strCache>
                <c:ptCount val="1"/>
                <c:pt idx="0">
                  <c:v>Consommation [Wh] épave thermique</c:v>
                </c:pt>
              </c:strCache>
            </c:strRef>
          </c:tx>
          <c:marker>
            <c:symbol val="none"/>
          </c:marker>
          <c:xVal>
            <c:numRef>
              <c:f>'Coton 8 cm dernière'!$A$67:$A$127</c:f>
              <c:numCache>
                <c:formatCode>General</c:formatCode>
                <c:ptCount val="6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numCache>
            </c:numRef>
          </c:xVal>
          <c:yVal>
            <c:numRef>
              <c:f>'Coton 8 cm dernière'!$C$67:$C$127</c:f>
              <c:numCache>
                <c:formatCode>General</c:formatCode>
                <c:ptCount val="61"/>
                <c:pt idx="0">
                  <c:v>0</c:v>
                </c:pt>
                <c:pt idx="1">
                  <c:v>3</c:v>
                </c:pt>
                <c:pt idx="2">
                  <c:v>6</c:v>
                </c:pt>
                <c:pt idx="3">
                  <c:v>9</c:v>
                </c:pt>
                <c:pt idx="4">
                  <c:v>12</c:v>
                </c:pt>
                <c:pt idx="5">
                  <c:v>15</c:v>
                </c:pt>
                <c:pt idx="6">
                  <c:v>18</c:v>
                </c:pt>
                <c:pt idx="7">
                  <c:v>21</c:v>
                </c:pt>
                <c:pt idx="8">
                  <c:v>24</c:v>
                </c:pt>
                <c:pt idx="9">
                  <c:v>27</c:v>
                </c:pt>
                <c:pt idx="10">
                  <c:v>30</c:v>
                </c:pt>
                <c:pt idx="11">
                  <c:v>34</c:v>
                </c:pt>
                <c:pt idx="12">
                  <c:v>36</c:v>
                </c:pt>
                <c:pt idx="13">
                  <c:v>39</c:v>
                </c:pt>
                <c:pt idx="14">
                  <c:v>42</c:v>
                </c:pt>
                <c:pt idx="15">
                  <c:v>46</c:v>
                </c:pt>
                <c:pt idx="16">
                  <c:v>48</c:v>
                </c:pt>
                <c:pt idx="17">
                  <c:v>51</c:v>
                </c:pt>
                <c:pt idx="18">
                  <c:v>54</c:v>
                </c:pt>
                <c:pt idx="19">
                  <c:v>57</c:v>
                </c:pt>
                <c:pt idx="20">
                  <c:v>60</c:v>
                </c:pt>
                <c:pt idx="21">
                  <c:v>64</c:v>
                </c:pt>
                <c:pt idx="22">
                  <c:v>68</c:v>
                </c:pt>
                <c:pt idx="23">
                  <c:v>70</c:v>
                </c:pt>
                <c:pt idx="24">
                  <c:v>73</c:v>
                </c:pt>
                <c:pt idx="25">
                  <c:v>76</c:v>
                </c:pt>
                <c:pt idx="26">
                  <c:v>79</c:v>
                </c:pt>
                <c:pt idx="27">
                  <c:v>82</c:v>
                </c:pt>
                <c:pt idx="28">
                  <c:v>85</c:v>
                </c:pt>
                <c:pt idx="29">
                  <c:v>88</c:v>
                </c:pt>
                <c:pt idx="30">
                  <c:v>91</c:v>
                </c:pt>
                <c:pt idx="31">
                  <c:v>94</c:v>
                </c:pt>
                <c:pt idx="32">
                  <c:v>97</c:v>
                </c:pt>
                <c:pt idx="33">
                  <c:v>100</c:v>
                </c:pt>
                <c:pt idx="34">
                  <c:v>103</c:v>
                </c:pt>
                <c:pt idx="35">
                  <c:v>106</c:v>
                </c:pt>
                <c:pt idx="36">
                  <c:v>109</c:v>
                </c:pt>
                <c:pt idx="37">
                  <c:v>112</c:v>
                </c:pt>
                <c:pt idx="38">
                  <c:v>115</c:v>
                </c:pt>
                <c:pt idx="39">
                  <c:v>118</c:v>
                </c:pt>
                <c:pt idx="40">
                  <c:v>122</c:v>
                </c:pt>
                <c:pt idx="41">
                  <c:v>124</c:v>
                </c:pt>
                <c:pt idx="42">
                  <c:v>127</c:v>
                </c:pt>
                <c:pt idx="43">
                  <c:v>130</c:v>
                </c:pt>
                <c:pt idx="44">
                  <c:v>133</c:v>
                </c:pt>
                <c:pt idx="45">
                  <c:v>137</c:v>
                </c:pt>
                <c:pt idx="46">
                  <c:v>139</c:v>
                </c:pt>
                <c:pt idx="47">
                  <c:v>143</c:v>
                </c:pt>
                <c:pt idx="48">
                  <c:v>146</c:v>
                </c:pt>
                <c:pt idx="49">
                  <c:v>149</c:v>
                </c:pt>
                <c:pt idx="50">
                  <c:v>152</c:v>
                </c:pt>
                <c:pt idx="51">
                  <c:v>155</c:v>
                </c:pt>
                <c:pt idx="52">
                  <c:v>158</c:v>
                </c:pt>
                <c:pt idx="53">
                  <c:v>161</c:v>
                </c:pt>
                <c:pt idx="54">
                  <c:v>164</c:v>
                </c:pt>
                <c:pt idx="55">
                  <c:v>167</c:v>
                </c:pt>
                <c:pt idx="56">
                  <c:v>170</c:v>
                </c:pt>
                <c:pt idx="57">
                  <c:v>173</c:v>
                </c:pt>
                <c:pt idx="58">
                  <c:v>176</c:v>
                </c:pt>
                <c:pt idx="59">
                  <c:v>179</c:v>
                </c:pt>
                <c:pt idx="60">
                  <c:v>182</c:v>
                </c:pt>
              </c:numCache>
            </c:numRef>
          </c:yVal>
          <c:smooth val="1"/>
        </c:ser>
        <c:dLbls>
          <c:showLegendKey val="0"/>
          <c:showVal val="0"/>
          <c:showCatName val="0"/>
          <c:showSerName val="0"/>
          <c:showPercent val="0"/>
          <c:showBubbleSize val="0"/>
        </c:dLbls>
        <c:axId val="73445760"/>
        <c:axId val="73447680"/>
      </c:scatterChart>
      <c:valAx>
        <c:axId val="73445760"/>
        <c:scaling>
          <c:orientation val="minMax"/>
          <c:max val="60"/>
        </c:scaling>
        <c:delete val="0"/>
        <c:axPos val="b"/>
        <c:title>
          <c:tx>
            <c:rich>
              <a:bodyPr/>
              <a:lstStyle/>
              <a:p>
                <a:pPr>
                  <a:defRPr/>
                </a:pPr>
                <a:r>
                  <a:rPr lang="fr-FR"/>
                  <a:t>temps en min</a:t>
                </a:r>
              </a:p>
            </c:rich>
          </c:tx>
          <c:layout/>
          <c:overlay val="0"/>
        </c:title>
        <c:numFmt formatCode="General" sourceLinked="1"/>
        <c:majorTickMark val="none"/>
        <c:minorTickMark val="none"/>
        <c:tickLblPos val="nextTo"/>
        <c:crossAx val="73447680"/>
        <c:crosses val="autoZero"/>
        <c:crossBetween val="midCat"/>
      </c:valAx>
      <c:valAx>
        <c:axId val="73447680"/>
        <c:scaling>
          <c:orientation val="minMax"/>
        </c:scaling>
        <c:delete val="0"/>
        <c:axPos val="l"/>
        <c:majorGridlines/>
        <c:title>
          <c:tx>
            <c:rich>
              <a:bodyPr/>
              <a:lstStyle/>
              <a:p>
                <a:pPr>
                  <a:defRPr/>
                </a:pPr>
                <a:r>
                  <a:rPr lang="en-US"/>
                  <a:t>Consommation en Wh</a:t>
                </a:r>
              </a:p>
            </c:rich>
          </c:tx>
          <c:layout/>
          <c:overlay val="0"/>
        </c:title>
        <c:numFmt formatCode="General" sourceLinked="1"/>
        <c:majorTickMark val="none"/>
        <c:minorTickMark val="none"/>
        <c:tickLblPos val="nextTo"/>
        <c:crossAx val="73445760"/>
        <c:crosses val="autoZero"/>
        <c:crossBetween val="midCat"/>
      </c:valAx>
    </c:plotArea>
    <c:legend>
      <c:legendPos val="r"/>
      <c:layout/>
      <c:overlay val="0"/>
    </c:legend>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fr-FR"/>
              <a:t>Evolution des températures par types d'isolant</a:t>
            </a:r>
          </a:p>
        </c:rich>
      </c:tx>
      <c:layout/>
      <c:overlay val="0"/>
    </c:title>
    <c:autoTitleDeleted val="0"/>
    <c:plotArea>
      <c:layout/>
      <c:scatterChart>
        <c:scatterStyle val="smoothMarker"/>
        <c:varyColors val="0"/>
        <c:ser>
          <c:idx val="0"/>
          <c:order val="0"/>
          <c:tx>
            <c:strRef>
              <c:f>'toute les courbes'!$B$1</c:f>
              <c:strCache>
                <c:ptCount val="1"/>
                <c:pt idx="0">
                  <c:v>Température de consigne [°C]</c:v>
                </c:pt>
              </c:strCache>
            </c:strRef>
          </c:tx>
          <c:marker>
            <c:symbol val="none"/>
          </c:marker>
          <c:xVal>
            <c:numRef>
              <c:f>'toute les courbes'!$A$2:$A$152</c:f>
              <c:numCache>
                <c:formatCode>General</c:formatCode>
                <c:ptCount val="15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numCache>
            </c:numRef>
          </c:xVal>
          <c:yVal>
            <c:numRef>
              <c:f>'toute les courbes'!$B$2:$B$152</c:f>
              <c:numCache>
                <c:formatCode>General</c:formatCode>
                <c:ptCount val="151"/>
                <c:pt idx="0">
                  <c:v>19</c:v>
                </c:pt>
                <c:pt idx="1">
                  <c:v>19</c:v>
                </c:pt>
                <c:pt idx="2">
                  <c:v>19</c:v>
                </c:pt>
                <c:pt idx="3">
                  <c:v>19</c:v>
                </c:pt>
                <c:pt idx="4">
                  <c:v>19</c:v>
                </c:pt>
                <c:pt idx="5">
                  <c:v>19</c:v>
                </c:pt>
                <c:pt idx="6">
                  <c:v>19</c:v>
                </c:pt>
                <c:pt idx="7">
                  <c:v>19</c:v>
                </c:pt>
                <c:pt idx="8">
                  <c:v>19</c:v>
                </c:pt>
                <c:pt idx="9">
                  <c:v>19</c:v>
                </c:pt>
                <c:pt idx="10">
                  <c:v>19</c:v>
                </c:pt>
                <c:pt idx="11">
                  <c:v>19</c:v>
                </c:pt>
                <c:pt idx="12">
                  <c:v>19</c:v>
                </c:pt>
                <c:pt idx="13">
                  <c:v>19</c:v>
                </c:pt>
                <c:pt idx="14">
                  <c:v>19</c:v>
                </c:pt>
                <c:pt idx="15">
                  <c:v>19</c:v>
                </c:pt>
                <c:pt idx="16">
                  <c:v>19</c:v>
                </c:pt>
                <c:pt idx="17">
                  <c:v>19</c:v>
                </c:pt>
                <c:pt idx="18">
                  <c:v>19</c:v>
                </c:pt>
                <c:pt idx="19">
                  <c:v>19</c:v>
                </c:pt>
                <c:pt idx="20">
                  <c:v>19</c:v>
                </c:pt>
                <c:pt idx="21">
                  <c:v>19</c:v>
                </c:pt>
                <c:pt idx="22">
                  <c:v>19</c:v>
                </c:pt>
                <c:pt idx="23">
                  <c:v>19</c:v>
                </c:pt>
                <c:pt idx="24">
                  <c:v>19</c:v>
                </c:pt>
                <c:pt idx="25">
                  <c:v>19</c:v>
                </c:pt>
                <c:pt idx="26">
                  <c:v>19</c:v>
                </c:pt>
                <c:pt idx="27">
                  <c:v>19</c:v>
                </c:pt>
                <c:pt idx="28">
                  <c:v>19</c:v>
                </c:pt>
                <c:pt idx="29">
                  <c:v>19</c:v>
                </c:pt>
                <c:pt idx="30">
                  <c:v>19</c:v>
                </c:pt>
                <c:pt idx="31">
                  <c:v>19</c:v>
                </c:pt>
                <c:pt idx="32">
                  <c:v>19</c:v>
                </c:pt>
                <c:pt idx="33">
                  <c:v>19</c:v>
                </c:pt>
                <c:pt idx="34">
                  <c:v>19</c:v>
                </c:pt>
                <c:pt idx="35">
                  <c:v>19</c:v>
                </c:pt>
                <c:pt idx="36">
                  <c:v>19</c:v>
                </c:pt>
                <c:pt idx="37">
                  <c:v>19</c:v>
                </c:pt>
                <c:pt idx="38">
                  <c:v>19</c:v>
                </c:pt>
                <c:pt idx="39">
                  <c:v>19</c:v>
                </c:pt>
                <c:pt idx="40">
                  <c:v>19</c:v>
                </c:pt>
                <c:pt idx="41">
                  <c:v>19</c:v>
                </c:pt>
                <c:pt idx="42">
                  <c:v>19</c:v>
                </c:pt>
                <c:pt idx="43">
                  <c:v>19</c:v>
                </c:pt>
                <c:pt idx="44">
                  <c:v>19</c:v>
                </c:pt>
                <c:pt idx="45">
                  <c:v>19</c:v>
                </c:pt>
                <c:pt idx="46">
                  <c:v>19</c:v>
                </c:pt>
                <c:pt idx="47">
                  <c:v>19</c:v>
                </c:pt>
                <c:pt idx="48">
                  <c:v>19</c:v>
                </c:pt>
                <c:pt idx="49">
                  <c:v>19</c:v>
                </c:pt>
                <c:pt idx="50">
                  <c:v>19</c:v>
                </c:pt>
                <c:pt idx="51">
                  <c:v>19</c:v>
                </c:pt>
                <c:pt idx="52">
                  <c:v>19</c:v>
                </c:pt>
                <c:pt idx="53">
                  <c:v>19</c:v>
                </c:pt>
                <c:pt idx="54">
                  <c:v>19</c:v>
                </c:pt>
                <c:pt idx="55">
                  <c:v>19</c:v>
                </c:pt>
                <c:pt idx="56">
                  <c:v>19</c:v>
                </c:pt>
                <c:pt idx="57">
                  <c:v>19</c:v>
                </c:pt>
                <c:pt idx="58">
                  <c:v>19</c:v>
                </c:pt>
                <c:pt idx="59">
                  <c:v>19</c:v>
                </c:pt>
                <c:pt idx="60">
                  <c:v>19</c:v>
                </c:pt>
                <c:pt idx="61">
                  <c:v>19</c:v>
                </c:pt>
                <c:pt idx="62">
                  <c:v>19</c:v>
                </c:pt>
                <c:pt idx="63">
                  <c:v>19</c:v>
                </c:pt>
                <c:pt idx="64">
                  <c:v>19</c:v>
                </c:pt>
                <c:pt idx="65">
                  <c:v>19</c:v>
                </c:pt>
                <c:pt idx="66">
                  <c:v>19</c:v>
                </c:pt>
                <c:pt idx="67">
                  <c:v>19</c:v>
                </c:pt>
                <c:pt idx="68">
                  <c:v>19</c:v>
                </c:pt>
                <c:pt idx="69">
                  <c:v>19</c:v>
                </c:pt>
                <c:pt idx="70">
                  <c:v>19</c:v>
                </c:pt>
                <c:pt idx="71">
                  <c:v>19</c:v>
                </c:pt>
                <c:pt idx="72">
                  <c:v>19</c:v>
                </c:pt>
                <c:pt idx="73">
                  <c:v>19</c:v>
                </c:pt>
                <c:pt idx="74">
                  <c:v>19</c:v>
                </c:pt>
                <c:pt idx="75">
                  <c:v>19</c:v>
                </c:pt>
                <c:pt idx="76">
                  <c:v>19</c:v>
                </c:pt>
                <c:pt idx="77">
                  <c:v>19</c:v>
                </c:pt>
                <c:pt idx="78">
                  <c:v>19</c:v>
                </c:pt>
                <c:pt idx="79">
                  <c:v>19</c:v>
                </c:pt>
                <c:pt idx="80">
                  <c:v>19</c:v>
                </c:pt>
                <c:pt idx="81">
                  <c:v>19</c:v>
                </c:pt>
                <c:pt idx="82">
                  <c:v>19</c:v>
                </c:pt>
                <c:pt idx="83">
                  <c:v>19</c:v>
                </c:pt>
                <c:pt idx="84">
                  <c:v>19</c:v>
                </c:pt>
                <c:pt idx="85">
                  <c:v>19</c:v>
                </c:pt>
                <c:pt idx="86">
                  <c:v>19</c:v>
                </c:pt>
                <c:pt idx="87">
                  <c:v>19</c:v>
                </c:pt>
                <c:pt idx="88">
                  <c:v>19</c:v>
                </c:pt>
                <c:pt idx="89">
                  <c:v>19</c:v>
                </c:pt>
                <c:pt idx="90">
                  <c:v>19</c:v>
                </c:pt>
                <c:pt idx="91">
                  <c:v>19</c:v>
                </c:pt>
                <c:pt idx="92">
                  <c:v>19</c:v>
                </c:pt>
                <c:pt idx="93">
                  <c:v>19</c:v>
                </c:pt>
                <c:pt idx="94">
                  <c:v>19</c:v>
                </c:pt>
                <c:pt idx="95">
                  <c:v>19</c:v>
                </c:pt>
                <c:pt idx="96">
                  <c:v>19</c:v>
                </c:pt>
                <c:pt idx="97">
                  <c:v>19</c:v>
                </c:pt>
                <c:pt idx="98">
                  <c:v>19</c:v>
                </c:pt>
                <c:pt idx="99">
                  <c:v>19</c:v>
                </c:pt>
                <c:pt idx="100">
                  <c:v>19</c:v>
                </c:pt>
                <c:pt idx="101">
                  <c:v>19</c:v>
                </c:pt>
                <c:pt idx="102">
                  <c:v>19</c:v>
                </c:pt>
                <c:pt idx="103">
                  <c:v>19</c:v>
                </c:pt>
                <c:pt idx="104">
                  <c:v>19</c:v>
                </c:pt>
                <c:pt idx="105">
                  <c:v>19</c:v>
                </c:pt>
                <c:pt idx="106">
                  <c:v>19</c:v>
                </c:pt>
                <c:pt idx="107">
                  <c:v>19</c:v>
                </c:pt>
                <c:pt idx="108">
                  <c:v>19</c:v>
                </c:pt>
                <c:pt idx="109">
                  <c:v>19</c:v>
                </c:pt>
                <c:pt idx="110">
                  <c:v>19</c:v>
                </c:pt>
                <c:pt idx="111">
                  <c:v>19</c:v>
                </c:pt>
                <c:pt idx="112">
                  <c:v>19</c:v>
                </c:pt>
                <c:pt idx="113">
                  <c:v>19</c:v>
                </c:pt>
                <c:pt idx="114">
                  <c:v>19</c:v>
                </c:pt>
                <c:pt idx="115">
                  <c:v>19</c:v>
                </c:pt>
                <c:pt idx="116">
                  <c:v>19</c:v>
                </c:pt>
                <c:pt idx="117">
                  <c:v>19</c:v>
                </c:pt>
                <c:pt idx="118">
                  <c:v>19</c:v>
                </c:pt>
                <c:pt idx="119">
                  <c:v>19</c:v>
                </c:pt>
                <c:pt idx="120">
                  <c:v>19</c:v>
                </c:pt>
                <c:pt idx="121">
                  <c:v>19</c:v>
                </c:pt>
                <c:pt idx="122">
                  <c:v>19</c:v>
                </c:pt>
                <c:pt idx="123">
                  <c:v>19</c:v>
                </c:pt>
                <c:pt idx="124">
                  <c:v>19</c:v>
                </c:pt>
                <c:pt idx="125">
                  <c:v>19</c:v>
                </c:pt>
                <c:pt idx="126">
                  <c:v>19</c:v>
                </c:pt>
                <c:pt idx="127">
                  <c:v>19</c:v>
                </c:pt>
                <c:pt idx="128">
                  <c:v>19</c:v>
                </c:pt>
                <c:pt idx="129">
                  <c:v>19</c:v>
                </c:pt>
                <c:pt idx="130">
                  <c:v>19</c:v>
                </c:pt>
                <c:pt idx="131">
                  <c:v>19</c:v>
                </c:pt>
                <c:pt idx="132">
                  <c:v>19</c:v>
                </c:pt>
                <c:pt idx="133">
                  <c:v>19</c:v>
                </c:pt>
                <c:pt idx="134">
                  <c:v>19</c:v>
                </c:pt>
                <c:pt idx="135">
                  <c:v>19</c:v>
                </c:pt>
                <c:pt idx="136">
                  <c:v>19</c:v>
                </c:pt>
                <c:pt idx="137">
                  <c:v>19</c:v>
                </c:pt>
                <c:pt idx="138">
                  <c:v>19</c:v>
                </c:pt>
                <c:pt idx="139">
                  <c:v>19</c:v>
                </c:pt>
                <c:pt idx="140">
                  <c:v>19</c:v>
                </c:pt>
                <c:pt idx="141">
                  <c:v>19</c:v>
                </c:pt>
                <c:pt idx="142">
                  <c:v>19</c:v>
                </c:pt>
                <c:pt idx="143">
                  <c:v>19</c:v>
                </c:pt>
                <c:pt idx="144">
                  <c:v>19</c:v>
                </c:pt>
                <c:pt idx="145">
                  <c:v>19</c:v>
                </c:pt>
                <c:pt idx="146">
                  <c:v>19</c:v>
                </c:pt>
                <c:pt idx="147">
                  <c:v>19</c:v>
                </c:pt>
                <c:pt idx="148">
                  <c:v>19</c:v>
                </c:pt>
                <c:pt idx="149">
                  <c:v>19</c:v>
                </c:pt>
                <c:pt idx="150">
                  <c:v>19</c:v>
                </c:pt>
              </c:numCache>
            </c:numRef>
          </c:yVal>
          <c:smooth val="1"/>
        </c:ser>
        <c:ser>
          <c:idx val="1"/>
          <c:order val="1"/>
          <c:tx>
            <c:strRef>
              <c:f>'toute les courbes'!$C$1</c:f>
              <c:strCache>
                <c:ptCount val="1"/>
                <c:pt idx="0">
                  <c:v>sans isolant</c:v>
                </c:pt>
              </c:strCache>
            </c:strRef>
          </c:tx>
          <c:marker>
            <c:symbol val="none"/>
          </c:marker>
          <c:xVal>
            <c:numRef>
              <c:f>'toute les courbes'!$A$2:$A$152</c:f>
              <c:numCache>
                <c:formatCode>General</c:formatCode>
                <c:ptCount val="15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numCache>
            </c:numRef>
          </c:xVal>
          <c:yVal>
            <c:numRef>
              <c:f>'toute les courbes'!$C$2:$C$152</c:f>
              <c:numCache>
                <c:formatCode>General</c:formatCode>
                <c:ptCount val="151"/>
                <c:pt idx="0">
                  <c:v>-8.8000000000000007</c:v>
                </c:pt>
                <c:pt idx="1">
                  <c:v>-8.7000000000000011</c:v>
                </c:pt>
                <c:pt idx="2">
                  <c:v>-8.5</c:v>
                </c:pt>
                <c:pt idx="3">
                  <c:v>-8.3000000000000007</c:v>
                </c:pt>
                <c:pt idx="4">
                  <c:v>-8.1</c:v>
                </c:pt>
                <c:pt idx="5">
                  <c:v>-7.8</c:v>
                </c:pt>
                <c:pt idx="6">
                  <c:v>-7.7</c:v>
                </c:pt>
                <c:pt idx="7">
                  <c:v>-7.4</c:v>
                </c:pt>
                <c:pt idx="8">
                  <c:v>-7.2</c:v>
                </c:pt>
                <c:pt idx="9">
                  <c:v>-6.9</c:v>
                </c:pt>
                <c:pt idx="10">
                  <c:v>-6.7</c:v>
                </c:pt>
                <c:pt idx="11">
                  <c:v>-6.5</c:v>
                </c:pt>
                <c:pt idx="12">
                  <c:v>-6.3</c:v>
                </c:pt>
                <c:pt idx="13">
                  <c:v>-6.1</c:v>
                </c:pt>
                <c:pt idx="14">
                  <c:v>-5.8</c:v>
                </c:pt>
                <c:pt idx="15">
                  <c:v>-5.7</c:v>
                </c:pt>
                <c:pt idx="16">
                  <c:v>-5.4</c:v>
                </c:pt>
                <c:pt idx="17">
                  <c:v>-5.2</c:v>
                </c:pt>
                <c:pt idx="18">
                  <c:v>-4.9000000000000004</c:v>
                </c:pt>
                <c:pt idx="19">
                  <c:v>-4.7</c:v>
                </c:pt>
                <c:pt idx="20">
                  <c:v>-4.5</c:v>
                </c:pt>
                <c:pt idx="21">
                  <c:v>-4.3</c:v>
                </c:pt>
                <c:pt idx="22">
                  <c:v>-4.0999999999999996</c:v>
                </c:pt>
                <c:pt idx="23">
                  <c:v>-3.9</c:v>
                </c:pt>
                <c:pt idx="24">
                  <c:v>-3.6</c:v>
                </c:pt>
                <c:pt idx="25">
                  <c:v>-3.4</c:v>
                </c:pt>
                <c:pt idx="26">
                  <c:v>-3.2</c:v>
                </c:pt>
                <c:pt idx="27">
                  <c:v>-3</c:v>
                </c:pt>
                <c:pt idx="28">
                  <c:v>-2.8</c:v>
                </c:pt>
                <c:pt idx="29">
                  <c:v>-2.6</c:v>
                </c:pt>
                <c:pt idx="30">
                  <c:v>-2.4</c:v>
                </c:pt>
                <c:pt idx="31">
                  <c:v>-2.2000000000000002</c:v>
                </c:pt>
                <c:pt idx="32">
                  <c:v>-2</c:v>
                </c:pt>
                <c:pt idx="33">
                  <c:v>-1.7</c:v>
                </c:pt>
                <c:pt idx="34">
                  <c:v>-1.6</c:v>
                </c:pt>
                <c:pt idx="35">
                  <c:v>-1.4</c:v>
                </c:pt>
                <c:pt idx="36">
                  <c:v>-1.2</c:v>
                </c:pt>
                <c:pt idx="37">
                  <c:v>-1</c:v>
                </c:pt>
                <c:pt idx="38">
                  <c:v>-0.8</c:v>
                </c:pt>
                <c:pt idx="39">
                  <c:v>-0.60000000000000064</c:v>
                </c:pt>
                <c:pt idx="40">
                  <c:v>-0.5</c:v>
                </c:pt>
                <c:pt idx="41">
                  <c:v>-0.2</c:v>
                </c:pt>
                <c:pt idx="42">
                  <c:v>0</c:v>
                </c:pt>
                <c:pt idx="43">
                  <c:v>0.1</c:v>
                </c:pt>
                <c:pt idx="44">
                  <c:v>0.30000000000000032</c:v>
                </c:pt>
                <c:pt idx="45">
                  <c:v>0.5</c:v>
                </c:pt>
                <c:pt idx="46">
                  <c:v>0.60000000000000064</c:v>
                </c:pt>
                <c:pt idx="47">
                  <c:v>0.8</c:v>
                </c:pt>
                <c:pt idx="48">
                  <c:v>1</c:v>
                </c:pt>
                <c:pt idx="49">
                  <c:v>1.1000000000000001</c:v>
                </c:pt>
                <c:pt idx="50">
                  <c:v>1.3</c:v>
                </c:pt>
                <c:pt idx="51">
                  <c:v>1.4</c:v>
                </c:pt>
                <c:pt idx="52">
                  <c:v>1.6</c:v>
                </c:pt>
                <c:pt idx="53">
                  <c:v>1.7</c:v>
                </c:pt>
                <c:pt idx="54">
                  <c:v>1.9000000000000001</c:v>
                </c:pt>
                <c:pt idx="55">
                  <c:v>2</c:v>
                </c:pt>
                <c:pt idx="56">
                  <c:v>2.1</c:v>
                </c:pt>
                <c:pt idx="57">
                  <c:v>2.2999999999999998</c:v>
                </c:pt>
                <c:pt idx="58">
                  <c:v>2.4</c:v>
                </c:pt>
                <c:pt idx="59">
                  <c:v>2.5</c:v>
                </c:pt>
                <c:pt idx="60">
                  <c:v>2.7</c:v>
                </c:pt>
                <c:pt idx="61">
                  <c:v>2.8</c:v>
                </c:pt>
                <c:pt idx="62">
                  <c:v>2.9</c:v>
                </c:pt>
                <c:pt idx="63">
                  <c:v>3.1</c:v>
                </c:pt>
                <c:pt idx="64">
                  <c:v>3.2</c:v>
                </c:pt>
                <c:pt idx="65">
                  <c:v>3.3</c:v>
                </c:pt>
                <c:pt idx="66">
                  <c:v>3.4</c:v>
                </c:pt>
                <c:pt idx="67">
                  <c:v>3.5</c:v>
                </c:pt>
                <c:pt idx="68">
                  <c:v>3.6</c:v>
                </c:pt>
                <c:pt idx="69">
                  <c:v>3.7</c:v>
                </c:pt>
                <c:pt idx="70">
                  <c:v>3.8</c:v>
                </c:pt>
                <c:pt idx="71">
                  <c:v>3.9</c:v>
                </c:pt>
                <c:pt idx="72">
                  <c:v>4.0999999999999996</c:v>
                </c:pt>
                <c:pt idx="73">
                  <c:v>4.2</c:v>
                </c:pt>
                <c:pt idx="74">
                  <c:v>4.2</c:v>
                </c:pt>
                <c:pt idx="75">
                  <c:v>4.4000000000000004</c:v>
                </c:pt>
                <c:pt idx="76">
                  <c:v>4.5</c:v>
                </c:pt>
                <c:pt idx="77">
                  <c:v>4.5</c:v>
                </c:pt>
                <c:pt idx="78">
                  <c:v>4.5999999999999996</c:v>
                </c:pt>
                <c:pt idx="79">
                  <c:v>4.7</c:v>
                </c:pt>
                <c:pt idx="80">
                  <c:v>4.8</c:v>
                </c:pt>
                <c:pt idx="81">
                  <c:v>5</c:v>
                </c:pt>
                <c:pt idx="82">
                  <c:v>5</c:v>
                </c:pt>
                <c:pt idx="83">
                  <c:v>5.0999999999999996</c:v>
                </c:pt>
                <c:pt idx="84">
                  <c:v>5.2</c:v>
                </c:pt>
                <c:pt idx="85">
                  <c:v>5.3</c:v>
                </c:pt>
                <c:pt idx="86">
                  <c:v>5.4</c:v>
                </c:pt>
                <c:pt idx="87">
                  <c:v>5.4</c:v>
                </c:pt>
                <c:pt idx="88">
                  <c:v>5.5</c:v>
                </c:pt>
                <c:pt idx="89">
                  <c:v>5.6</c:v>
                </c:pt>
                <c:pt idx="90">
                  <c:v>5.7</c:v>
                </c:pt>
                <c:pt idx="91">
                  <c:v>5.8</c:v>
                </c:pt>
                <c:pt idx="92">
                  <c:v>5.8</c:v>
                </c:pt>
                <c:pt idx="93">
                  <c:v>5.9</c:v>
                </c:pt>
                <c:pt idx="94">
                  <c:v>6</c:v>
                </c:pt>
                <c:pt idx="95">
                  <c:v>6</c:v>
                </c:pt>
                <c:pt idx="96">
                  <c:v>6.2</c:v>
                </c:pt>
                <c:pt idx="97">
                  <c:v>6.2</c:v>
                </c:pt>
                <c:pt idx="98">
                  <c:v>6.3</c:v>
                </c:pt>
                <c:pt idx="99">
                  <c:v>6.3</c:v>
                </c:pt>
                <c:pt idx="100">
                  <c:v>6.4</c:v>
                </c:pt>
                <c:pt idx="101">
                  <c:v>6.4</c:v>
                </c:pt>
                <c:pt idx="102">
                  <c:v>6.6</c:v>
                </c:pt>
                <c:pt idx="103">
                  <c:v>6.6</c:v>
                </c:pt>
                <c:pt idx="104">
                  <c:v>6.7</c:v>
                </c:pt>
                <c:pt idx="105">
                  <c:v>6.8</c:v>
                </c:pt>
                <c:pt idx="106">
                  <c:v>6.8</c:v>
                </c:pt>
                <c:pt idx="107">
                  <c:v>6.9</c:v>
                </c:pt>
                <c:pt idx="108">
                  <c:v>6.9</c:v>
                </c:pt>
                <c:pt idx="109">
                  <c:v>6.9</c:v>
                </c:pt>
                <c:pt idx="110">
                  <c:v>7</c:v>
                </c:pt>
                <c:pt idx="111">
                  <c:v>7</c:v>
                </c:pt>
                <c:pt idx="112">
                  <c:v>7.1</c:v>
                </c:pt>
                <c:pt idx="113">
                  <c:v>7.2</c:v>
                </c:pt>
                <c:pt idx="114">
                  <c:v>7.2</c:v>
                </c:pt>
                <c:pt idx="115">
                  <c:v>7.2</c:v>
                </c:pt>
                <c:pt idx="116">
                  <c:v>7.3</c:v>
                </c:pt>
                <c:pt idx="117">
                  <c:v>7.4</c:v>
                </c:pt>
                <c:pt idx="118">
                  <c:v>7.4</c:v>
                </c:pt>
                <c:pt idx="119">
                  <c:v>7.4</c:v>
                </c:pt>
                <c:pt idx="120">
                  <c:v>7.5</c:v>
                </c:pt>
                <c:pt idx="121">
                  <c:v>7.6</c:v>
                </c:pt>
                <c:pt idx="122">
                  <c:v>7.7</c:v>
                </c:pt>
                <c:pt idx="123">
                  <c:v>7.7</c:v>
                </c:pt>
                <c:pt idx="124">
                  <c:v>7.8</c:v>
                </c:pt>
                <c:pt idx="125">
                  <c:v>7.8</c:v>
                </c:pt>
                <c:pt idx="126">
                  <c:v>7.8</c:v>
                </c:pt>
                <c:pt idx="127">
                  <c:v>7.9</c:v>
                </c:pt>
                <c:pt idx="128">
                  <c:v>7.9</c:v>
                </c:pt>
                <c:pt idx="129">
                  <c:v>8</c:v>
                </c:pt>
                <c:pt idx="130">
                  <c:v>8.1</c:v>
                </c:pt>
                <c:pt idx="131">
                  <c:v>8.1</c:v>
                </c:pt>
                <c:pt idx="132">
                  <c:v>8.1</c:v>
                </c:pt>
                <c:pt idx="133">
                  <c:v>8.1</c:v>
                </c:pt>
                <c:pt idx="134">
                  <c:v>8.2000000000000011</c:v>
                </c:pt>
                <c:pt idx="135">
                  <c:v>8.2000000000000011</c:v>
                </c:pt>
                <c:pt idx="136">
                  <c:v>8.2000000000000011</c:v>
                </c:pt>
                <c:pt idx="137">
                  <c:v>8.3000000000000007</c:v>
                </c:pt>
                <c:pt idx="138">
                  <c:v>8.3000000000000007</c:v>
                </c:pt>
                <c:pt idx="139">
                  <c:v>8.4</c:v>
                </c:pt>
                <c:pt idx="140">
                  <c:v>8.4</c:v>
                </c:pt>
                <c:pt idx="141">
                  <c:v>8.5</c:v>
                </c:pt>
                <c:pt idx="142">
                  <c:v>8.5</c:v>
                </c:pt>
                <c:pt idx="143">
                  <c:v>8.5</c:v>
                </c:pt>
                <c:pt idx="144">
                  <c:v>8.5</c:v>
                </c:pt>
                <c:pt idx="145">
                  <c:v>8.6</c:v>
                </c:pt>
                <c:pt idx="146">
                  <c:v>8.6</c:v>
                </c:pt>
                <c:pt idx="147">
                  <c:v>8.6</c:v>
                </c:pt>
                <c:pt idx="148">
                  <c:v>8.7000000000000011</c:v>
                </c:pt>
                <c:pt idx="149">
                  <c:v>8.7000000000000011</c:v>
                </c:pt>
                <c:pt idx="150">
                  <c:v>8.8000000000000007</c:v>
                </c:pt>
              </c:numCache>
            </c:numRef>
          </c:yVal>
          <c:smooth val="1"/>
        </c:ser>
        <c:ser>
          <c:idx val="2"/>
          <c:order val="2"/>
          <c:tx>
            <c:strRef>
              <c:f>'toute les courbes'!$D$1</c:f>
              <c:strCache>
                <c:ptCount val="1"/>
                <c:pt idx="0">
                  <c:v>coton 1 couche</c:v>
                </c:pt>
              </c:strCache>
            </c:strRef>
          </c:tx>
          <c:marker>
            <c:symbol val="none"/>
          </c:marker>
          <c:xVal>
            <c:numRef>
              <c:f>'toute les courbes'!$A$2:$A$152</c:f>
              <c:numCache>
                <c:formatCode>General</c:formatCode>
                <c:ptCount val="15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numCache>
            </c:numRef>
          </c:xVal>
          <c:yVal>
            <c:numRef>
              <c:f>'toute les courbes'!$D$2:$D$152</c:f>
              <c:numCache>
                <c:formatCode>General</c:formatCode>
                <c:ptCount val="151"/>
                <c:pt idx="0">
                  <c:v>-8.4</c:v>
                </c:pt>
                <c:pt idx="1">
                  <c:v>-7</c:v>
                </c:pt>
                <c:pt idx="2">
                  <c:v>-6.1</c:v>
                </c:pt>
                <c:pt idx="3">
                  <c:v>-5.2</c:v>
                </c:pt>
                <c:pt idx="4">
                  <c:v>-4.3</c:v>
                </c:pt>
                <c:pt idx="5">
                  <c:v>-3.3</c:v>
                </c:pt>
                <c:pt idx="6">
                  <c:v>-2.4</c:v>
                </c:pt>
                <c:pt idx="7">
                  <c:v>-1.5</c:v>
                </c:pt>
                <c:pt idx="8">
                  <c:v>-0.8</c:v>
                </c:pt>
                <c:pt idx="9">
                  <c:v>-0.30000000000000032</c:v>
                </c:pt>
                <c:pt idx="10">
                  <c:v>0.2</c:v>
                </c:pt>
                <c:pt idx="11">
                  <c:v>1.3</c:v>
                </c:pt>
                <c:pt idx="12">
                  <c:v>2</c:v>
                </c:pt>
                <c:pt idx="13">
                  <c:v>2.9</c:v>
                </c:pt>
                <c:pt idx="14">
                  <c:v>3.5</c:v>
                </c:pt>
                <c:pt idx="15">
                  <c:v>4.0999999999999996</c:v>
                </c:pt>
                <c:pt idx="16">
                  <c:v>4.5999999999999996</c:v>
                </c:pt>
                <c:pt idx="17">
                  <c:v>5.3</c:v>
                </c:pt>
                <c:pt idx="18">
                  <c:v>5.8</c:v>
                </c:pt>
                <c:pt idx="19">
                  <c:v>6.5</c:v>
                </c:pt>
                <c:pt idx="20">
                  <c:v>7.2</c:v>
                </c:pt>
                <c:pt idx="21">
                  <c:v>8</c:v>
                </c:pt>
                <c:pt idx="22">
                  <c:v>9.1</c:v>
                </c:pt>
                <c:pt idx="23">
                  <c:v>9.9</c:v>
                </c:pt>
                <c:pt idx="24">
                  <c:v>10.7</c:v>
                </c:pt>
                <c:pt idx="25">
                  <c:v>11.5</c:v>
                </c:pt>
                <c:pt idx="26">
                  <c:v>12</c:v>
                </c:pt>
                <c:pt idx="27">
                  <c:v>12.5</c:v>
                </c:pt>
                <c:pt idx="28">
                  <c:v>13.1</c:v>
                </c:pt>
                <c:pt idx="29">
                  <c:v>13.8</c:v>
                </c:pt>
                <c:pt idx="30">
                  <c:v>14.4</c:v>
                </c:pt>
                <c:pt idx="31">
                  <c:v>15</c:v>
                </c:pt>
                <c:pt idx="32">
                  <c:v>15.5</c:v>
                </c:pt>
                <c:pt idx="33">
                  <c:v>16.2</c:v>
                </c:pt>
                <c:pt idx="34">
                  <c:v>16.7</c:v>
                </c:pt>
                <c:pt idx="35">
                  <c:v>17.100000000000001</c:v>
                </c:pt>
                <c:pt idx="36">
                  <c:v>17.600000000000001</c:v>
                </c:pt>
                <c:pt idx="37">
                  <c:v>18</c:v>
                </c:pt>
                <c:pt idx="38">
                  <c:v>18.600000000000001</c:v>
                </c:pt>
                <c:pt idx="39">
                  <c:v>19.100000000000001</c:v>
                </c:pt>
                <c:pt idx="40">
                  <c:v>19.5</c:v>
                </c:pt>
                <c:pt idx="41">
                  <c:v>19.100000000000001</c:v>
                </c:pt>
                <c:pt idx="42">
                  <c:v>18.5</c:v>
                </c:pt>
                <c:pt idx="43">
                  <c:v>18.7</c:v>
                </c:pt>
                <c:pt idx="44">
                  <c:v>19.3</c:v>
                </c:pt>
                <c:pt idx="45">
                  <c:v>19.399999999999999</c:v>
                </c:pt>
                <c:pt idx="46">
                  <c:v>18.8</c:v>
                </c:pt>
                <c:pt idx="47">
                  <c:v>18.3</c:v>
                </c:pt>
                <c:pt idx="48">
                  <c:v>18.8</c:v>
                </c:pt>
                <c:pt idx="49">
                  <c:v>19.3</c:v>
                </c:pt>
                <c:pt idx="50">
                  <c:v>19.100000000000001</c:v>
                </c:pt>
                <c:pt idx="51">
                  <c:v>18.8</c:v>
                </c:pt>
                <c:pt idx="52">
                  <c:v>18.3</c:v>
                </c:pt>
                <c:pt idx="53">
                  <c:v>19</c:v>
                </c:pt>
                <c:pt idx="54">
                  <c:v>19.600000000000001</c:v>
                </c:pt>
                <c:pt idx="55">
                  <c:v>19.5</c:v>
                </c:pt>
                <c:pt idx="56">
                  <c:v>19.100000000000001</c:v>
                </c:pt>
                <c:pt idx="57">
                  <c:v>18.5</c:v>
                </c:pt>
                <c:pt idx="58">
                  <c:v>18.600000000000001</c:v>
                </c:pt>
                <c:pt idx="59">
                  <c:v>19.600000000000001</c:v>
                </c:pt>
                <c:pt idx="60">
                  <c:v>19.2</c:v>
                </c:pt>
              </c:numCache>
            </c:numRef>
          </c:yVal>
          <c:smooth val="1"/>
        </c:ser>
        <c:ser>
          <c:idx val="3"/>
          <c:order val="3"/>
          <c:tx>
            <c:strRef>
              <c:f>'toute les courbes'!$E$1</c:f>
              <c:strCache>
                <c:ptCount val="1"/>
                <c:pt idx="0">
                  <c:v>coton 2 couches</c:v>
                </c:pt>
              </c:strCache>
            </c:strRef>
          </c:tx>
          <c:marker>
            <c:symbol val="none"/>
          </c:marker>
          <c:xVal>
            <c:numRef>
              <c:f>'toute les courbes'!$A$2:$A$152</c:f>
              <c:numCache>
                <c:formatCode>General</c:formatCode>
                <c:ptCount val="15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numCache>
            </c:numRef>
          </c:xVal>
          <c:yVal>
            <c:numRef>
              <c:f>'toute les courbes'!$E$2:$E$152</c:f>
              <c:numCache>
                <c:formatCode>General</c:formatCode>
                <c:ptCount val="151"/>
                <c:pt idx="0">
                  <c:v>-0.30000000000000032</c:v>
                </c:pt>
                <c:pt idx="1">
                  <c:v>-0.60000000000000064</c:v>
                </c:pt>
                <c:pt idx="2">
                  <c:v>2</c:v>
                </c:pt>
                <c:pt idx="3">
                  <c:v>3.5</c:v>
                </c:pt>
                <c:pt idx="4">
                  <c:v>4.5999999999999996</c:v>
                </c:pt>
                <c:pt idx="5">
                  <c:v>5.8</c:v>
                </c:pt>
                <c:pt idx="6">
                  <c:v>6.7</c:v>
                </c:pt>
                <c:pt idx="7">
                  <c:v>7.8</c:v>
                </c:pt>
                <c:pt idx="8">
                  <c:v>8.5</c:v>
                </c:pt>
                <c:pt idx="9">
                  <c:v>9.4</c:v>
                </c:pt>
                <c:pt idx="10">
                  <c:v>10.3</c:v>
                </c:pt>
                <c:pt idx="11">
                  <c:v>11</c:v>
                </c:pt>
                <c:pt idx="12">
                  <c:v>11.8</c:v>
                </c:pt>
                <c:pt idx="13">
                  <c:v>12.5</c:v>
                </c:pt>
                <c:pt idx="14">
                  <c:v>13.2</c:v>
                </c:pt>
                <c:pt idx="15">
                  <c:v>13.9</c:v>
                </c:pt>
                <c:pt idx="16">
                  <c:v>14.7</c:v>
                </c:pt>
                <c:pt idx="17">
                  <c:v>15.3</c:v>
                </c:pt>
                <c:pt idx="18">
                  <c:v>15.9</c:v>
                </c:pt>
                <c:pt idx="19">
                  <c:v>16.5</c:v>
                </c:pt>
                <c:pt idx="20">
                  <c:v>17.100000000000001</c:v>
                </c:pt>
                <c:pt idx="21">
                  <c:v>17.7</c:v>
                </c:pt>
                <c:pt idx="22">
                  <c:v>18.3</c:v>
                </c:pt>
                <c:pt idx="23">
                  <c:v>18.8</c:v>
                </c:pt>
                <c:pt idx="24">
                  <c:v>18.7</c:v>
                </c:pt>
                <c:pt idx="25">
                  <c:v>18.5</c:v>
                </c:pt>
                <c:pt idx="26">
                  <c:v>19</c:v>
                </c:pt>
                <c:pt idx="27">
                  <c:v>18.399999999999999</c:v>
                </c:pt>
                <c:pt idx="28">
                  <c:v>18.7</c:v>
                </c:pt>
                <c:pt idx="29">
                  <c:v>18.899999999999999</c:v>
                </c:pt>
                <c:pt idx="30">
                  <c:v>18.399999999999999</c:v>
                </c:pt>
                <c:pt idx="31">
                  <c:v>18.899999999999999</c:v>
                </c:pt>
                <c:pt idx="32">
                  <c:v>18.8</c:v>
                </c:pt>
                <c:pt idx="33">
                  <c:v>18.399999999999999</c:v>
                </c:pt>
                <c:pt idx="34">
                  <c:v>19</c:v>
                </c:pt>
                <c:pt idx="35">
                  <c:v>18.899999999999999</c:v>
                </c:pt>
                <c:pt idx="36">
                  <c:v>18.399999999999999</c:v>
                </c:pt>
                <c:pt idx="37">
                  <c:v>19.2</c:v>
                </c:pt>
                <c:pt idx="38">
                  <c:v>18.600000000000001</c:v>
                </c:pt>
                <c:pt idx="39">
                  <c:v>18.399999999999999</c:v>
                </c:pt>
                <c:pt idx="40">
                  <c:v>19.2</c:v>
                </c:pt>
                <c:pt idx="41">
                  <c:v>18.8</c:v>
                </c:pt>
                <c:pt idx="42">
                  <c:v>18.399999999999999</c:v>
                </c:pt>
                <c:pt idx="43">
                  <c:v>18.899999999999999</c:v>
                </c:pt>
                <c:pt idx="44">
                  <c:v>18.899999999999999</c:v>
                </c:pt>
                <c:pt idx="45">
                  <c:v>18.399999999999999</c:v>
                </c:pt>
                <c:pt idx="46">
                  <c:v>18.8</c:v>
                </c:pt>
                <c:pt idx="47">
                  <c:v>19.100000000000001</c:v>
                </c:pt>
                <c:pt idx="48">
                  <c:v>18.8</c:v>
                </c:pt>
                <c:pt idx="49">
                  <c:v>18.399999999999999</c:v>
                </c:pt>
                <c:pt idx="50">
                  <c:v>19.2</c:v>
                </c:pt>
                <c:pt idx="51">
                  <c:v>18.899999999999999</c:v>
                </c:pt>
                <c:pt idx="52">
                  <c:v>18.600000000000001</c:v>
                </c:pt>
                <c:pt idx="53">
                  <c:v>18.7</c:v>
                </c:pt>
                <c:pt idx="54">
                  <c:v>19.2</c:v>
                </c:pt>
                <c:pt idx="55">
                  <c:v>18.8</c:v>
                </c:pt>
                <c:pt idx="56">
                  <c:v>18.399999999999999</c:v>
                </c:pt>
                <c:pt idx="57">
                  <c:v>19.2</c:v>
                </c:pt>
                <c:pt idx="58">
                  <c:v>19.100000000000001</c:v>
                </c:pt>
                <c:pt idx="59">
                  <c:v>18.7</c:v>
                </c:pt>
                <c:pt idx="60">
                  <c:v>18.399999999999999</c:v>
                </c:pt>
                <c:pt idx="61">
                  <c:v>19.100000000000001</c:v>
                </c:pt>
                <c:pt idx="62">
                  <c:v>18.899999999999999</c:v>
                </c:pt>
                <c:pt idx="63">
                  <c:v>18.8</c:v>
                </c:pt>
                <c:pt idx="64">
                  <c:v>18.399999999999999</c:v>
                </c:pt>
                <c:pt idx="65">
                  <c:v>19.2</c:v>
                </c:pt>
                <c:pt idx="66">
                  <c:v>19</c:v>
                </c:pt>
                <c:pt idx="67">
                  <c:v>18.7</c:v>
                </c:pt>
                <c:pt idx="68">
                  <c:v>18.5</c:v>
                </c:pt>
                <c:pt idx="69">
                  <c:v>19.100000000000001</c:v>
                </c:pt>
                <c:pt idx="70">
                  <c:v>19</c:v>
                </c:pt>
                <c:pt idx="71">
                  <c:v>18.7</c:v>
                </c:pt>
                <c:pt idx="72">
                  <c:v>18.399999999999999</c:v>
                </c:pt>
                <c:pt idx="73">
                  <c:v>19.2</c:v>
                </c:pt>
                <c:pt idx="74">
                  <c:v>19.100000000000001</c:v>
                </c:pt>
                <c:pt idx="75">
                  <c:v>18.8</c:v>
                </c:pt>
                <c:pt idx="76">
                  <c:v>18.5</c:v>
                </c:pt>
                <c:pt idx="77">
                  <c:v>18.8</c:v>
                </c:pt>
                <c:pt idx="78">
                  <c:v>19.100000000000001</c:v>
                </c:pt>
                <c:pt idx="79">
                  <c:v>18.8</c:v>
                </c:pt>
                <c:pt idx="80">
                  <c:v>18.5</c:v>
                </c:pt>
                <c:pt idx="81">
                  <c:v>19.2</c:v>
                </c:pt>
                <c:pt idx="82">
                  <c:v>19.2</c:v>
                </c:pt>
                <c:pt idx="83">
                  <c:v>18.899999999999999</c:v>
                </c:pt>
                <c:pt idx="84">
                  <c:v>18.7</c:v>
                </c:pt>
                <c:pt idx="85">
                  <c:v>18.399999999999999</c:v>
                </c:pt>
                <c:pt idx="86">
                  <c:v>19.2</c:v>
                </c:pt>
                <c:pt idx="87">
                  <c:v>19</c:v>
                </c:pt>
                <c:pt idx="88">
                  <c:v>18.7</c:v>
                </c:pt>
                <c:pt idx="89">
                  <c:v>18.399999999999999</c:v>
                </c:pt>
                <c:pt idx="90">
                  <c:v>19.2</c:v>
                </c:pt>
                <c:pt idx="91">
                  <c:v>19.100000000000001</c:v>
                </c:pt>
              </c:numCache>
            </c:numRef>
          </c:yVal>
          <c:smooth val="1"/>
        </c:ser>
        <c:ser>
          <c:idx val="4"/>
          <c:order val="4"/>
          <c:tx>
            <c:strRef>
              <c:f>'toute les courbes'!$F$1</c:f>
              <c:strCache>
                <c:ptCount val="1"/>
                <c:pt idx="0">
                  <c:v>laine de roche </c:v>
                </c:pt>
              </c:strCache>
            </c:strRef>
          </c:tx>
          <c:marker>
            <c:symbol val="none"/>
          </c:marker>
          <c:xVal>
            <c:numRef>
              <c:f>'toute les courbes'!$A$2:$A$152</c:f>
              <c:numCache>
                <c:formatCode>General</c:formatCode>
                <c:ptCount val="15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numCache>
            </c:numRef>
          </c:xVal>
          <c:yVal>
            <c:numRef>
              <c:f>'toute les courbes'!$F$2:$F$152</c:f>
              <c:numCache>
                <c:formatCode>General</c:formatCode>
                <c:ptCount val="151"/>
                <c:pt idx="0">
                  <c:v>-9.7000000000000011</c:v>
                </c:pt>
                <c:pt idx="1">
                  <c:v>-7.3</c:v>
                </c:pt>
                <c:pt idx="2">
                  <c:v>-5</c:v>
                </c:pt>
                <c:pt idx="3">
                  <c:v>-2.7</c:v>
                </c:pt>
                <c:pt idx="4">
                  <c:v>-0.8</c:v>
                </c:pt>
                <c:pt idx="5">
                  <c:v>0.9</c:v>
                </c:pt>
                <c:pt idx="6">
                  <c:v>2.2999999999999998</c:v>
                </c:pt>
                <c:pt idx="7">
                  <c:v>4.2</c:v>
                </c:pt>
                <c:pt idx="8">
                  <c:v>5.6</c:v>
                </c:pt>
                <c:pt idx="9">
                  <c:v>6.6</c:v>
                </c:pt>
                <c:pt idx="10">
                  <c:v>7.9</c:v>
                </c:pt>
                <c:pt idx="11">
                  <c:v>8.9</c:v>
                </c:pt>
                <c:pt idx="12">
                  <c:v>9.9</c:v>
                </c:pt>
                <c:pt idx="13">
                  <c:v>10.6</c:v>
                </c:pt>
                <c:pt idx="14">
                  <c:v>11.2</c:v>
                </c:pt>
                <c:pt idx="15">
                  <c:v>11.9</c:v>
                </c:pt>
                <c:pt idx="16">
                  <c:v>12.9</c:v>
                </c:pt>
                <c:pt idx="17">
                  <c:v>14</c:v>
                </c:pt>
                <c:pt idx="18">
                  <c:v>15.2</c:v>
                </c:pt>
                <c:pt idx="19">
                  <c:v>16.5</c:v>
                </c:pt>
                <c:pt idx="20">
                  <c:v>17.100000000000001</c:v>
                </c:pt>
                <c:pt idx="21">
                  <c:v>17.8</c:v>
                </c:pt>
                <c:pt idx="22">
                  <c:v>18.2</c:v>
                </c:pt>
                <c:pt idx="23">
                  <c:v>18.8</c:v>
                </c:pt>
                <c:pt idx="24">
                  <c:v>19.100000000000001</c:v>
                </c:pt>
                <c:pt idx="25">
                  <c:v>19.100000000000001</c:v>
                </c:pt>
                <c:pt idx="26">
                  <c:v>18.7</c:v>
                </c:pt>
                <c:pt idx="27">
                  <c:v>19.2</c:v>
                </c:pt>
                <c:pt idx="28">
                  <c:v>18.8</c:v>
                </c:pt>
                <c:pt idx="29">
                  <c:v>19.3</c:v>
                </c:pt>
                <c:pt idx="30">
                  <c:v>18.600000000000001</c:v>
                </c:pt>
                <c:pt idx="31">
                  <c:v>19.5</c:v>
                </c:pt>
                <c:pt idx="32">
                  <c:v>18.5</c:v>
                </c:pt>
                <c:pt idx="33">
                  <c:v>19.5</c:v>
                </c:pt>
                <c:pt idx="34">
                  <c:v>18.5</c:v>
                </c:pt>
                <c:pt idx="35">
                  <c:v>19.5</c:v>
                </c:pt>
                <c:pt idx="36">
                  <c:v>18.5</c:v>
                </c:pt>
                <c:pt idx="37">
                  <c:v>19.5</c:v>
                </c:pt>
                <c:pt idx="38">
                  <c:v>18.7</c:v>
                </c:pt>
                <c:pt idx="39">
                  <c:v>19.5</c:v>
                </c:pt>
                <c:pt idx="40">
                  <c:v>18.8</c:v>
                </c:pt>
              </c:numCache>
            </c:numRef>
          </c:yVal>
          <c:smooth val="1"/>
        </c:ser>
        <c:ser>
          <c:idx val="5"/>
          <c:order val="5"/>
          <c:tx>
            <c:strRef>
              <c:f>'toute les courbes'!$G$1</c:f>
              <c:strCache>
                <c:ptCount val="1"/>
                <c:pt idx="0">
                  <c:v>chanvre</c:v>
                </c:pt>
              </c:strCache>
            </c:strRef>
          </c:tx>
          <c:marker>
            <c:symbol val="none"/>
          </c:marker>
          <c:xVal>
            <c:numRef>
              <c:f>'toute les courbes'!$A$2:$A$152</c:f>
              <c:numCache>
                <c:formatCode>General</c:formatCode>
                <c:ptCount val="15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numCache>
            </c:numRef>
          </c:xVal>
          <c:yVal>
            <c:numRef>
              <c:f>'toute les courbes'!$G$2:$G$152</c:f>
              <c:numCache>
                <c:formatCode>General</c:formatCode>
                <c:ptCount val="151"/>
                <c:pt idx="0">
                  <c:v>-10.200000000000001</c:v>
                </c:pt>
                <c:pt idx="1">
                  <c:v>-7.8</c:v>
                </c:pt>
                <c:pt idx="2">
                  <c:v>-5.3</c:v>
                </c:pt>
                <c:pt idx="3">
                  <c:v>-2.8</c:v>
                </c:pt>
                <c:pt idx="4">
                  <c:v>-0.60000000000000064</c:v>
                </c:pt>
                <c:pt idx="5">
                  <c:v>1.3</c:v>
                </c:pt>
                <c:pt idx="6">
                  <c:v>2.9</c:v>
                </c:pt>
                <c:pt idx="7">
                  <c:v>4.4000000000000004</c:v>
                </c:pt>
                <c:pt idx="8">
                  <c:v>5.6</c:v>
                </c:pt>
                <c:pt idx="9">
                  <c:v>6.9</c:v>
                </c:pt>
                <c:pt idx="10">
                  <c:v>8</c:v>
                </c:pt>
                <c:pt idx="11">
                  <c:v>9.1</c:v>
                </c:pt>
                <c:pt idx="12">
                  <c:v>10</c:v>
                </c:pt>
                <c:pt idx="13">
                  <c:v>11</c:v>
                </c:pt>
                <c:pt idx="14">
                  <c:v>11.9</c:v>
                </c:pt>
                <c:pt idx="15">
                  <c:v>12.8</c:v>
                </c:pt>
                <c:pt idx="16">
                  <c:v>13.6</c:v>
                </c:pt>
                <c:pt idx="17">
                  <c:v>14.5</c:v>
                </c:pt>
                <c:pt idx="18">
                  <c:v>15.3</c:v>
                </c:pt>
                <c:pt idx="19">
                  <c:v>16.100000000000001</c:v>
                </c:pt>
                <c:pt idx="20">
                  <c:v>16.899999999999999</c:v>
                </c:pt>
                <c:pt idx="21">
                  <c:v>17.600000000000001</c:v>
                </c:pt>
                <c:pt idx="22">
                  <c:v>18.3</c:v>
                </c:pt>
                <c:pt idx="23">
                  <c:v>19</c:v>
                </c:pt>
                <c:pt idx="24">
                  <c:v>18.100000000000001</c:v>
                </c:pt>
                <c:pt idx="25">
                  <c:v>18.8</c:v>
                </c:pt>
                <c:pt idx="26">
                  <c:v>18.600000000000001</c:v>
                </c:pt>
                <c:pt idx="27">
                  <c:v>18.600000000000001</c:v>
                </c:pt>
                <c:pt idx="28">
                  <c:v>18.899999999999999</c:v>
                </c:pt>
                <c:pt idx="29">
                  <c:v>18.5</c:v>
                </c:pt>
                <c:pt idx="30">
                  <c:v>18.899999999999999</c:v>
                </c:pt>
                <c:pt idx="31">
                  <c:v>18.3</c:v>
                </c:pt>
                <c:pt idx="32">
                  <c:v>19.2</c:v>
                </c:pt>
                <c:pt idx="33">
                  <c:v>18.600000000000001</c:v>
                </c:pt>
                <c:pt idx="34">
                  <c:v>19.2</c:v>
                </c:pt>
                <c:pt idx="35">
                  <c:v>18.3</c:v>
                </c:pt>
                <c:pt idx="36">
                  <c:v>19.2</c:v>
                </c:pt>
                <c:pt idx="37">
                  <c:v>18.3</c:v>
                </c:pt>
                <c:pt idx="38">
                  <c:v>19.3</c:v>
                </c:pt>
                <c:pt idx="39">
                  <c:v>18.399999999999999</c:v>
                </c:pt>
                <c:pt idx="40">
                  <c:v>18.2</c:v>
                </c:pt>
                <c:pt idx="41">
                  <c:v>18.600000000000001</c:v>
                </c:pt>
                <c:pt idx="42">
                  <c:v>19.100000000000001</c:v>
                </c:pt>
                <c:pt idx="43">
                  <c:v>18.7</c:v>
                </c:pt>
                <c:pt idx="44">
                  <c:v>18.7</c:v>
                </c:pt>
                <c:pt idx="45">
                  <c:v>19.2</c:v>
                </c:pt>
                <c:pt idx="46">
                  <c:v>18.3</c:v>
                </c:pt>
                <c:pt idx="47">
                  <c:v>19.3</c:v>
                </c:pt>
                <c:pt idx="48">
                  <c:v>18.5</c:v>
                </c:pt>
                <c:pt idx="49">
                  <c:v>19</c:v>
                </c:pt>
                <c:pt idx="50">
                  <c:v>18.899999999999999</c:v>
                </c:pt>
                <c:pt idx="51">
                  <c:v>19</c:v>
                </c:pt>
                <c:pt idx="52">
                  <c:v>19.3</c:v>
                </c:pt>
                <c:pt idx="53">
                  <c:v>18.5</c:v>
                </c:pt>
                <c:pt idx="54">
                  <c:v>19.2</c:v>
                </c:pt>
                <c:pt idx="55">
                  <c:v>19</c:v>
                </c:pt>
                <c:pt idx="56">
                  <c:v>18.399999999999999</c:v>
                </c:pt>
                <c:pt idx="57">
                  <c:v>19.399999999999999</c:v>
                </c:pt>
                <c:pt idx="58">
                  <c:v>18.7</c:v>
                </c:pt>
                <c:pt idx="59">
                  <c:v>18.7</c:v>
                </c:pt>
                <c:pt idx="60">
                  <c:v>19.3</c:v>
                </c:pt>
              </c:numCache>
            </c:numRef>
          </c:yVal>
          <c:smooth val="1"/>
        </c:ser>
        <c:ser>
          <c:idx val="6"/>
          <c:order val="6"/>
          <c:tx>
            <c:strRef>
              <c:f>'toute les courbes'!$H$1</c:f>
              <c:strCache>
                <c:ptCount val="1"/>
                <c:pt idx="0">
                  <c:v>isolant mince</c:v>
                </c:pt>
              </c:strCache>
            </c:strRef>
          </c:tx>
          <c:marker>
            <c:symbol val="none"/>
          </c:marker>
          <c:xVal>
            <c:numRef>
              <c:f>'toute les courbes'!$A$2:$A$152</c:f>
              <c:numCache>
                <c:formatCode>General</c:formatCode>
                <c:ptCount val="15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numCache>
            </c:numRef>
          </c:xVal>
          <c:yVal>
            <c:numRef>
              <c:f>'toute les courbes'!$H$2:$H$152</c:f>
              <c:numCache>
                <c:formatCode>General</c:formatCode>
                <c:ptCount val="151"/>
              </c:numCache>
            </c:numRef>
          </c:yVal>
          <c:smooth val="1"/>
        </c:ser>
        <c:ser>
          <c:idx val="7"/>
          <c:order val="7"/>
          <c:tx>
            <c:strRef>
              <c:f>'toute les courbes'!$I$1</c:f>
              <c:strCache>
                <c:ptCount val="1"/>
                <c:pt idx="0">
                  <c:v>Température  extérieure [°C]</c:v>
                </c:pt>
              </c:strCache>
            </c:strRef>
          </c:tx>
          <c:marker>
            <c:symbol val="none"/>
          </c:marker>
          <c:xVal>
            <c:numRef>
              <c:f>'toute les courbes'!$A$2:$A$152</c:f>
              <c:numCache>
                <c:formatCode>General</c:formatCode>
                <c:ptCount val="15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numCache>
            </c:numRef>
          </c:xVal>
          <c:yVal>
            <c:numRef>
              <c:f>'toute les courbes'!$I$2:$I$152</c:f>
              <c:numCache>
                <c:formatCode>General</c:formatCode>
                <c:ptCount val="151"/>
                <c:pt idx="0">
                  <c:v>-9.2000000000000011</c:v>
                </c:pt>
                <c:pt idx="1">
                  <c:v>-10.9</c:v>
                </c:pt>
                <c:pt idx="2">
                  <c:v>-11.1</c:v>
                </c:pt>
                <c:pt idx="3">
                  <c:v>-10.7</c:v>
                </c:pt>
                <c:pt idx="4">
                  <c:v>-10.4</c:v>
                </c:pt>
                <c:pt idx="5">
                  <c:v>-9.8000000000000007</c:v>
                </c:pt>
                <c:pt idx="6">
                  <c:v>-9.2000000000000011</c:v>
                </c:pt>
                <c:pt idx="7">
                  <c:v>-8.7000000000000011</c:v>
                </c:pt>
                <c:pt idx="8">
                  <c:v>-8.2000000000000011</c:v>
                </c:pt>
                <c:pt idx="9">
                  <c:v>-8.1</c:v>
                </c:pt>
                <c:pt idx="10">
                  <c:v>-8.5</c:v>
                </c:pt>
                <c:pt idx="11">
                  <c:v>-9</c:v>
                </c:pt>
                <c:pt idx="12">
                  <c:v>-9.5</c:v>
                </c:pt>
                <c:pt idx="13">
                  <c:v>-10</c:v>
                </c:pt>
                <c:pt idx="14">
                  <c:v>-10.4</c:v>
                </c:pt>
                <c:pt idx="15">
                  <c:v>-10.5</c:v>
                </c:pt>
                <c:pt idx="16">
                  <c:v>-10.1</c:v>
                </c:pt>
                <c:pt idx="17">
                  <c:v>-9.5</c:v>
                </c:pt>
                <c:pt idx="18">
                  <c:v>-8.9</c:v>
                </c:pt>
                <c:pt idx="19">
                  <c:v>-8.2000000000000011</c:v>
                </c:pt>
                <c:pt idx="20">
                  <c:v>-7.9</c:v>
                </c:pt>
                <c:pt idx="21">
                  <c:v>-8</c:v>
                </c:pt>
                <c:pt idx="22">
                  <c:v>-8.5</c:v>
                </c:pt>
                <c:pt idx="23">
                  <c:v>-9.3000000000000007</c:v>
                </c:pt>
                <c:pt idx="24">
                  <c:v>-10.1</c:v>
                </c:pt>
                <c:pt idx="25">
                  <c:v>-10.9</c:v>
                </c:pt>
                <c:pt idx="26">
                  <c:v>-11.2</c:v>
                </c:pt>
                <c:pt idx="27">
                  <c:v>-10.9</c:v>
                </c:pt>
                <c:pt idx="28">
                  <c:v>-10.4</c:v>
                </c:pt>
                <c:pt idx="29">
                  <c:v>-9.8000000000000007</c:v>
                </c:pt>
                <c:pt idx="30">
                  <c:v>-9.1</c:v>
                </c:pt>
                <c:pt idx="31">
                  <c:v>-8.7000000000000011</c:v>
                </c:pt>
                <c:pt idx="32">
                  <c:v>-8.2000000000000011</c:v>
                </c:pt>
                <c:pt idx="33">
                  <c:v>-8</c:v>
                </c:pt>
                <c:pt idx="34">
                  <c:v>-8.3000000000000007</c:v>
                </c:pt>
                <c:pt idx="35">
                  <c:v>-9</c:v>
                </c:pt>
                <c:pt idx="36">
                  <c:v>-9.6</c:v>
                </c:pt>
                <c:pt idx="37">
                  <c:v>-10.4</c:v>
                </c:pt>
                <c:pt idx="38">
                  <c:v>-11</c:v>
                </c:pt>
                <c:pt idx="39">
                  <c:v>-10.9</c:v>
                </c:pt>
                <c:pt idx="40">
                  <c:v>-10.5</c:v>
                </c:pt>
                <c:pt idx="41">
                  <c:v>-9.9</c:v>
                </c:pt>
                <c:pt idx="42">
                  <c:v>-9.4</c:v>
                </c:pt>
                <c:pt idx="43">
                  <c:v>-8.8000000000000007</c:v>
                </c:pt>
                <c:pt idx="44">
                  <c:v>-8.3000000000000007</c:v>
                </c:pt>
                <c:pt idx="45">
                  <c:v>-7.9</c:v>
                </c:pt>
                <c:pt idx="46">
                  <c:v>-7.9</c:v>
                </c:pt>
                <c:pt idx="47">
                  <c:v>-8.5</c:v>
                </c:pt>
                <c:pt idx="48">
                  <c:v>-9.2000000000000011</c:v>
                </c:pt>
                <c:pt idx="49">
                  <c:v>-10</c:v>
                </c:pt>
                <c:pt idx="50">
                  <c:v>-11</c:v>
                </c:pt>
                <c:pt idx="51">
                  <c:v>-11</c:v>
                </c:pt>
                <c:pt idx="52">
                  <c:v>-10.7</c:v>
                </c:pt>
                <c:pt idx="53">
                  <c:v>-10.3</c:v>
                </c:pt>
                <c:pt idx="54">
                  <c:v>-9.7000000000000011</c:v>
                </c:pt>
                <c:pt idx="55">
                  <c:v>-9.2000000000000011</c:v>
                </c:pt>
                <c:pt idx="56">
                  <c:v>-8.7000000000000011</c:v>
                </c:pt>
                <c:pt idx="57">
                  <c:v>-8.2000000000000011</c:v>
                </c:pt>
                <c:pt idx="58">
                  <c:v>-8.1</c:v>
                </c:pt>
                <c:pt idx="59">
                  <c:v>-8.4</c:v>
                </c:pt>
                <c:pt idx="60">
                  <c:v>-9</c:v>
                </c:pt>
                <c:pt idx="61">
                  <c:v>-9.5</c:v>
                </c:pt>
                <c:pt idx="62">
                  <c:v>-9.8000000000000007</c:v>
                </c:pt>
                <c:pt idx="63">
                  <c:v>-10.3</c:v>
                </c:pt>
                <c:pt idx="64">
                  <c:v>-10.200000000000001</c:v>
                </c:pt>
                <c:pt idx="65">
                  <c:v>-10.1</c:v>
                </c:pt>
                <c:pt idx="66">
                  <c:v>-9.5</c:v>
                </c:pt>
                <c:pt idx="67">
                  <c:v>-8.8000000000000007</c:v>
                </c:pt>
                <c:pt idx="68">
                  <c:v>-8.3000000000000007</c:v>
                </c:pt>
                <c:pt idx="69">
                  <c:v>-7.8</c:v>
                </c:pt>
                <c:pt idx="70">
                  <c:v>-7.8</c:v>
                </c:pt>
                <c:pt idx="71">
                  <c:v>-8.4</c:v>
                </c:pt>
                <c:pt idx="72">
                  <c:v>-9.1</c:v>
                </c:pt>
                <c:pt idx="73">
                  <c:v>-9.9</c:v>
                </c:pt>
                <c:pt idx="74">
                  <c:v>-10.5</c:v>
                </c:pt>
                <c:pt idx="75">
                  <c:v>-11</c:v>
                </c:pt>
                <c:pt idx="76">
                  <c:v>-10.7</c:v>
                </c:pt>
                <c:pt idx="77">
                  <c:v>-10.3</c:v>
                </c:pt>
                <c:pt idx="78">
                  <c:v>-9.8000000000000007</c:v>
                </c:pt>
                <c:pt idx="79">
                  <c:v>-9.1</c:v>
                </c:pt>
                <c:pt idx="80">
                  <c:v>-8.6</c:v>
                </c:pt>
                <c:pt idx="81">
                  <c:v>-8.1</c:v>
                </c:pt>
                <c:pt idx="82">
                  <c:v>-7.8</c:v>
                </c:pt>
                <c:pt idx="83">
                  <c:v>-8.3000000000000007</c:v>
                </c:pt>
                <c:pt idx="84">
                  <c:v>-8.9</c:v>
                </c:pt>
                <c:pt idx="85">
                  <c:v>-9.6</c:v>
                </c:pt>
                <c:pt idx="86">
                  <c:v>-10.4</c:v>
                </c:pt>
                <c:pt idx="87">
                  <c:v>-11</c:v>
                </c:pt>
                <c:pt idx="88">
                  <c:v>-11</c:v>
                </c:pt>
                <c:pt idx="89">
                  <c:v>-10.5</c:v>
                </c:pt>
                <c:pt idx="90">
                  <c:v>-10</c:v>
                </c:pt>
                <c:pt idx="91">
                  <c:v>-9.4</c:v>
                </c:pt>
                <c:pt idx="92">
                  <c:v>-8.9</c:v>
                </c:pt>
                <c:pt idx="93">
                  <c:v>-8.4</c:v>
                </c:pt>
                <c:pt idx="94">
                  <c:v>-7.9</c:v>
                </c:pt>
                <c:pt idx="95">
                  <c:v>-8</c:v>
                </c:pt>
                <c:pt idx="96">
                  <c:v>-8.6</c:v>
                </c:pt>
                <c:pt idx="97">
                  <c:v>-9.2000000000000011</c:v>
                </c:pt>
                <c:pt idx="98">
                  <c:v>-10</c:v>
                </c:pt>
                <c:pt idx="99">
                  <c:v>-10.8</c:v>
                </c:pt>
                <c:pt idx="100">
                  <c:v>-11</c:v>
                </c:pt>
                <c:pt idx="101">
                  <c:v>-10.8</c:v>
                </c:pt>
                <c:pt idx="102">
                  <c:v>-9.7000000000000011</c:v>
                </c:pt>
                <c:pt idx="103">
                  <c:v>-9.1</c:v>
                </c:pt>
                <c:pt idx="104">
                  <c:v>-8.6</c:v>
                </c:pt>
                <c:pt idx="105">
                  <c:v>-8.1</c:v>
                </c:pt>
                <c:pt idx="106">
                  <c:v>-7.9</c:v>
                </c:pt>
                <c:pt idx="107">
                  <c:v>-8.2000000000000011</c:v>
                </c:pt>
                <c:pt idx="108">
                  <c:v>-8.5</c:v>
                </c:pt>
                <c:pt idx="109">
                  <c:v>-8.9</c:v>
                </c:pt>
                <c:pt idx="110">
                  <c:v>-9.7000000000000011</c:v>
                </c:pt>
                <c:pt idx="111">
                  <c:v>-10.4</c:v>
                </c:pt>
                <c:pt idx="112">
                  <c:v>-11</c:v>
                </c:pt>
                <c:pt idx="113">
                  <c:v>-10.9</c:v>
                </c:pt>
                <c:pt idx="114">
                  <c:v>-10.5</c:v>
                </c:pt>
                <c:pt idx="115">
                  <c:v>-9.9</c:v>
                </c:pt>
                <c:pt idx="116">
                  <c:v>-9.3000000000000007</c:v>
                </c:pt>
                <c:pt idx="117">
                  <c:v>-8.8000000000000007</c:v>
                </c:pt>
                <c:pt idx="118">
                  <c:v>-8.2000000000000011</c:v>
                </c:pt>
                <c:pt idx="119">
                  <c:v>-7.8</c:v>
                </c:pt>
                <c:pt idx="120">
                  <c:v>-7.9</c:v>
                </c:pt>
                <c:pt idx="121">
                  <c:v>-8.5</c:v>
                </c:pt>
                <c:pt idx="122">
                  <c:v>-9.2000000000000011</c:v>
                </c:pt>
                <c:pt idx="123">
                  <c:v>-10.1</c:v>
                </c:pt>
                <c:pt idx="124">
                  <c:v>-10.7</c:v>
                </c:pt>
                <c:pt idx="125">
                  <c:v>-11</c:v>
                </c:pt>
                <c:pt idx="126">
                  <c:v>-10.7</c:v>
                </c:pt>
                <c:pt idx="127">
                  <c:v>-10.3</c:v>
                </c:pt>
                <c:pt idx="128">
                  <c:v>-9.6</c:v>
                </c:pt>
                <c:pt idx="129">
                  <c:v>-9.1</c:v>
                </c:pt>
                <c:pt idx="130">
                  <c:v>-8.5</c:v>
                </c:pt>
                <c:pt idx="131">
                  <c:v>-8</c:v>
                </c:pt>
                <c:pt idx="132">
                  <c:v>-7.8</c:v>
                </c:pt>
                <c:pt idx="133">
                  <c:v>-8.1</c:v>
                </c:pt>
                <c:pt idx="134">
                  <c:v>-8.9</c:v>
                </c:pt>
                <c:pt idx="135">
                  <c:v>-9.5</c:v>
                </c:pt>
                <c:pt idx="136">
                  <c:v>-10.3</c:v>
                </c:pt>
                <c:pt idx="137">
                  <c:v>-11</c:v>
                </c:pt>
                <c:pt idx="138">
                  <c:v>-11</c:v>
                </c:pt>
                <c:pt idx="139">
                  <c:v>-10.6</c:v>
                </c:pt>
                <c:pt idx="140">
                  <c:v>-10</c:v>
                </c:pt>
                <c:pt idx="141">
                  <c:v>-9.4</c:v>
                </c:pt>
                <c:pt idx="142">
                  <c:v>-8.9</c:v>
                </c:pt>
                <c:pt idx="143">
                  <c:v>-8.3000000000000007</c:v>
                </c:pt>
                <c:pt idx="144">
                  <c:v>-7.8</c:v>
                </c:pt>
                <c:pt idx="145">
                  <c:v>-8</c:v>
                </c:pt>
                <c:pt idx="146">
                  <c:v>-8.5</c:v>
                </c:pt>
                <c:pt idx="147">
                  <c:v>-9.2000000000000011</c:v>
                </c:pt>
                <c:pt idx="148">
                  <c:v>-10</c:v>
                </c:pt>
                <c:pt idx="149">
                  <c:v>-10.7</c:v>
                </c:pt>
                <c:pt idx="150">
                  <c:v>-11.2</c:v>
                </c:pt>
              </c:numCache>
            </c:numRef>
          </c:yVal>
          <c:smooth val="1"/>
        </c:ser>
        <c:dLbls>
          <c:showLegendKey val="0"/>
          <c:showVal val="0"/>
          <c:showCatName val="0"/>
          <c:showSerName val="0"/>
          <c:showPercent val="0"/>
          <c:showBubbleSize val="0"/>
        </c:dLbls>
        <c:axId val="73528064"/>
        <c:axId val="73529984"/>
      </c:scatterChart>
      <c:valAx>
        <c:axId val="73528064"/>
        <c:scaling>
          <c:orientation val="minMax"/>
          <c:max val="150"/>
        </c:scaling>
        <c:delete val="0"/>
        <c:axPos val="b"/>
        <c:title>
          <c:tx>
            <c:rich>
              <a:bodyPr/>
              <a:lstStyle/>
              <a:p>
                <a:pPr>
                  <a:defRPr/>
                </a:pPr>
                <a:r>
                  <a:rPr lang="fr-FR"/>
                  <a:t>temps en min</a:t>
                </a:r>
              </a:p>
            </c:rich>
          </c:tx>
          <c:layout/>
          <c:overlay val="0"/>
        </c:title>
        <c:numFmt formatCode="General" sourceLinked="1"/>
        <c:majorTickMark val="none"/>
        <c:minorTickMark val="none"/>
        <c:tickLblPos val="nextTo"/>
        <c:crossAx val="73529984"/>
        <c:crosses val="autoZero"/>
        <c:crossBetween val="midCat"/>
      </c:valAx>
      <c:valAx>
        <c:axId val="73529984"/>
        <c:scaling>
          <c:orientation val="minMax"/>
        </c:scaling>
        <c:delete val="0"/>
        <c:axPos val="l"/>
        <c:majorGridlines/>
        <c:title>
          <c:tx>
            <c:rich>
              <a:bodyPr/>
              <a:lstStyle/>
              <a:p>
                <a:pPr>
                  <a:defRPr/>
                </a:pPr>
                <a:r>
                  <a:rPr lang="fr-FR"/>
                  <a:t>Température</a:t>
                </a:r>
                <a:r>
                  <a:rPr lang="fr-FR" baseline="0"/>
                  <a:t> en °C</a:t>
                </a:r>
                <a:endParaRPr lang="fr-FR"/>
              </a:p>
            </c:rich>
          </c:tx>
          <c:layout/>
          <c:overlay val="0"/>
        </c:title>
        <c:numFmt formatCode="General" sourceLinked="1"/>
        <c:majorTickMark val="none"/>
        <c:minorTickMark val="none"/>
        <c:tickLblPos val="nextTo"/>
        <c:crossAx val="73528064"/>
        <c:crosses val="autoZero"/>
        <c:crossBetween val="midCat"/>
      </c:valAx>
    </c:plotArea>
    <c:legend>
      <c:legendPos val="r"/>
      <c:layout>
        <c:manualLayout>
          <c:xMode val="edge"/>
          <c:yMode val="edge"/>
          <c:x val="0.66145395799676898"/>
          <c:y val="0.135969168410911"/>
          <c:w val="0.32562197092084189"/>
          <c:h val="0.48831496062992263"/>
        </c:manualLayout>
      </c:layout>
      <c:overlay val="0"/>
    </c:legend>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EDA93F-CED9-4023-ABA7-3D36B9907E37}" type="doc">
      <dgm:prSet loTypeId="urn:microsoft.com/office/officeart/2005/8/layout/hProcess11" loCatId="process" qsTypeId="urn:microsoft.com/office/officeart/2005/8/quickstyle/3d1" qsCatId="3D" csTypeId="urn:microsoft.com/office/officeart/2005/8/colors/accent0_1" csCatId="mainScheme" phldr="1"/>
      <dgm:spPr/>
    </dgm:pt>
    <dgm:pt modelId="{7A9DE77A-3C06-4C21-A0EA-37F5B5BA0019}">
      <dgm:prSet phldrT="[Texte]"/>
      <dgm:spPr/>
      <dgm:t>
        <a:bodyPr/>
        <a:lstStyle/>
        <a:p>
          <a:r>
            <a:rPr lang="fr-FR" dirty="0" smtClean="0"/>
            <a:t> </a:t>
          </a:r>
          <a:endParaRPr lang="fr-FR" dirty="0"/>
        </a:p>
      </dgm:t>
    </dgm:pt>
    <dgm:pt modelId="{CE363476-F03E-4108-A41C-B8CA4700924D}" type="sibTrans" cxnId="{1A406945-D08D-43F5-B7AC-2031DCD1A724}">
      <dgm:prSet/>
      <dgm:spPr/>
      <dgm:t>
        <a:bodyPr/>
        <a:lstStyle/>
        <a:p>
          <a:endParaRPr lang="fr-FR"/>
        </a:p>
      </dgm:t>
    </dgm:pt>
    <dgm:pt modelId="{51E83905-4F15-4B8E-9771-29A5EB37A051}" type="parTrans" cxnId="{1A406945-D08D-43F5-B7AC-2031DCD1A724}">
      <dgm:prSet/>
      <dgm:spPr/>
      <dgm:t>
        <a:bodyPr/>
        <a:lstStyle/>
        <a:p>
          <a:endParaRPr lang="fr-FR"/>
        </a:p>
      </dgm:t>
    </dgm:pt>
    <dgm:pt modelId="{7E578A94-636C-473C-859C-FF3AF4696241}">
      <dgm:prSet phldrT="[Texte]"/>
      <dgm:spPr/>
      <dgm:t>
        <a:bodyPr/>
        <a:lstStyle/>
        <a:p>
          <a:r>
            <a:rPr lang="fr-FR" dirty="0" smtClean="0"/>
            <a:t> </a:t>
          </a:r>
          <a:endParaRPr lang="fr-FR" dirty="0"/>
        </a:p>
      </dgm:t>
    </dgm:pt>
    <dgm:pt modelId="{9F31A990-F8EC-467A-B3CB-326977D5A4C6}" type="sibTrans" cxnId="{6205D9CA-16D5-4859-8DC9-BE1547413FAB}">
      <dgm:prSet/>
      <dgm:spPr/>
      <dgm:t>
        <a:bodyPr/>
        <a:lstStyle/>
        <a:p>
          <a:endParaRPr lang="fr-FR"/>
        </a:p>
      </dgm:t>
    </dgm:pt>
    <dgm:pt modelId="{91FCA867-4BEB-4610-B5E7-3406FC8D59E4}" type="parTrans" cxnId="{6205D9CA-16D5-4859-8DC9-BE1547413FAB}">
      <dgm:prSet/>
      <dgm:spPr/>
      <dgm:t>
        <a:bodyPr/>
        <a:lstStyle/>
        <a:p>
          <a:endParaRPr lang="fr-FR"/>
        </a:p>
      </dgm:t>
    </dgm:pt>
    <dgm:pt modelId="{EE1A941A-7F33-4AFE-BCCB-B050481C6B46}">
      <dgm:prSet phldrT="[Texte]"/>
      <dgm:spPr/>
      <dgm:t>
        <a:bodyPr/>
        <a:lstStyle/>
        <a:p>
          <a:r>
            <a:rPr lang="fr-FR" dirty="0" smtClean="0"/>
            <a:t> </a:t>
          </a:r>
          <a:endParaRPr lang="fr-FR" dirty="0"/>
        </a:p>
      </dgm:t>
    </dgm:pt>
    <dgm:pt modelId="{B1DB3277-FDB7-4F6C-B497-E0C1150B1D12}" type="sibTrans" cxnId="{6DC11DE2-E673-42D5-A435-4EF739976238}">
      <dgm:prSet/>
      <dgm:spPr/>
      <dgm:t>
        <a:bodyPr/>
        <a:lstStyle/>
        <a:p>
          <a:endParaRPr lang="fr-FR"/>
        </a:p>
      </dgm:t>
    </dgm:pt>
    <dgm:pt modelId="{B5D8F824-0461-4F62-B019-91DFC4B8B79C}" type="parTrans" cxnId="{6DC11DE2-E673-42D5-A435-4EF739976238}">
      <dgm:prSet/>
      <dgm:spPr/>
      <dgm:t>
        <a:bodyPr/>
        <a:lstStyle/>
        <a:p>
          <a:endParaRPr lang="fr-FR"/>
        </a:p>
      </dgm:t>
    </dgm:pt>
    <dgm:pt modelId="{BF9A6544-880D-451E-BF24-B4A62887337A}">
      <dgm:prSet phldrT="[Texte]"/>
      <dgm:spPr/>
      <dgm:t>
        <a:bodyPr/>
        <a:lstStyle/>
        <a:p>
          <a:r>
            <a:rPr lang="fr-FR" dirty="0" smtClean="0"/>
            <a:t> </a:t>
          </a:r>
          <a:endParaRPr lang="fr-FR" dirty="0"/>
        </a:p>
      </dgm:t>
    </dgm:pt>
    <dgm:pt modelId="{597149FF-222A-4906-A49F-56271F4A966B}" type="sibTrans" cxnId="{05910825-2474-480E-9353-AED6187203F4}">
      <dgm:prSet/>
      <dgm:spPr/>
      <dgm:t>
        <a:bodyPr/>
        <a:lstStyle/>
        <a:p>
          <a:endParaRPr lang="fr-FR"/>
        </a:p>
      </dgm:t>
    </dgm:pt>
    <dgm:pt modelId="{21F31E48-9D63-414C-B2A6-D6AE693F7948}" type="parTrans" cxnId="{05910825-2474-480E-9353-AED6187203F4}">
      <dgm:prSet/>
      <dgm:spPr/>
      <dgm:t>
        <a:bodyPr/>
        <a:lstStyle/>
        <a:p>
          <a:endParaRPr lang="fr-FR"/>
        </a:p>
      </dgm:t>
    </dgm:pt>
    <dgm:pt modelId="{1BA6DD5D-2866-4F83-98A7-812B1CAF040A}">
      <dgm:prSet phldrT="[Texte]"/>
      <dgm:spPr/>
      <dgm:t>
        <a:bodyPr/>
        <a:lstStyle/>
        <a:p>
          <a:r>
            <a:rPr lang="fr-FR" dirty="0" smtClean="0"/>
            <a:t> </a:t>
          </a:r>
          <a:endParaRPr lang="fr-FR" dirty="0"/>
        </a:p>
      </dgm:t>
    </dgm:pt>
    <dgm:pt modelId="{F7E52E77-E684-4177-A42C-F4E5B33BBECA}" type="sibTrans" cxnId="{2396E18A-B745-4FB9-BA5B-07F54B6A84B6}">
      <dgm:prSet/>
      <dgm:spPr/>
      <dgm:t>
        <a:bodyPr/>
        <a:lstStyle/>
        <a:p>
          <a:endParaRPr lang="fr-FR"/>
        </a:p>
      </dgm:t>
    </dgm:pt>
    <dgm:pt modelId="{F5813D93-1C7C-4F6C-BBA5-2CC70685C569}" type="parTrans" cxnId="{2396E18A-B745-4FB9-BA5B-07F54B6A84B6}">
      <dgm:prSet/>
      <dgm:spPr/>
      <dgm:t>
        <a:bodyPr/>
        <a:lstStyle/>
        <a:p>
          <a:endParaRPr lang="fr-FR"/>
        </a:p>
      </dgm:t>
    </dgm:pt>
    <dgm:pt modelId="{9ADE40A9-B2FC-4296-9A0C-A140A594FBB6}">
      <dgm:prSet phldrT="[Texte]"/>
      <dgm:spPr/>
      <dgm:t>
        <a:bodyPr/>
        <a:lstStyle/>
        <a:p>
          <a:r>
            <a:rPr lang="fr-FR" dirty="0" smtClean="0"/>
            <a:t> </a:t>
          </a:r>
          <a:endParaRPr lang="fr-FR" dirty="0"/>
        </a:p>
      </dgm:t>
    </dgm:pt>
    <dgm:pt modelId="{2BA0C643-23F7-4328-A532-A0D2D0BF5827}" type="sibTrans" cxnId="{8587703A-17FD-4A79-A30E-47C44EBE6858}">
      <dgm:prSet/>
      <dgm:spPr/>
      <dgm:t>
        <a:bodyPr/>
        <a:lstStyle/>
        <a:p>
          <a:endParaRPr lang="fr-FR"/>
        </a:p>
      </dgm:t>
    </dgm:pt>
    <dgm:pt modelId="{C4BE73FC-EA81-4741-8A98-0B55B447122B}" type="parTrans" cxnId="{8587703A-17FD-4A79-A30E-47C44EBE6858}">
      <dgm:prSet/>
      <dgm:spPr/>
      <dgm:t>
        <a:bodyPr/>
        <a:lstStyle/>
        <a:p>
          <a:endParaRPr lang="fr-FR"/>
        </a:p>
      </dgm:t>
    </dgm:pt>
    <dgm:pt modelId="{F4D21A57-D658-4213-9BD3-2C10E02C99F3}" type="pres">
      <dgm:prSet presAssocID="{5AEDA93F-CED9-4023-ABA7-3D36B9907E37}" presName="Name0" presStyleCnt="0">
        <dgm:presLayoutVars>
          <dgm:dir/>
          <dgm:resizeHandles val="exact"/>
        </dgm:presLayoutVars>
      </dgm:prSet>
      <dgm:spPr/>
    </dgm:pt>
    <dgm:pt modelId="{7FA87D47-3671-46DA-8332-04E4F21D22FD}" type="pres">
      <dgm:prSet presAssocID="{5AEDA93F-CED9-4023-ABA7-3D36B9907E37}" presName="arrow" presStyleLbl="bgShp" presStyleIdx="0" presStyleCnt="1"/>
      <dgm:spPr/>
    </dgm:pt>
    <dgm:pt modelId="{5188C6F4-093B-47E1-97CF-79312032430A}" type="pres">
      <dgm:prSet presAssocID="{5AEDA93F-CED9-4023-ABA7-3D36B9907E37}" presName="points" presStyleCnt="0"/>
      <dgm:spPr/>
    </dgm:pt>
    <dgm:pt modelId="{9C84BC8F-3A97-43EA-AF75-6480AF793D24}" type="pres">
      <dgm:prSet presAssocID="{7A9DE77A-3C06-4C21-A0EA-37F5B5BA0019}" presName="compositeA" presStyleCnt="0"/>
      <dgm:spPr/>
    </dgm:pt>
    <dgm:pt modelId="{164C6EC2-8C96-493A-818A-CFEE7D123623}" type="pres">
      <dgm:prSet presAssocID="{7A9DE77A-3C06-4C21-A0EA-37F5B5BA0019}" presName="textA" presStyleLbl="revTx" presStyleIdx="0" presStyleCnt="6">
        <dgm:presLayoutVars>
          <dgm:bulletEnabled val="1"/>
        </dgm:presLayoutVars>
      </dgm:prSet>
      <dgm:spPr/>
      <dgm:t>
        <a:bodyPr/>
        <a:lstStyle/>
        <a:p>
          <a:endParaRPr lang="fr-FR"/>
        </a:p>
      </dgm:t>
    </dgm:pt>
    <dgm:pt modelId="{12189571-78C0-4F4F-8FD0-D38F7D2EB931}" type="pres">
      <dgm:prSet presAssocID="{7A9DE77A-3C06-4C21-A0EA-37F5B5BA0019}" presName="circleA" presStyleLbl="node1" presStyleIdx="0" presStyleCnt="6" custLinFactNeighborY="-9924"/>
      <dgm:spPr/>
    </dgm:pt>
    <dgm:pt modelId="{8FBCD57D-F89C-4D92-ADBD-C9322FEC6AC2}" type="pres">
      <dgm:prSet presAssocID="{7A9DE77A-3C06-4C21-A0EA-37F5B5BA0019}" presName="spaceA" presStyleCnt="0"/>
      <dgm:spPr/>
    </dgm:pt>
    <dgm:pt modelId="{023E1895-7D9C-4290-B06C-311155E5E69E}" type="pres">
      <dgm:prSet presAssocID="{CE363476-F03E-4108-A41C-B8CA4700924D}" presName="space" presStyleCnt="0"/>
      <dgm:spPr/>
    </dgm:pt>
    <dgm:pt modelId="{11886AE4-416A-4415-A6D3-2FB250DBC8F1}" type="pres">
      <dgm:prSet presAssocID="{9ADE40A9-B2FC-4296-9A0C-A140A594FBB6}" presName="compositeB" presStyleCnt="0"/>
      <dgm:spPr/>
    </dgm:pt>
    <dgm:pt modelId="{F0223664-4426-467A-8AFB-EBEC43652C6D}" type="pres">
      <dgm:prSet presAssocID="{9ADE40A9-B2FC-4296-9A0C-A140A594FBB6}" presName="textB" presStyleLbl="revTx" presStyleIdx="1" presStyleCnt="6" custLinFactY="-21871" custLinFactNeighborX="-4214" custLinFactNeighborY="-100000">
        <dgm:presLayoutVars>
          <dgm:bulletEnabled val="1"/>
        </dgm:presLayoutVars>
      </dgm:prSet>
      <dgm:spPr/>
      <dgm:t>
        <a:bodyPr/>
        <a:lstStyle/>
        <a:p>
          <a:endParaRPr lang="fr-FR"/>
        </a:p>
      </dgm:t>
    </dgm:pt>
    <dgm:pt modelId="{0EF5D638-2065-4A32-BB0A-5E6A55BE15E0}" type="pres">
      <dgm:prSet presAssocID="{9ADE40A9-B2FC-4296-9A0C-A140A594FBB6}" presName="circleB" presStyleLbl="node1" presStyleIdx="1" presStyleCnt="6"/>
      <dgm:spPr/>
    </dgm:pt>
    <dgm:pt modelId="{D52560B5-0F11-45BD-BB5A-0AD7FF3F70A4}" type="pres">
      <dgm:prSet presAssocID="{9ADE40A9-B2FC-4296-9A0C-A140A594FBB6}" presName="spaceB" presStyleCnt="0"/>
      <dgm:spPr/>
    </dgm:pt>
    <dgm:pt modelId="{A601BC1C-166B-441E-A235-5F676F325128}" type="pres">
      <dgm:prSet presAssocID="{2BA0C643-23F7-4328-A532-A0D2D0BF5827}" presName="space" presStyleCnt="0"/>
      <dgm:spPr/>
    </dgm:pt>
    <dgm:pt modelId="{C3EFA109-AF4E-4D29-AACE-DE9D8FF3C3F8}" type="pres">
      <dgm:prSet presAssocID="{1BA6DD5D-2866-4F83-98A7-812B1CAF040A}" presName="compositeA" presStyleCnt="0"/>
      <dgm:spPr/>
    </dgm:pt>
    <dgm:pt modelId="{4EC3A74F-194D-4C8F-B070-9EFE53CC0275}" type="pres">
      <dgm:prSet presAssocID="{1BA6DD5D-2866-4F83-98A7-812B1CAF040A}" presName="textA" presStyleLbl="revTx" presStyleIdx="2" presStyleCnt="6">
        <dgm:presLayoutVars>
          <dgm:bulletEnabled val="1"/>
        </dgm:presLayoutVars>
      </dgm:prSet>
      <dgm:spPr/>
      <dgm:t>
        <a:bodyPr/>
        <a:lstStyle/>
        <a:p>
          <a:endParaRPr lang="fr-FR"/>
        </a:p>
      </dgm:t>
    </dgm:pt>
    <dgm:pt modelId="{521E0D3C-9CE6-4568-A097-2A8703D03B38}" type="pres">
      <dgm:prSet presAssocID="{1BA6DD5D-2866-4F83-98A7-812B1CAF040A}" presName="circleA" presStyleLbl="node1" presStyleIdx="2" presStyleCnt="6" custLinFactNeighborX="58784" custLinFactNeighborY="-63"/>
      <dgm:spPr/>
    </dgm:pt>
    <dgm:pt modelId="{417EE1FD-21BD-43E7-B522-C5CCD7196190}" type="pres">
      <dgm:prSet presAssocID="{1BA6DD5D-2866-4F83-98A7-812B1CAF040A}" presName="spaceA" presStyleCnt="0"/>
      <dgm:spPr/>
    </dgm:pt>
    <dgm:pt modelId="{127CCA62-3816-41F2-80F0-AA95ECCB8346}" type="pres">
      <dgm:prSet presAssocID="{F7E52E77-E684-4177-A42C-F4E5B33BBECA}" presName="space" presStyleCnt="0"/>
      <dgm:spPr/>
    </dgm:pt>
    <dgm:pt modelId="{4D8E30C9-5614-41F5-AE42-B3988017C948}" type="pres">
      <dgm:prSet presAssocID="{BF9A6544-880D-451E-BF24-B4A62887337A}" presName="compositeB" presStyleCnt="0"/>
      <dgm:spPr/>
    </dgm:pt>
    <dgm:pt modelId="{D44E65FC-41A8-4D57-A5C4-01183D3D27FC}" type="pres">
      <dgm:prSet presAssocID="{BF9A6544-880D-451E-BF24-B4A62887337A}" presName="textB" presStyleLbl="revTx" presStyleIdx="3" presStyleCnt="6" custLinFactY="-10619" custLinFactNeighborX="536" custLinFactNeighborY="-100000">
        <dgm:presLayoutVars>
          <dgm:bulletEnabled val="1"/>
        </dgm:presLayoutVars>
      </dgm:prSet>
      <dgm:spPr/>
      <dgm:t>
        <a:bodyPr/>
        <a:lstStyle/>
        <a:p>
          <a:endParaRPr lang="fr-FR"/>
        </a:p>
      </dgm:t>
    </dgm:pt>
    <dgm:pt modelId="{E7A98EBC-C86E-4C15-B2BA-9CB3AABA1757}" type="pres">
      <dgm:prSet presAssocID="{BF9A6544-880D-451E-BF24-B4A62887337A}" presName="circleB" presStyleLbl="node1" presStyleIdx="3" presStyleCnt="6" custLinFactNeighborX="95383" custLinFactNeighborY="5512"/>
      <dgm:spPr/>
    </dgm:pt>
    <dgm:pt modelId="{995135A0-5146-4351-9C77-9297E448FDA1}" type="pres">
      <dgm:prSet presAssocID="{BF9A6544-880D-451E-BF24-B4A62887337A}" presName="spaceB" presStyleCnt="0"/>
      <dgm:spPr/>
    </dgm:pt>
    <dgm:pt modelId="{F2B18BCF-F483-4560-9644-9704BCA7D0CD}" type="pres">
      <dgm:prSet presAssocID="{597149FF-222A-4906-A49F-56271F4A966B}" presName="space" presStyleCnt="0"/>
      <dgm:spPr/>
    </dgm:pt>
    <dgm:pt modelId="{FB4A1541-E8AA-4CEF-AB1F-3D687C7B07AB}" type="pres">
      <dgm:prSet presAssocID="{EE1A941A-7F33-4AFE-BCCB-B050481C6B46}" presName="compositeA" presStyleCnt="0"/>
      <dgm:spPr/>
    </dgm:pt>
    <dgm:pt modelId="{435E728B-3F20-4D11-9CC1-5C628CD2E9D6}" type="pres">
      <dgm:prSet presAssocID="{EE1A941A-7F33-4AFE-BCCB-B050481C6B46}" presName="textA" presStyleLbl="revTx" presStyleIdx="4" presStyleCnt="6">
        <dgm:presLayoutVars>
          <dgm:bulletEnabled val="1"/>
        </dgm:presLayoutVars>
      </dgm:prSet>
      <dgm:spPr/>
      <dgm:t>
        <a:bodyPr/>
        <a:lstStyle/>
        <a:p>
          <a:endParaRPr lang="fr-FR"/>
        </a:p>
      </dgm:t>
    </dgm:pt>
    <dgm:pt modelId="{BE4FCBFB-ABD6-4F1A-926A-347376BBDC7B}" type="pres">
      <dgm:prSet presAssocID="{EE1A941A-7F33-4AFE-BCCB-B050481C6B46}" presName="circleA" presStyleLbl="node1" presStyleIdx="4" presStyleCnt="6" custLinFactNeighborX="93764" custLinFactNeighborY="-63"/>
      <dgm:spPr/>
    </dgm:pt>
    <dgm:pt modelId="{33CA27B9-8598-4338-94D4-1E46830F52F5}" type="pres">
      <dgm:prSet presAssocID="{EE1A941A-7F33-4AFE-BCCB-B050481C6B46}" presName="spaceA" presStyleCnt="0"/>
      <dgm:spPr/>
    </dgm:pt>
    <dgm:pt modelId="{E45197E8-2B80-41E9-8D53-AED990C3B314}" type="pres">
      <dgm:prSet presAssocID="{B1DB3277-FDB7-4F6C-B497-E0C1150B1D12}" presName="space" presStyleCnt="0"/>
      <dgm:spPr/>
    </dgm:pt>
    <dgm:pt modelId="{07C402F9-C7F0-4745-A26D-D18583996218}" type="pres">
      <dgm:prSet presAssocID="{7E578A94-636C-473C-859C-FF3AF4696241}" presName="compositeB" presStyleCnt="0"/>
      <dgm:spPr/>
    </dgm:pt>
    <dgm:pt modelId="{7CAC033B-99C8-4679-B7C1-2603BFB51E92}" type="pres">
      <dgm:prSet presAssocID="{7E578A94-636C-473C-859C-FF3AF4696241}" presName="textB" presStyleLbl="revTx" presStyleIdx="5" presStyleCnt="6" custLinFactNeighborX="-2567" custLinFactNeighborY="-86852">
        <dgm:presLayoutVars>
          <dgm:bulletEnabled val="1"/>
        </dgm:presLayoutVars>
      </dgm:prSet>
      <dgm:spPr/>
      <dgm:t>
        <a:bodyPr/>
        <a:lstStyle/>
        <a:p>
          <a:endParaRPr lang="fr-FR"/>
        </a:p>
      </dgm:t>
    </dgm:pt>
    <dgm:pt modelId="{1D9EB1A2-4585-4873-BC23-8E43B6CA20B1}" type="pres">
      <dgm:prSet presAssocID="{7E578A94-636C-473C-859C-FF3AF4696241}" presName="circleB" presStyleLbl="node1" presStyleIdx="5" presStyleCnt="6" custLinFactX="19427" custLinFactNeighborX="100000" custLinFactNeighborY="4580"/>
      <dgm:spPr/>
    </dgm:pt>
    <dgm:pt modelId="{2659A8CB-C258-4CD0-9010-97DDBCB2A2FF}" type="pres">
      <dgm:prSet presAssocID="{7E578A94-636C-473C-859C-FF3AF4696241}" presName="spaceB" presStyleCnt="0"/>
      <dgm:spPr/>
    </dgm:pt>
  </dgm:ptLst>
  <dgm:cxnLst>
    <dgm:cxn modelId="{8587703A-17FD-4A79-A30E-47C44EBE6858}" srcId="{5AEDA93F-CED9-4023-ABA7-3D36B9907E37}" destId="{9ADE40A9-B2FC-4296-9A0C-A140A594FBB6}" srcOrd="1" destOrd="0" parTransId="{C4BE73FC-EA81-4741-8A98-0B55B447122B}" sibTransId="{2BA0C643-23F7-4328-A532-A0D2D0BF5827}"/>
    <dgm:cxn modelId="{060AAC72-5810-4549-BF8C-3FD86785DFCA}" type="presOf" srcId="{9ADE40A9-B2FC-4296-9A0C-A140A594FBB6}" destId="{F0223664-4426-467A-8AFB-EBEC43652C6D}" srcOrd="0" destOrd="0" presId="urn:microsoft.com/office/officeart/2005/8/layout/hProcess11"/>
    <dgm:cxn modelId="{2396E18A-B745-4FB9-BA5B-07F54B6A84B6}" srcId="{5AEDA93F-CED9-4023-ABA7-3D36B9907E37}" destId="{1BA6DD5D-2866-4F83-98A7-812B1CAF040A}" srcOrd="2" destOrd="0" parTransId="{F5813D93-1C7C-4F6C-BBA5-2CC70685C569}" sibTransId="{F7E52E77-E684-4177-A42C-F4E5B33BBECA}"/>
    <dgm:cxn modelId="{0A55A26B-567B-4326-8FB6-F4C6E02EA63F}" type="presOf" srcId="{5AEDA93F-CED9-4023-ABA7-3D36B9907E37}" destId="{F4D21A57-D658-4213-9BD3-2C10E02C99F3}" srcOrd="0" destOrd="0" presId="urn:microsoft.com/office/officeart/2005/8/layout/hProcess11"/>
    <dgm:cxn modelId="{78BE6F4F-5676-4B0C-ACA4-7829C811BED8}" type="presOf" srcId="{EE1A941A-7F33-4AFE-BCCB-B050481C6B46}" destId="{435E728B-3F20-4D11-9CC1-5C628CD2E9D6}" srcOrd="0" destOrd="0" presId="urn:microsoft.com/office/officeart/2005/8/layout/hProcess11"/>
    <dgm:cxn modelId="{1A406945-D08D-43F5-B7AC-2031DCD1A724}" srcId="{5AEDA93F-CED9-4023-ABA7-3D36B9907E37}" destId="{7A9DE77A-3C06-4C21-A0EA-37F5B5BA0019}" srcOrd="0" destOrd="0" parTransId="{51E83905-4F15-4B8E-9771-29A5EB37A051}" sibTransId="{CE363476-F03E-4108-A41C-B8CA4700924D}"/>
    <dgm:cxn modelId="{6205D9CA-16D5-4859-8DC9-BE1547413FAB}" srcId="{5AEDA93F-CED9-4023-ABA7-3D36B9907E37}" destId="{7E578A94-636C-473C-859C-FF3AF4696241}" srcOrd="5" destOrd="0" parTransId="{91FCA867-4BEB-4610-B5E7-3406FC8D59E4}" sibTransId="{9F31A990-F8EC-467A-B3CB-326977D5A4C6}"/>
    <dgm:cxn modelId="{903C374C-50ED-42CC-8E6B-D308BF81780D}" type="presOf" srcId="{BF9A6544-880D-451E-BF24-B4A62887337A}" destId="{D44E65FC-41A8-4D57-A5C4-01183D3D27FC}" srcOrd="0" destOrd="0" presId="urn:microsoft.com/office/officeart/2005/8/layout/hProcess11"/>
    <dgm:cxn modelId="{8E1E3480-A9DA-4DE2-BA8F-3D6B4CE89F52}" type="presOf" srcId="{7E578A94-636C-473C-859C-FF3AF4696241}" destId="{7CAC033B-99C8-4679-B7C1-2603BFB51E92}" srcOrd="0" destOrd="0" presId="urn:microsoft.com/office/officeart/2005/8/layout/hProcess11"/>
    <dgm:cxn modelId="{05910825-2474-480E-9353-AED6187203F4}" srcId="{5AEDA93F-CED9-4023-ABA7-3D36B9907E37}" destId="{BF9A6544-880D-451E-BF24-B4A62887337A}" srcOrd="3" destOrd="0" parTransId="{21F31E48-9D63-414C-B2A6-D6AE693F7948}" sibTransId="{597149FF-222A-4906-A49F-56271F4A966B}"/>
    <dgm:cxn modelId="{ED34DC70-5F30-4F78-A99A-2A8A935F5486}" type="presOf" srcId="{7A9DE77A-3C06-4C21-A0EA-37F5B5BA0019}" destId="{164C6EC2-8C96-493A-818A-CFEE7D123623}" srcOrd="0" destOrd="0" presId="urn:microsoft.com/office/officeart/2005/8/layout/hProcess11"/>
    <dgm:cxn modelId="{07C3C905-1933-46D7-B83F-D909D1C20ED0}" type="presOf" srcId="{1BA6DD5D-2866-4F83-98A7-812B1CAF040A}" destId="{4EC3A74F-194D-4C8F-B070-9EFE53CC0275}" srcOrd="0" destOrd="0" presId="urn:microsoft.com/office/officeart/2005/8/layout/hProcess11"/>
    <dgm:cxn modelId="{6DC11DE2-E673-42D5-A435-4EF739976238}" srcId="{5AEDA93F-CED9-4023-ABA7-3D36B9907E37}" destId="{EE1A941A-7F33-4AFE-BCCB-B050481C6B46}" srcOrd="4" destOrd="0" parTransId="{B5D8F824-0461-4F62-B019-91DFC4B8B79C}" sibTransId="{B1DB3277-FDB7-4F6C-B497-E0C1150B1D12}"/>
    <dgm:cxn modelId="{5955322C-9B9E-4460-8BE8-D23070A0FA77}" type="presParOf" srcId="{F4D21A57-D658-4213-9BD3-2C10E02C99F3}" destId="{7FA87D47-3671-46DA-8332-04E4F21D22FD}" srcOrd="0" destOrd="0" presId="urn:microsoft.com/office/officeart/2005/8/layout/hProcess11"/>
    <dgm:cxn modelId="{883E98DB-9A93-4E9C-A06D-EEA1AAB56625}" type="presParOf" srcId="{F4D21A57-D658-4213-9BD3-2C10E02C99F3}" destId="{5188C6F4-093B-47E1-97CF-79312032430A}" srcOrd="1" destOrd="0" presId="urn:microsoft.com/office/officeart/2005/8/layout/hProcess11"/>
    <dgm:cxn modelId="{3D430567-8B59-4745-805B-F231F4C2DE61}" type="presParOf" srcId="{5188C6F4-093B-47E1-97CF-79312032430A}" destId="{9C84BC8F-3A97-43EA-AF75-6480AF793D24}" srcOrd="0" destOrd="0" presId="urn:microsoft.com/office/officeart/2005/8/layout/hProcess11"/>
    <dgm:cxn modelId="{A355E2C4-072F-47ED-AB63-DD17D13FC3A8}" type="presParOf" srcId="{9C84BC8F-3A97-43EA-AF75-6480AF793D24}" destId="{164C6EC2-8C96-493A-818A-CFEE7D123623}" srcOrd="0" destOrd="0" presId="urn:microsoft.com/office/officeart/2005/8/layout/hProcess11"/>
    <dgm:cxn modelId="{0063442B-B7AB-4D68-920A-76E04F6ACD4A}" type="presParOf" srcId="{9C84BC8F-3A97-43EA-AF75-6480AF793D24}" destId="{12189571-78C0-4F4F-8FD0-D38F7D2EB931}" srcOrd="1" destOrd="0" presId="urn:microsoft.com/office/officeart/2005/8/layout/hProcess11"/>
    <dgm:cxn modelId="{B0F06ED8-168D-4169-9085-15A1B6A6FFA5}" type="presParOf" srcId="{9C84BC8F-3A97-43EA-AF75-6480AF793D24}" destId="{8FBCD57D-F89C-4D92-ADBD-C9322FEC6AC2}" srcOrd="2" destOrd="0" presId="urn:microsoft.com/office/officeart/2005/8/layout/hProcess11"/>
    <dgm:cxn modelId="{F0A2DDF2-1DFF-4B18-964E-BFA2DCCDACB8}" type="presParOf" srcId="{5188C6F4-093B-47E1-97CF-79312032430A}" destId="{023E1895-7D9C-4290-B06C-311155E5E69E}" srcOrd="1" destOrd="0" presId="urn:microsoft.com/office/officeart/2005/8/layout/hProcess11"/>
    <dgm:cxn modelId="{B9A1B41F-50E1-4F84-A030-C60AFCEF0C1E}" type="presParOf" srcId="{5188C6F4-093B-47E1-97CF-79312032430A}" destId="{11886AE4-416A-4415-A6D3-2FB250DBC8F1}" srcOrd="2" destOrd="0" presId="urn:microsoft.com/office/officeart/2005/8/layout/hProcess11"/>
    <dgm:cxn modelId="{981D2B7D-340A-4E79-B617-1518189D20D5}" type="presParOf" srcId="{11886AE4-416A-4415-A6D3-2FB250DBC8F1}" destId="{F0223664-4426-467A-8AFB-EBEC43652C6D}" srcOrd="0" destOrd="0" presId="urn:microsoft.com/office/officeart/2005/8/layout/hProcess11"/>
    <dgm:cxn modelId="{5655E6B5-FFB2-4C51-BD88-4F807C475912}" type="presParOf" srcId="{11886AE4-416A-4415-A6D3-2FB250DBC8F1}" destId="{0EF5D638-2065-4A32-BB0A-5E6A55BE15E0}" srcOrd="1" destOrd="0" presId="urn:microsoft.com/office/officeart/2005/8/layout/hProcess11"/>
    <dgm:cxn modelId="{B775A8F3-91AF-4535-8A6B-2745D8DF9DF7}" type="presParOf" srcId="{11886AE4-416A-4415-A6D3-2FB250DBC8F1}" destId="{D52560B5-0F11-45BD-BB5A-0AD7FF3F70A4}" srcOrd="2" destOrd="0" presId="urn:microsoft.com/office/officeart/2005/8/layout/hProcess11"/>
    <dgm:cxn modelId="{6499D01B-A0F4-4785-8687-F922A29E3D5F}" type="presParOf" srcId="{5188C6F4-093B-47E1-97CF-79312032430A}" destId="{A601BC1C-166B-441E-A235-5F676F325128}" srcOrd="3" destOrd="0" presId="urn:microsoft.com/office/officeart/2005/8/layout/hProcess11"/>
    <dgm:cxn modelId="{1D10D46E-8ACA-416B-8122-3ECF8B6CC8DA}" type="presParOf" srcId="{5188C6F4-093B-47E1-97CF-79312032430A}" destId="{C3EFA109-AF4E-4D29-AACE-DE9D8FF3C3F8}" srcOrd="4" destOrd="0" presId="urn:microsoft.com/office/officeart/2005/8/layout/hProcess11"/>
    <dgm:cxn modelId="{A3A2B1C8-2988-4D85-95AA-7C044E4AB78B}" type="presParOf" srcId="{C3EFA109-AF4E-4D29-AACE-DE9D8FF3C3F8}" destId="{4EC3A74F-194D-4C8F-B070-9EFE53CC0275}" srcOrd="0" destOrd="0" presId="urn:microsoft.com/office/officeart/2005/8/layout/hProcess11"/>
    <dgm:cxn modelId="{EC77CCE3-9282-4383-A409-87F295687427}" type="presParOf" srcId="{C3EFA109-AF4E-4D29-AACE-DE9D8FF3C3F8}" destId="{521E0D3C-9CE6-4568-A097-2A8703D03B38}" srcOrd="1" destOrd="0" presId="urn:microsoft.com/office/officeart/2005/8/layout/hProcess11"/>
    <dgm:cxn modelId="{E25205A2-5163-4761-BBC8-AA2114B5ECEB}" type="presParOf" srcId="{C3EFA109-AF4E-4D29-AACE-DE9D8FF3C3F8}" destId="{417EE1FD-21BD-43E7-B522-C5CCD7196190}" srcOrd="2" destOrd="0" presId="urn:microsoft.com/office/officeart/2005/8/layout/hProcess11"/>
    <dgm:cxn modelId="{BD7A72FB-B77E-4FB5-B089-1567FFA487A2}" type="presParOf" srcId="{5188C6F4-093B-47E1-97CF-79312032430A}" destId="{127CCA62-3816-41F2-80F0-AA95ECCB8346}" srcOrd="5" destOrd="0" presId="urn:microsoft.com/office/officeart/2005/8/layout/hProcess11"/>
    <dgm:cxn modelId="{45D3550E-BE75-4679-A3CC-6CE2D5727233}" type="presParOf" srcId="{5188C6F4-093B-47E1-97CF-79312032430A}" destId="{4D8E30C9-5614-41F5-AE42-B3988017C948}" srcOrd="6" destOrd="0" presId="urn:microsoft.com/office/officeart/2005/8/layout/hProcess11"/>
    <dgm:cxn modelId="{F1D807C3-DE1B-494D-AD67-B9913462457E}" type="presParOf" srcId="{4D8E30C9-5614-41F5-AE42-B3988017C948}" destId="{D44E65FC-41A8-4D57-A5C4-01183D3D27FC}" srcOrd="0" destOrd="0" presId="urn:microsoft.com/office/officeart/2005/8/layout/hProcess11"/>
    <dgm:cxn modelId="{967CCF71-CA37-4EA7-BB9B-D88730ABC010}" type="presParOf" srcId="{4D8E30C9-5614-41F5-AE42-B3988017C948}" destId="{E7A98EBC-C86E-4C15-B2BA-9CB3AABA1757}" srcOrd="1" destOrd="0" presId="urn:microsoft.com/office/officeart/2005/8/layout/hProcess11"/>
    <dgm:cxn modelId="{675400BB-262E-4837-A18F-F998C36A0D12}" type="presParOf" srcId="{4D8E30C9-5614-41F5-AE42-B3988017C948}" destId="{995135A0-5146-4351-9C77-9297E448FDA1}" srcOrd="2" destOrd="0" presId="urn:microsoft.com/office/officeart/2005/8/layout/hProcess11"/>
    <dgm:cxn modelId="{95465D33-DC2F-405D-B379-D4B857F60B21}" type="presParOf" srcId="{5188C6F4-093B-47E1-97CF-79312032430A}" destId="{F2B18BCF-F483-4560-9644-9704BCA7D0CD}" srcOrd="7" destOrd="0" presId="urn:microsoft.com/office/officeart/2005/8/layout/hProcess11"/>
    <dgm:cxn modelId="{9299BDA4-D807-40D6-8590-5AD0A8B99CAD}" type="presParOf" srcId="{5188C6F4-093B-47E1-97CF-79312032430A}" destId="{FB4A1541-E8AA-4CEF-AB1F-3D687C7B07AB}" srcOrd="8" destOrd="0" presId="urn:microsoft.com/office/officeart/2005/8/layout/hProcess11"/>
    <dgm:cxn modelId="{6DEF07B1-5255-48D4-B72B-964425798032}" type="presParOf" srcId="{FB4A1541-E8AA-4CEF-AB1F-3D687C7B07AB}" destId="{435E728B-3F20-4D11-9CC1-5C628CD2E9D6}" srcOrd="0" destOrd="0" presId="urn:microsoft.com/office/officeart/2005/8/layout/hProcess11"/>
    <dgm:cxn modelId="{FF42C02C-0045-4A83-8D41-CFAE258E70EC}" type="presParOf" srcId="{FB4A1541-E8AA-4CEF-AB1F-3D687C7B07AB}" destId="{BE4FCBFB-ABD6-4F1A-926A-347376BBDC7B}" srcOrd="1" destOrd="0" presId="urn:microsoft.com/office/officeart/2005/8/layout/hProcess11"/>
    <dgm:cxn modelId="{75E9870C-6A49-47E8-A570-1319CC702E80}" type="presParOf" srcId="{FB4A1541-E8AA-4CEF-AB1F-3D687C7B07AB}" destId="{33CA27B9-8598-4338-94D4-1E46830F52F5}" srcOrd="2" destOrd="0" presId="urn:microsoft.com/office/officeart/2005/8/layout/hProcess11"/>
    <dgm:cxn modelId="{297D4AB9-2931-4FD9-9A33-888D71D4776A}" type="presParOf" srcId="{5188C6F4-093B-47E1-97CF-79312032430A}" destId="{E45197E8-2B80-41E9-8D53-AED990C3B314}" srcOrd="9" destOrd="0" presId="urn:microsoft.com/office/officeart/2005/8/layout/hProcess11"/>
    <dgm:cxn modelId="{4FD7F75A-499F-49BD-8B5D-2BB014B3243F}" type="presParOf" srcId="{5188C6F4-093B-47E1-97CF-79312032430A}" destId="{07C402F9-C7F0-4745-A26D-D18583996218}" srcOrd="10" destOrd="0" presId="urn:microsoft.com/office/officeart/2005/8/layout/hProcess11"/>
    <dgm:cxn modelId="{E4F58DC6-A6DF-404A-B19E-FF0B93CC66E9}" type="presParOf" srcId="{07C402F9-C7F0-4745-A26D-D18583996218}" destId="{7CAC033B-99C8-4679-B7C1-2603BFB51E92}" srcOrd="0" destOrd="0" presId="urn:microsoft.com/office/officeart/2005/8/layout/hProcess11"/>
    <dgm:cxn modelId="{B3570AE4-1F02-46A5-A188-F97C6BF51377}" type="presParOf" srcId="{07C402F9-C7F0-4745-A26D-D18583996218}" destId="{1D9EB1A2-4585-4873-BC23-8E43B6CA20B1}" srcOrd="1" destOrd="0" presId="urn:microsoft.com/office/officeart/2005/8/layout/hProcess11"/>
    <dgm:cxn modelId="{4D10E6F1-F755-4D54-B6A1-1D0CB2AF91A6}" type="presParOf" srcId="{07C402F9-C7F0-4745-A26D-D18583996218}" destId="{2659A8CB-C258-4CD0-9010-97DDBCB2A2FF}"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41D3A5-2EC8-4B97-BF69-D67785218111}" type="doc">
      <dgm:prSet loTypeId="urn:microsoft.com/office/officeart/2005/8/layout/cycle8" loCatId="cycle" qsTypeId="urn:microsoft.com/office/officeart/2005/8/quickstyle/simple1" qsCatId="simple" csTypeId="urn:microsoft.com/office/officeart/2005/8/colors/colorful3" csCatId="colorful" phldr="1"/>
      <dgm:spPr/>
      <dgm:t>
        <a:bodyPr/>
        <a:lstStyle/>
        <a:p>
          <a:endParaRPr lang="fr-FR"/>
        </a:p>
      </dgm:t>
    </dgm:pt>
    <dgm:pt modelId="{AB545DC4-FBB8-4E92-8F69-C386680D71B9}">
      <dgm:prSet phldrT="[Texte]"/>
      <dgm:spPr/>
      <dgm:t>
        <a:bodyPr/>
        <a:lstStyle/>
        <a:p>
          <a:r>
            <a:rPr lang="fr-FR" dirty="0" smtClean="0"/>
            <a:t>Minimiser les déperditions</a:t>
          </a:r>
          <a:endParaRPr lang="fr-FR" dirty="0"/>
        </a:p>
      </dgm:t>
    </dgm:pt>
    <dgm:pt modelId="{C8E6AFC9-1431-4210-8D97-EA904E43F4D4}" type="sibTrans" cxnId="{AF0E4F8C-DFFE-4598-9476-D3871AD1D46C}">
      <dgm:prSet/>
      <dgm:spPr/>
      <dgm:t>
        <a:bodyPr/>
        <a:lstStyle/>
        <a:p>
          <a:endParaRPr lang="fr-FR"/>
        </a:p>
      </dgm:t>
    </dgm:pt>
    <dgm:pt modelId="{D4EC7325-0D67-4E98-AC25-65E790F1A6FE}" type="parTrans" cxnId="{AF0E4F8C-DFFE-4598-9476-D3871AD1D46C}">
      <dgm:prSet/>
      <dgm:spPr/>
      <dgm:t>
        <a:bodyPr/>
        <a:lstStyle/>
        <a:p>
          <a:endParaRPr lang="fr-FR"/>
        </a:p>
      </dgm:t>
    </dgm:pt>
    <dgm:pt modelId="{3BE4128C-BB12-4365-85FE-41128AA493CC}">
      <dgm:prSet phldrT="[Texte]" custT="1"/>
      <dgm:spPr/>
      <dgm:t>
        <a:bodyPr/>
        <a:lstStyle/>
        <a:p>
          <a:r>
            <a:rPr lang="fr-FR" sz="2000" dirty="0" smtClean="0"/>
            <a:t>Favoriser les apports passifs</a:t>
          </a:r>
          <a:endParaRPr lang="fr-FR" sz="2000" dirty="0"/>
        </a:p>
      </dgm:t>
    </dgm:pt>
    <dgm:pt modelId="{5FC049AE-13B8-4417-BAD5-DAABA8E7C190}" type="parTrans" cxnId="{D20A5E00-DF78-4F96-8B8E-3E9F5CB5459A}">
      <dgm:prSet/>
      <dgm:spPr/>
      <dgm:t>
        <a:bodyPr/>
        <a:lstStyle/>
        <a:p>
          <a:endParaRPr lang="fr-FR"/>
        </a:p>
      </dgm:t>
    </dgm:pt>
    <dgm:pt modelId="{C053BB1E-1DF5-4FA4-AE71-1349C5EAF90B}" type="sibTrans" cxnId="{D20A5E00-DF78-4F96-8B8E-3E9F5CB5459A}">
      <dgm:prSet/>
      <dgm:spPr/>
      <dgm:t>
        <a:bodyPr/>
        <a:lstStyle/>
        <a:p>
          <a:endParaRPr lang="fr-FR"/>
        </a:p>
      </dgm:t>
    </dgm:pt>
    <dgm:pt modelId="{FC46B03D-4DEC-4C29-A635-85415668D137}">
      <dgm:prSet phldrT="[Texte]" custT="1"/>
      <dgm:spPr/>
      <dgm:t>
        <a:bodyPr/>
        <a:lstStyle/>
        <a:p>
          <a:r>
            <a:rPr lang="fr-FR" sz="2000" dirty="0" smtClean="0"/>
            <a:t>Utiliser rationnellement l’énergie</a:t>
          </a:r>
          <a:endParaRPr lang="fr-FR" sz="2000" dirty="0"/>
        </a:p>
      </dgm:t>
    </dgm:pt>
    <dgm:pt modelId="{FD95E482-9692-42A8-BC80-6A672DBBB032}" type="parTrans" cxnId="{E7687E57-CBD6-4BD2-8467-C8373F97C418}">
      <dgm:prSet/>
      <dgm:spPr/>
      <dgm:t>
        <a:bodyPr/>
        <a:lstStyle/>
        <a:p>
          <a:endParaRPr lang="fr-FR"/>
        </a:p>
      </dgm:t>
    </dgm:pt>
    <dgm:pt modelId="{FDFDBF1C-868C-47FE-BB2C-3F4097F8DB99}" type="sibTrans" cxnId="{E7687E57-CBD6-4BD2-8467-C8373F97C418}">
      <dgm:prSet/>
      <dgm:spPr/>
      <dgm:t>
        <a:bodyPr/>
        <a:lstStyle/>
        <a:p>
          <a:endParaRPr lang="fr-FR"/>
        </a:p>
      </dgm:t>
    </dgm:pt>
    <dgm:pt modelId="{EAFCBB14-AE9E-460C-AE3A-0F454FD601D1}" type="pres">
      <dgm:prSet presAssocID="{5741D3A5-2EC8-4B97-BF69-D67785218111}" presName="compositeShape" presStyleCnt="0">
        <dgm:presLayoutVars>
          <dgm:chMax val="7"/>
          <dgm:dir/>
          <dgm:resizeHandles val="exact"/>
        </dgm:presLayoutVars>
      </dgm:prSet>
      <dgm:spPr/>
      <dgm:t>
        <a:bodyPr/>
        <a:lstStyle/>
        <a:p>
          <a:endParaRPr lang="fr-FR"/>
        </a:p>
      </dgm:t>
    </dgm:pt>
    <dgm:pt modelId="{0B99C9B7-17DD-4BCB-A6FE-1F454AB4ECD9}" type="pres">
      <dgm:prSet presAssocID="{5741D3A5-2EC8-4B97-BF69-D67785218111}" presName="wedge1" presStyleLbl="node1" presStyleIdx="0" presStyleCnt="3" custLinFactNeighborX="12201" custLinFactNeighborY="-5040"/>
      <dgm:spPr/>
      <dgm:t>
        <a:bodyPr/>
        <a:lstStyle/>
        <a:p>
          <a:endParaRPr lang="fr-FR"/>
        </a:p>
      </dgm:t>
    </dgm:pt>
    <dgm:pt modelId="{99D6865B-862A-4217-B777-C984132223F1}" type="pres">
      <dgm:prSet presAssocID="{5741D3A5-2EC8-4B97-BF69-D67785218111}" presName="dummy1a" presStyleCnt="0"/>
      <dgm:spPr/>
    </dgm:pt>
    <dgm:pt modelId="{A3328714-D17A-489A-B3D6-479E3FEE0BB8}" type="pres">
      <dgm:prSet presAssocID="{5741D3A5-2EC8-4B97-BF69-D67785218111}" presName="dummy1b" presStyleCnt="0"/>
      <dgm:spPr/>
    </dgm:pt>
    <dgm:pt modelId="{3253C355-DF82-4AC9-AE94-1E056543E0F4}" type="pres">
      <dgm:prSet presAssocID="{5741D3A5-2EC8-4B97-BF69-D67785218111}" presName="wedge1Tx" presStyleLbl="node1" presStyleIdx="0" presStyleCnt="3">
        <dgm:presLayoutVars>
          <dgm:chMax val="0"/>
          <dgm:chPref val="0"/>
          <dgm:bulletEnabled val="1"/>
        </dgm:presLayoutVars>
      </dgm:prSet>
      <dgm:spPr/>
      <dgm:t>
        <a:bodyPr/>
        <a:lstStyle/>
        <a:p>
          <a:endParaRPr lang="fr-FR"/>
        </a:p>
      </dgm:t>
    </dgm:pt>
    <dgm:pt modelId="{993ABECD-5E80-4DC0-980A-60228A32E1DD}" type="pres">
      <dgm:prSet presAssocID="{5741D3A5-2EC8-4B97-BF69-D67785218111}" presName="wedge2" presStyleLbl="node1" presStyleIdx="1" presStyleCnt="3" custLinFactNeighborX="-5543" custLinFactNeighborY="18452"/>
      <dgm:spPr/>
      <dgm:t>
        <a:bodyPr/>
        <a:lstStyle/>
        <a:p>
          <a:endParaRPr lang="fr-FR"/>
        </a:p>
      </dgm:t>
    </dgm:pt>
    <dgm:pt modelId="{2BCAB19E-ADA8-44AC-86C5-0874679E8753}" type="pres">
      <dgm:prSet presAssocID="{5741D3A5-2EC8-4B97-BF69-D67785218111}" presName="dummy2a" presStyleCnt="0"/>
      <dgm:spPr/>
    </dgm:pt>
    <dgm:pt modelId="{3DB87569-9C43-40AA-B918-081479BD99C6}" type="pres">
      <dgm:prSet presAssocID="{5741D3A5-2EC8-4B97-BF69-D67785218111}" presName="dummy2b" presStyleCnt="0"/>
      <dgm:spPr/>
    </dgm:pt>
    <dgm:pt modelId="{0522655A-2F00-4089-8E67-8DAEEAF098D5}" type="pres">
      <dgm:prSet presAssocID="{5741D3A5-2EC8-4B97-BF69-D67785218111}" presName="wedge2Tx" presStyleLbl="node1" presStyleIdx="1" presStyleCnt="3">
        <dgm:presLayoutVars>
          <dgm:chMax val="0"/>
          <dgm:chPref val="0"/>
          <dgm:bulletEnabled val="1"/>
        </dgm:presLayoutVars>
      </dgm:prSet>
      <dgm:spPr/>
      <dgm:t>
        <a:bodyPr/>
        <a:lstStyle/>
        <a:p>
          <a:endParaRPr lang="fr-FR"/>
        </a:p>
      </dgm:t>
    </dgm:pt>
    <dgm:pt modelId="{4BE2623E-44E3-4E55-9A25-930D27C19B05}" type="pres">
      <dgm:prSet presAssocID="{5741D3A5-2EC8-4B97-BF69-D67785218111}" presName="wedge3" presStyleLbl="node1" presStyleIdx="2" presStyleCnt="3" custScaleX="104219" custLinFactNeighborX="-16912" custLinFactNeighborY="-6442"/>
      <dgm:spPr/>
      <dgm:t>
        <a:bodyPr/>
        <a:lstStyle/>
        <a:p>
          <a:endParaRPr lang="fr-FR"/>
        </a:p>
      </dgm:t>
    </dgm:pt>
    <dgm:pt modelId="{9A413716-3DCA-458F-97F1-569A06FA25E3}" type="pres">
      <dgm:prSet presAssocID="{5741D3A5-2EC8-4B97-BF69-D67785218111}" presName="dummy3a" presStyleCnt="0"/>
      <dgm:spPr/>
    </dgm:pt>
    <dgm:pt modelId="{A0673187-3585-4291-8A32-BB4D13940682}" type="pres">
      <dgm:prSet presAssocID="{5741D3A5-2EC8-4B97-BF69-D67785218111}" presName="dummy3b" presStyleCnt="0"/>
      <dgm:spPr/>
    </dgm:pt>
    <dgm:pt modelId="{F63B0765-0077-47A3-AD89-E68BB2F93421}" type="pres">
      <dgm:prSet presAssocID="{5741D3A5-2EC8-4B97-BF69-D67785218111}" presName="wedge3Tx" presStyleLbl="node1" presStyleIdx="2" presStyleCnt="3">
        <dgm:presLayoutVars>
          <dgm:chMax val="0"/>
          <dgm:chPref val="0"/>
          <dgm:bulletEnabled val="1"/>
        </dgm:presLayoutVars>
      </dgm:prSet>
      <dgm:spPr/>
      <dgm:t>
        <a:bodyPr/>
        <a:lstStyle/>
        <a:p>
          <a:endParaRPr lang="fr-FR"/>
        </a:p>
      </dgm:t>
    </dgm:pt>
    <dgm:pt modelId="{DF800391-AC98-4B11-A100-73E3F21164FB}" type="pres">
      <dgm:prSet presAssocID="{C8E6AFC9-1431-4210-8D97-EA904E43F4D4}" presName="arrowWedge1" presStyleLbl="fgSibTrans2D1" presStyleIdx="0" presStyleCnt="3"/>
      <dgm:spPr>
        <a:solidFill>
          <a:schemeClr val="bg1">
            <a:lumMod val="85000"/>
          </a:schemeClr>
        </a:solidFill>
      </dgm:spPr>
      <dgm:t>
        <a:bodyPr/>
        <a:lstStyle/>
        <a:p>
          <a:endParaRPr lang="fr-FR"/>
        </a:p>
      </dgm:t>
    </dgm:pt>
    <dgm:pt modelId="{E39F0C03-89A4-42D4-ABCB-F8DE6619F46A}" type="pres">
      <dgm:prSet presAssocID="{FDFDBF1C-868C-47FE-BB2C-3F4097F8DB99}" presName="arrowWedge2" presStyleLbl="fgSibTrans2D1" presStyleIdx="1" presStyleCnt="3"/>
      <dgm:spPr>
        <a:solidFill>
          <a:schemeClr val="bg1">
            <a:lumMod val="85000"/>
          </a:schemeClr>
        </a:solidFill>
      </dgm:spPr>
    </dgm:pt>
    <dgm:pt modelId="{FF5977CC-5C65-4BD6-92E9-C8B4561FDA26}" type="pres">
      <dgm:prSet presAssocID="{C053BB1E-1DF5-4FA4-AE71-1349C5EAF90B}" presName="arrowWedge3" presStyleLbl="fgSibTrans2D1" presStyleIdx="2" presStyleCnt="3"/>
      <dgm:spPr>
        <a:solidFill>
          <a:schemeClr val="bg1">
            <a:lumMod val="85000"/>
          </a:schemeClr>
        </a:solidFill>
      </dgm:spPr>
    </dgm:pt>
  </dgm:ptLst>
  <dgm:cxnLst>
    <dgm:cxn modelId="{3F67C9F7-DAF1-4127-99B6-78615376968A}" type="presOf" srcId="{FC46B03D-4DEC-4C29-A635-85415668D137}" destId="{0522655A-2F00-4089-8E67-8DAEEAF098D5}" srcOrd="1" destOrd="0" presId="urn:microsoft.com/office/officeart/2005/8/layout/cycle8"/>
    <dgm:cxn modelId="{AF0E4F8C-DFFE-4598-9476-D3871AD1D46C}" srcId="{5741D3A5-2EC8-4B97-BF69-D67785218111}" destId="{AB545DC4-FBB8-4E92-8F69-C386680D71B9}" srcOrd="0" destOrd="0" parTransId="{D4EC7325-0D67-4E98-AC25-65E790F1A6FE}" sibTransId="{C8E6AFC9-1431-4210-8D97-EA904E43F4D4}"/>
    <dgm:cxn modelId="{D20A5E00-DF78-4F96-8B8E-3E9F5CB5459A}" srcId="{5741D3A5-2EC8-4B97-BF69-D67785218111}" destId="{3BE4128C-BB12-4365-85FE-41128AA493CC}" srcOrd="2" destOrd="0" parTransId="{5FC049AE-13B8-4417-BAD5-DAABA8E7C190}" sibTransId="{C053BB1E-1DF5-4FA4-AE71-1349C5EAF90B}"/>
    <dgm:cxn modelId="{0F4C15E3-AA7D-4146-A67B-D0978B8D9572}" type="presOf" srcId="{3BE4128C-BB12-4365-85FE-41128AA493CC}" destId="{4BE2623E-44E3-4E55-9A25-930D27C19B05}" srcOrd="0" destOrd="0" presId="urn:microsoft.com/office/officeart/2005/8/layout/cycle8"/>
    <dgm:cxn modelId="{E2EC97A2-A0BF-47FC-9D35-7BF11E041DEE}" type="presOf" srcId="{FC46B03D-4DEC-4C29-A635-85415668D137}" destId="{993ABECD-5E80-4DC0-980A-60228A32E1DD}" srcOrd="0" destOrd="0" presId="urn:microsoft.com/office/officeart/2005/8/layout/cycle8"/>
    <dgm:cxn modelId="{95B91282-BDBF-423E-BD12-7D3308BEB366}" type="presOf" srcId="{AB545DC4-FBB8-4E92-8F69-C386680D71B9}" destId="{3253C355-DF82-4AC9-AE94-1E056543E0F4}" srcOrd="1" destOrd="0" presId="urn:microsoft.com/office/officeart/2005/8/layout/cycle8"/>
    <dgm:cxn modelId="{0FB02753-429A-4755-B434-43DD243FCC15}" type="presOf" srcId="{AB545DC4-FBB8-4E92-8F69-C386680D71B9}" destId="{0B99C9B7-17DD-4BCB-A6FE-1F454AB4ECD9}" srcOrd="0" destOrd="0" presId="urn:microsoft.com/office/officeart/2005/8/layout/cycle8"/>
    <dgm:cxn modelId="{CA8628A3-2131-4EA8-A60C-6B7A50092B56}" type="presOf" srcId="{3BE4128C-BB12-4365-85FE-41128AA493CC}" destId="{F63B0765-0077-47A3-AD89-E68BB2F93421}" srcOrd="1" destOrd="0" presId="urn:microsoft.com/office/officeart/2005/8/layout/cycle8"/>
    <dgm:cxn modelId="{1307A18B-4833-4F1A-A67A-A1714B34A588}" type="presOf" srcId="{5741D3A5-2EC8-4B97-BF69-D67785218111}" destId="{EAFCBB14-AE9E-460C-AE3A-0F454FD601D1}" srcOrd="0" destOrd="0" presId="urn:microsoft.com/office/officeart/2005/8/layout/cycle8"/>
    <dgm:cxn modelId="{E7687E57-CBD6-4BD2-8467-C8373F97C418}" srcId="{5741D3A5-2EC8-4B97-BF69-D67785218111}" destId="{FC46B03D-4DEC-4C29-A635-85415668D137}" srcOrd="1" destOrd="0" parTransId="{FD95E482-9692-42A8-BC80-6A672DBBB032}" sibTransId="{FDFDBF1C-868C-47FE-BB2C-3F4097F8DB99}"/>
    <dgm:cxn modelId="{8566FAB1-24D9-4600-9FA1-13827DF37FA2}" type="presParOf" srcId="{EAFCBB14-AE9E-460C-AE3A-0F454FD601D1}" destId="{0B99C9B7-17DD-4BCB-A6FE-1F454AB4ECD9}" srcOrd="0" destOrd="0" presId="urn:microsoft.com/office/officeart/2005/8/layout/cycle8"/>
    <dgm:cxn modelId="{06AEA3C6-C1BE-447E-A577-95B99DE81443}" type="presParOf" srcId="{EAFCBB14-AE9E-460C-AE3A-0F454FD601D1}" destId="{99D6865B-862A-4217-B777-C984132223F1}" srcOrd="1" destOrd="0" presId="urn:microsoft.com/office/officeart/2005/8/layout/cycle8"/>
    <dgm:cxn modelId="{1F29BD8B-DE8C-4B08-9308-7637BF680580}" type="presParOf" srcId="{EAFCBB14-AE9E-460C-AE3A-0F454FD601D1}" destId="{A3328714-D17A-489A-B3D6-479E3FEE0BB8}" srcOrd="2" destOrd="0" presId="urn:microsoft.com/office/officeart/2005/8/layout/cycle8"/>
    <dgm:cxn modelId="{1524681C-63FB-44FD-99CA-5A2420DCAB85}" type="presParOf" srcId="{EAFCBB14-AE9E-460C-AE3A-0F454FD601D1}" destId="{3253C355-DF82-4AC9-AE94-1E056543E0F4}" srcOrd="3" destOrd="0" presId="urn:microsoft.com/office/officeart/2005/8/layout/cycle8"/>
    <dgm:cxn modelId="{2C396774-B5EF-4321-B411-A0E3FC260FF6}" type="presParOf" srcId="{EAFCBB14-AE9E-460C-AE3A-0F454FD601D1}" destId="{993ABECD-5E80-4DC0-980A-60228A32E1DD}" srcOrd="4" destOrd="0" presId="urn:microsoft.com/office/officeart/2005/8/layout/cycle8"/>
    <dgm:cxn modelId="{0D2546DE-5D1B-4CE0-BD75-BAC32321CF75}" type="presParOf" srcId="{EAFCBB14-AE9E-460C-AE3A-0F454FD601D1}" destId="{2BCAB19E-ADA8-44AC-86C5-0874679E8753}" srcOrd="5" destOrd="0" presId="urn:microsoft.com/office/officeart/2005/8/layout/cycle8"/>
    <dgm:cxn modelId="{D42E68E4-EF73-41F5-A772-4D16BA625DBF}" type="presParOf" srcId="{EAFCBB14-AE9E-460C-AE3A-0F454FD601D1}" destId="{3DB87569-9C43-40AA-B918-081479BD99C6}" srcOrd="6" destOrd="0" presId="urn:microsoft.com/office/officeart/2005/8/layout/cycle8"/>
    <dgm:cxn modelId="{CDC9006F-E51C-46D8-992B-8A70F32D7FB1}" type="presParOf" srcId="{EAFCBB14-AE9E-460C-AE3A-0F454FD601D1}" destId="{0522655A-2F00-4089-8E67-8DAEEAF098D5}" srcOrd="7" destOrd="0" presId="urn:microsoft.com/office/officeart/2005/8/layout/cycle8"/>
    <dgm:cxn modelId="{42E028C5-DD94-4D18-B7D0-49BC79C90A0C}" type="presParOf" srcId="{EAFCBB14-AE9E-460C-AE3A-0F454FD601D1}" destId="{4BE2623E-44E3-4E55-9A25-930D27C19B05}" srcOrd="8" destOrd="0" presId="urn:microsoft.com/office/officeart/2005/8/layout/cycle8"/>
    <dgm:cxn modelId="{B40DDEE2-E737-49EF-AB3C-DD975CDEF52B}" type="presParOf" srcId="{EAFCBB14-AE9E-460C-AE3A-0F454FD601D1}" destId="{9A413716-3DCA-458F-97F1-569A06FA25E3}" srcOrd="9" destOrd="0" presId="urn:microsoft.com/office/officeart/2005/8/layout/cycle8"/>
    <dgm:cxn modelId="{189589F6-C70E-42F9-A8EC-B91A57ABC649}" type="presParOf" srcId="{EAFCBB14-AE9E-460C-AE3A-0F454FD601D1}" destId="{A0673187-3585-4291-8A32-BB4D13940682}" srcOrd="10" destOrd="0" presId="urn:microsoft.com/office/officeart/2005/8/layout/cycle8"/>
    <dgm:cxn modelId="{52EDA0E7-1F63-4E44-9CF7-8DA600830DB2}" type="presParOf" srcId="{EAFCBB14-AE9E-460C-AE3A-0F454FD601D1}" destId="{F63B0765-0077-47A3-AD89-E68BB2F93421}" srcOrd="11" destOrd="0" presId="urn:microsoft.com/office/officeart/2005/8/layout/cycle8"/>
    <dgm:cxn modelId="{4D65A38F-D100-4075-9709-AF520D828CEB}" type="presParOf" srcId="{EAFCBB14-AE9E-460C-AE3A-0F454FD601D1}" destId="{DF800391-AC98-4B11-A100-73E3F21164FB}" srcOrd="12" destOrd="0" presId="urn:microsoft.com/office/officeart/2005/8/layout/cycle8"/>
    <dgm:cxn modelId="{F6CE9DCB-A9F5-42F4-B6A3-6A5364BB4B71}" type="presParOf" srcId="{EAFCBB14-AE9E-460C-AE3A-0F454FD601D1}" destId="{E39F0C03-89A4-42D4-ABCB-F8DE6619F46A}" srcOrd="13" destOrd="0" presId="urn:microsoft.com/office/officeart/2005/8/layout/cycle8"/>
    <dgm:cxn modelId="{F76BE9B1-96CE-4FA1-80B2-3AC8CE6C49D3}" type="presParOf" srcId="{EAFCBB14-AE9E-460C-AE3A-0F454FD601D1}" destId="{FF5977CC-5C65-4BD6-92E9-C8B4561FDA26}" srcOrd="14"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741D3A5-2EC8-4B97-BF69-D67785218111}" type="doc">
      <dgm:prSet loTypeId="urn:microsoft.com/office/officeart/2005/8/layout/cycle8" loCatId="cycle" qsTypeId="urn:microsoft.com/office/officeart/2005/8/quickstyle/simple1" qsCatId="simple" csTypeId="urn:microsoft.com/office/officeart/2005/8/colors/colorful3" csCatId="colorful" phldr="1"/>
      <dgm:spPr/>
      <dgm:t>
        <a:bodyPr/>
        <a:lstStyle/>
        <a:p>
          <a:endParaRPr lang="fr-FR"/>
        </a:p>
      </dgm:t>
    </dgm:pt>
    <dgm:pt modelId="{AB545DC4-FBB8-4E92-8F69-C386680D71B9}">
      <dgm:prSet phldrT="[Texte]"/>
      <dgm:spPr/>
      <dgm:t>
        <a:bodyPr/>
        <a:lstStyle/>
        <a:p>
          <a:r>
            <a:rPr lang="fr-FR" dirty="0" smtClean="0"/>
            <a:t>Minimiser les déperditions</a:t>
          </a:r>
          <a:endParaRPr lang="fr-FR" dirty="0"/>
        </a:p>
      </dgm:t>
    </dgm:pt>
    <dgm:pt modelId="{C8E6AFC9-1431-4210-8D97-EA904E43F4D4}" type="sibTrans" cxnId="{AF0E4F8C-DFFE-4598-9476-D3871AD1D46C}">
      <dgm:prSet/>
      <dgm:spPr/>
      <dgm:t>
        <a:bodyPr/>
        <a:lstStyle/>
        <a:p>
          <a:endParaRPr lang="fr-FR"/>
        </a:p>
      </dgm:t>
    </dgm:pt>
    <dgm:pt modelId="{D4EC7325-0D67-4E98-AC25-65E790F1A6FE}" type="parTrans" cxnId="{AF0E4F8C-DFFE-4598-9476-D3871AD1D46C}">
      <dgm:prSet/>
      <dgm:spPr/>
      <dgm:t>
        <a:bodyPr/>
        <a:lstStyle/>
        <a:p>
          <a:endParaRPr lang="fr-FR"/>
        </a:p>
      </dgm:t>
    </dgm:pt>
    <dgm:pt modelId="{3BE4128C-BB12-4365-85FE-41128AA493CC}">
      <dgm:prSet phldrT="[Texte]" custT="1"/>
      <dgm:spPr/>
      <dgm:t>
        <a:bodyPr/>
        <a:lstStyle/>
        <a:p>
          <a:r>
            <a:rPr lang="fr-FR" sz="2000" dirty="0" smtClean="0"/>
            <a:t>Favoriser les apports passifs</a:t>
          </a:r>
          <a:endParaRPr lang="fr-FR" sz="2000" dirty="0"/>
        </a:p>
      </dgm:t>
    </dgm:pt>
    <dgm:pt modelId="{5FC049AE-13B8-4417-BAD5-DAABA8E7C190}" type="parTrans" cxnId="{D20A5E00-DF78-4F96-8B8E-3E9F5CB5459A}">
      <dgm:prSet/>
      <dgm:spPr/>
      <dgm:t>
        <a:bodyPr/>
        <a:lstStyle/>
        <a:p>
          <a:endParaRPr lang="fr-FR"/>
        </a:p>
      </dgm:t>
    </dgm:pt>
    <dgm:pt modelId="{C053BB1E-1DF5-4FA4-AE71-1349C5EAF90B}" type="sibTrans" cxnId="{D20A5E00-DF78-4F96-8B8E-3E9F5CB5459A}">
      <dgm:prSet/>
      <dgm:spPr/>
      <dgm:t>
        <a:bodyPr/>
        <a:lstStyle/>
        <a:p>
          <a:endParaRPr lang="fr-FR"/>
        </a:p>
      </dgm:t>
    </dgm:pt>
    <dgm:pt modelId="{FC46B03D-4DEC-4C29-A635-85415668D137}">
      <dgm:prSet phldrT="[Texte]" custT="1"/>
      <dgm:spPr/>
      <dgm:t>
        <a:bodyPr/>
        <a:lstStyle/>
        <a:p>
          <a:r>
            <a:rPr lang="fr-FR" sz="2000" dirty="0" smtClean="0"/>
            <a:t>Utiliser rationnellement l’énergie</a:t>
          </a:r>
          <a:endParaRPr lang="fr-FR" sz="2000" dirty="0"/>
        </a:p>
      </dgm:t>
    </dgm:pt>
    <dgm:pt modelId="{FD95E482-9692-42A8-BC80-6A672DBBB032}" type="parTrans" cxnId="{E7687E57-CBD6-4BD2-8467-C8373F97C418}">
      <dgm:prSet/>
      <dgm:spPr/>
      <dgm:t>
        <a:bodyPr/>
        <a:lstStyle/>
        <a:p>
          <a:endParaRPr lang="fr-FR"/>
        </a:p>
      </dgm:t>
    </dgm:pt>
    <dgm:pt modelId="{FDFDBF1C-868C-47FE-BB2C-3F4097F8DB99}" type="sibTrans" cxnId="{E7687E57-CBD6-4BD2-8467-C8373F97C418}">
      <dgm:prSet/>
      <dgm:spPr/>
      <dgm:t>
        <a:bodyPr/>
        <a:lstStyle/>
        <a:p>
          <a:endParaRPr lang="fr-FR"/>
        </a:p>
      </dgm:t>
    </dgm:pt>
    <dgm:pt modelId="{EAFCBB14-AE9E-460C-AE3A-0F454FD601D1}" type="pres">
      <dgm:prSet presAssocID="{5741D3A5-2EC8-4B97-BF69-D67785218111}" presName="compositeShape" presStyleCnt="0">
        <dgm:presLayoutVars>
          <dgm:chMax val="7"/>
          <dgm:dir/>
          <dgm:resizeHandles val="exact"/>
        </dgm:presLayoutVars>
      </dgm:prSet>
      <dgm:spPr/>
      <dgm:t>
        <a:bodyPr/>
        <a:lstStyle/>
        <a:p>
          <a:endParaRPr lang="fr-FR"/>
        </a:p>
      </dgm:t>
    </dgm:pt>
    <dgm:pt modelId="{0B99C9B7-17DD-4BCB-A6FE-1F454AB4ECD9}" type="pres">
      <dgm:prSet presAssocID="{5741D3A5-2EC8-4B97-BF69-D67785218111}" presName="wedge1" presStyleLbl="node1" presStyleIdx="0" presStyleCnt="3" custLinFactNeighborX="12201" custLinFactNeighborY="-5040"/>
      <dgm:spPr/>
      <dgm:t>
        <a:bodyPr/>
        <a:lstStyle/>
        <a:p>
          <a:endParaRPr lang="fr-FR"/>
        </a:p>
      </dgm:t>
    </dgm:pt>
    <dgm:pt modelId="{99D6865B-862A-4217-B777-C984132223F1}" type="pres">
      <dgm:prSet presAssocID="{5741D3A5-2EC8-4B97-BF69-D67785218111}" presName="dummy1a" presStyleCnt="0"/>
      <dgm:spPr/>
    </dgm:pt>
    <dgm:pt modelId="{A3328714-D17A-489A-B3D6-479E3FEE0BB8}" type="pres">
      <dgm:prSet presAssocID="{5741D3A5-2EC8-4B97-BF69-D67785218111}" presName="dummy1b" presStyleCnt="0"/>
      <dgm:spPr/>
    </dgm:pt>
    <dgm:pt modelId="{3253C355-DF82-4AC9-AE94-1E056543E0F4}" type="pres">
      <dgm:prSet presAssocID="{5741D3A5-2EC8-4B97-BF69-D67785218111}" presName="wedge1Tx" presStyleLbl="node1" presStyleIdx="0" presStyleCnt="3">
        <dgm:presLayoutVars>
          <dgm:chMax val="0"/>
          <dgm:chPref val="0"/>
          <dgm:bulletEnabled val="1"/>
        </dgm:presLayoutVars>
      </dgm:prSet>
      <dgm:spPr/>
      <dgm:t>
        <a:bodyPr/>
        <a:lstStyle/>
        <a:p>
          <a:endParaRPr lang="fr-FR"/>
        </a:p>
      </dgm:t>
    </dgm:pt>
    <dgm:pt modelId="{993ABECD-5E80-4DC0-980A-60228A32E1DD}" type="pres">
      <dgm:prSet presAssocID="{5741D3A5-2EC8-4B97-BF69-D67785218111}" presName="wedge2" presStyleLbl="node1" presStyleIdx="1" presStyleCnt="3" custLinFactNeighborX="-5543" custLinFactNeighborY="18452"/>
      <dgm:spPr/>
      <dgm:t>
        <a:bodyPr/>
        <a:lstStyle/>
        <a:p>
          <a:endParaRPr lang="fr-FR"/>
        </a:p>
      </dgm:t>
    </dgm:pt>
    <dgm:pt modelId="{2BCAB19E-ADA8-44AC-86C5-0874679E8753}" type="pres">
      <dgm:prSet presAssocID="{5741D3A5-2EC8-4B97-BF69-D67785218111}" presName="dummy2a" presStyleCnt="0"/>
      <dgm:spPr/>
    </dgm:pt>
    <dgm:pt modelId="{3DB87569-9C43-40AA-B918-081479BD99C6}" type="pres">
      <dgm:prSet presAssocID="{5741D3A5-2EC8-4B97-BF69-D67785218111}" presName="dummy2b" presStyleCnt="0"/>
      <dgm:spPr/>
    </dgm:pt>
    <dgm:pt modelId="{0522655A-2F00-4089-8E67-8DAEEAF098D5}" type="pres">
      <dgm:prSet presAssocID="{5741D3A5-2EC8-4B97-BF69-D67785218111}" presName="wedge2Tx" presStyleLbl="node1" presStyleIdx="1" presStyleCnt="3">
        <dgm:presLayoutVars>
          <dgm:chMax val="0"/>
          <dgm:chPref val="0"/>
          <dgm:bulletEnabled val="1"/>
        </dgm:presLayoutVars>
      </dgm:prSet>
      <dgm:spPr/>
      <dgm:t>
        <a:bodyPr/>
        <a:lstStyle/>
        <a:p>
          <a:endParaRPr lang="fr-FR"/>
        </a:p>
      </dgm:t>
    </dgm:pt>
    <dgm:pt modelId="{4BE2623E-44E3-4E55-9A25-930D27C19B05}" type="pres">
      <dgm:prSet presAssocID="{5741D3A5-2EC8-4B97-BF69-D67785218111}" presName="wedge3" presStyleLbl="node1" presStyleIdx="2" presStyleCnt="3" custScaleX="104219" custLinFactNeighborX="-16912" custLinFactNeighborY="-6442"/>
      <dgm:spPr/>
      <dgm:t>
        <a:bodyPr/>
        <a:lstStyle/>
        <a:p>
          <a:endParaRPr lang="fr-FR"/>
        </a:p>
      </dgm:t>
    </dgm:pt>
    <dgm:pt modelId="{9A413716-3DCA-458F-97F1-569A06FA25E3}" type="pres">
      <dgm:prSet presAssocID="{5741D3A5-2EC8-4B97-BF69-D67785218111}" presName="dummy3a" presStyleCnt="0"/>
      <dgm:spPr/>
    </dgm:pt>
    <dgm:pt modelId="{A0673187-3585-4291-8A32-BB4D13940682}" type="pres">
      <dgm:prSet presAssocID="{5741D3A5-2EC8-4B97-BF69-D67785218111}" presName="dummy3b" presStyleCnt="0"/>
      <dgm:spPr/>
    </dgm:pt>
    <dgm:pt modelId="{F63B0765-0077-47A3-AD89-E68BB2F93421}" type="pres">
      <dgm:prSet presAssocID="{5741D3A5-2EC8-4B97-BF69-D67785218111}" presName="wedge3Tx" presStyleLbl="node1" presStyleIdx="2" presStyleCnt="3">
        <dgm:presLayoutVars>
          <dgm:chMax val="0"/>
          <dgm:chPref val="0"/>
          <dgm:bulletEnabled val="1"/>
        </dgm:presLayoutVars>
      </dgm:prSet>
      <dgm:spPr/>
      <dgm:t>
        <a:bodyPr/>
        <a:lstStyle/>
        <a:p>
          <a:endParaRPr lang="fr-FR"/>
        </a:p>
      </dgm:t>
    </dgm:pt>
    <dgm:pt modelId="{DF800391-AC98-4B11-A100-73E3F21164FB}" type="pres">
      <dgm:prSet presAssocID="{C8E6AFC9-1431-4210-8D97-EA904E43F4D4}" presName="arrowWedge1" presStyleLbl="fgSibTrans2D1" presStyleIdx="0" presStyleCnt="3"/>
      <dgm:spPr>
        <a:solidFill>
          <a:schemeClr val="bg1">
            <a:lumMod val="85000"/>
          </a:schemeClr>
        </a:solidFill>
      </dgm:spPr>
      <dgm:t>
        <a:bodyPr/>
        <a:lstStyle/>
        <a:p>
          <a:endParaRPr lang="fr-FR"/>
        </a:p>
      </dgm:t>
    </dgm:pt>
    <dgm:pt modelId="{E39F0C03-89A4-42D4-ABCB-F8DE6619F46A}" type="pres">
      <dgm:prSet presAssocID="{FDFDBF1C-868C-47FE-BB2C-3F4097F8DB99}" presName="arrowWedge2" presStyleLbl="fgSibTrans2D1" presStyleIdx="1" presStyleCnt="3"/>
      <dgm:spPr>
        <a:solidFill>
          <a:schemeClr val="bg1">
            <a:lumMod val="85000"/>
          </a:schemeClr>
        </a:solidFill>
      </dgm:spPr>
    </dgm:pt>
    <dgm:pt modelId="{FF5977CC-5C65-4BD6-92E9-C8B4561FDA26}" type="pres">
      <dgm:prSet presAssocID="{C053BB1E-1DF5-4FA4-AE71-1349C5EAF90B}" presName="arrowWedge3" presStyleLbl="fgSibTrans2D1" presStyleIdx="2" presStyleCnt="3"/>
      <dgm:spPr>
        <a:solidFill>
          <a:schemeClr val="bg1">
            <a:lumMod val="85000"/>
          </a:schemeClr>
        </a:solidFill>
      </dgm:spPr>
    </dgm:pt>
  </dgm:ptLst>
  <dgm:cxnLst>
    <dgm:cxn modelId="{385EB791-51FF-41CF-A2FA-28713B89B3AB}" type="presOf" srcId="{3BE4128C-BB12-4365-85FE-41128AA493CC}" destId="{F63B0765-0077-47A3-AD89-E68BB2F93421}" srcOrd="1" destOrd="0" presId="urn:microsoft.com/office/officeart/2005/8/layout/cycle8"/>
    <dgm:cxn modelId="{E5843CA9-17DF-47AE-8652-CD2C4A125574}" type="presOf" srcId="{AB545DC4-FBB8-4E92-8F69-C386680D71B9}" destId="{0B99C9B7-17DD-4BCB-A6FE-1F454AB4ECD9}" srcOrd="0" destOrd="0" presId="urn:microsoft.com/office/officeart/2005/8/layout/cycle8"/>
    <dgm:cxn modelId="{E7687E57-CBD6-4BD2-8467-C8373F97C418}" srcId="{5741D3A5-2EC8-4B97-BF69-D67785218111}" destId="{FC46B03D-4DEC-4C29-A635-85415668D137}" srcOrd="1" destOrd="0" parTransId="{FD95E482-9692-42A8-BC80-6A672DBBB032}" sibTransId="{FDFDBF1C-868C-47FE-BB2C-3F4097F8DB99}"/>
    <dgm:cxn modelId="{D20A5E00-DF78-4F96-8B8E-3E9F5CB5459A}" srcId="{5741D3A5-2EC8-4B97-BF69-D67785218111}" destId="{3BE4128C-BB12-4365-85FE-41128AA493CC}" srcOrd="2" destOrd="0" parTransId="{5FC049AE-13B8-4417-BAD5-DAABA8E7C190}" sibTransId="{C053BB1E-1DF5-4FA4-AE71-1349C5EAF90B}"/>
    <dgm:cxn modelId="{9AE78368-DE53-4230-AF1F-5C6BEE8FAEBE}" type="presOf" srcId="{FC46B03D-4DEC-4C29-A635-85415668D137}" destId="{993ABECD-5E80-4DC0-980A-60228A32E1DD}" srcOrd="0" destOrd="0" presId="urn:microsoft.com/office/officeart/2005/8/layout/cycle8"/>
    <dgm:cxn modelId="{92780AAF-7EC8-47FA-9B22-850E20B4D162}" type="presOf" srcId="{FC46B03D-4DEC-4C29-A635-85415668D137}" destId="{0522655A-2F00-4089-8E67-8DAEEAF098D5}" srcOrd="1" destOrd="0" presId="urn:microsoft.com/office/officeart/2005/8/layout/cycle8"/>
    <dgm:cxn modelId="{79EB5CD5-87ED-4F90-828D-80986B23B9A2}" type="presOf" srcId="{3BE4128C-BB12-4365-85FE-41128AA493CC}" destId="{4BE2623E-44E3-4E55-9A25-930D27C19B05}" srcOrd="0" destOrd="0" presId="urn:microsoft.com/office/officeart/2005/8/layout/cycle8"/>
    <dgm:cxn modelId="{0F1A123D-0845-4885-A9FB-3904A1BFFF5C}" type="presOf" srcId="{AB545DC4-FBB8-4E92-8F69-C386680D71B9}" destId="{3253C355-DF82-4AC9-AE94-1E056543E0F4}" srcOrd="1" destOrd="0" presId="urn:microsoft.com/office/officeart/2005/8/layout/cycle8"/>
    <dgm:cxn modelId="{AF0E4F8C-DFFE-4598-9476-D3871AD1D46C}" srcId="{5741D3A5-2EC8-4B97-BF69-D67785218111}" destId="{AB545DC4-FBB8-4E92-8F69-C386680D71B9}" srcOrd="0" destOrd="0" parTransId="{D4EC7325-0D67-4E98-AC25-65E790F1A6FE}" sibTransId="{C8E6AFC9-1431-4210-8D97-EA904E43F4D4}"/>
    <dgm:cxn modelId="{CCEB9871-0755-42DB-9363-8A2DF96C1804}" type="presOf" srcId="{5741D3A5-2EC8-4B97-BF69-D67785218111}" destId="{EAFCBB14-AE9E-460C-AE3A-0F454FD601D1}" srcOrd="0" destOrd="0" presId="urn:microsoft.com/office/officeart/2005/8/layout/cycle8"/>
    <dgm:cxn modelId="{16663DBC-1563-42A2-B5C0-2B1D9EFAC331}" type="presParOf" srcId="{EAFCBB14-AE9E-460C-AE3A-0F454FD601D1}" destId="{0B99C9B7-17DD-4BCB-A6FE-1F454AB4ECD9}" srcOrd="0" destOrd="0" presId="urn:microsoft.com/office/officeart/2005/8/layout/cycle8"/>
    <dgm:cxn modelId="{F90A3193-8094-407A-A523-502704D1BDD7}" type="presParOf" srcId="{EAFCBB14-AE9E-460C-AE3A-0F454FD601D1}" destId="{99D6865B-862A-4217-B777-C984132223F1}" srcOrd="1" destOrd="0" presId="urn:microsoft.com/office/officeart/2005/8/layout/cycle8"/>
    <dgm:cxn modelId="{85C5D1A4-C627-4B69-B5D8-DC7F2A91CEDA}" type="presParOf" srcId="{EAFCBB14-AE9E-460C-AE3A-0F454FD601D1}" destId="{A3328714-D17A-489A-B3D6-479E3FEE0BB8}" srcOrd="2" destOrd="0" presId="urn:microsoft.com/office/officeart/2005/8/layout/cycle8"/>
    <dgm:cxn modelId="{6B409DBA-6880-46F6-AE7A-9A45004903DD}" type="presParOf" srcId="{EAFCBB14-AE9E-460C-AE3A-0F454FD601D1}" destId="{3253C355-DF82-4AC9-AE94-1E056543E0F4}" srcOrd="3" destOrd="0" presId="urn:microsoft.com/office/officeart/2005/8/layout/cycle8"/>
    <dgm:cxn modelId="{4CD6BBC0-37CF-4AF9-8EB7-C6193180329A}" type="presParOf" srcId="{EAFCBB14-AE9E-460C-AE3A-0F454FD601D1}" destId="{993ABECD-5E80-4DC0-980A-60228A32E1DD}" srcOrd="4" destOrd="0" presId="urn:microsoft.com/office/officeart/2005/8/layout/cycle8"/>
    <dgm:cxn modelId="{7E2E8F55-BC5E-47C1-B982-00DD922F8660}" type="presParOf" srcId="{EAFCBB14-AE9E-460C-AE3A-0F454FD601D1}" destId="{2BCAB19E-ADA8-44AC-86C5-0874679E8753}" srcOrd="5" destOrd="0" presId="urn:microsoft.com/office/officeart/2005/8/layout/cycle8"/>
    <dgm:cxn modelId="{469B3506-0A50-43C1-B049-EDF1BDBF923D}" type="presParOf" srcId="{EAFCBB14-AE9E-460C-AE3A-0F454FD601D1}" destId="{3DB87569-9C43-40AA-B918-081479BD99C6}" srcOrd="6" destOrd="0" presId="urn:microsoft.com/office/officeart/2005/8/layout/cycle8"/>
    <dgm:cxn modelId="{FB06749A-9DE3-4A17-8652-4ACA30D84961}" type="presParOf" srcId="{EAFCBB14-AE9E-460C-AE3A-0F454FD601D1}" destId="{0522655A-2F00-4089-8E67-8DAEEAF098D5}" srcOrd="7" destOrd="0" presId="urn:microsoft.com/office/officeart/2005/8/layout/cycle8"/>
    <dgm:cxn modelId="{72300DB2-ADED-40A0-9589-EDCCAA5FD784}" type="presParOf" srcId="{EAFCBB14-AE9E-460C-AE3A-0F454FD601D1}" destId="{4BE2623E-44E3-4E55-9A25-930D27C19B05}" srcOrd="8" destOrd="0" presId="urn:microsoft.com/office/officeart/2005/8/layout/cycle8"/>
    <dgm:cxn modelId="{B2D12880-B234-4A28-BFDB-3DE5976EDFCC}" type="presParOf" srcId="{EAFCBB14-AE9E-460C-AE3A-0F454FD601D1}" destId="{9A413716-3DCA-458F-97F1-569A06FA25E3}" srcOrd="9" destOrd="0" presId="urn:microsoft.com/office/officeart/2005/8/layout/cycle8"/>
    <dgm:cxn modelId="{7166B6D0-100E-42A4-A219-514D95B5A17A}" type="presParOf" srcId="{EAFCBB14-AE9E-460C-AE3A-0F454FD601D1}" destId="{A0673187-3585-4291-8A32-BB4D13940682}" srcOrd="10" destOrd="0" presId="urn:microsoft.com/office/officeart/2005/8/layout/cycle8"/>
    <dgm:cxn modelId="{926CB932-01B8-449C-8931-255B72853516}" type="presParOf" srcId="{EAFCBB14-AE9E-460C-AE3A-0F454FD601D1}" destId="{F63B0765-0077-47A3-AD89-E68BB2F93421}" srcOrd="11" destOrd="0" presId="urn:microsoft.com/office/officeart/2005/8/layout/cycle8"/>
    <dgm:cxn modelId="{C9A4436E-3D3A-4B8B-B8F0-34FF46307F17}" type="presParOf" srcId="{EAFCBB14-AE9E-460C-AE3A-0F454FD601D1}" destId="{DF800391-AC98-4B11-A100-73E3F21164FB}" srcOrd="12" destOrd="0" presId="urn:microsoft.com/office/officeart/2005/8/layout/cycle8"/>
    <dgm:cxn modelId="{70E34F59-F48D-48D6-9984-6236D19D1CAA}" type="presParOf" srcId="{EAFCBB14-AE9E-460C-AE3A-0F454FD601D1}" destId="{E39F0C03-89A4-42D4-ABCB-F8DE6619F46A}" srcOrd="13" destOrd="0" presId="urn:microsoft.com/office/officeart/2005/8/layout/cycle8"/>
    <dgm:cxn modelId="{3AC9A557-C153-4763-8361-20AD2CAEC448}" type="presParOf" srcId="{EAFCBB14-AE9E-460C-AE3A-0F454FD601D1}" destId="{FF5977CC-5C65-4BD6-92E9-C8B4561FDA26}" srcOrd="14"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A87D47-3671-46DA-8332-04E4F21D22FD}">
      <dsp:nvSpPr>
        <dsp:cNvPr id="0" name=""/>
        <dsp:cNvSpPr/>
      </dsp:nvSpPr>
      <dsp:spPr>
        <a:xfrm>
          <a:off x="0" y="959971"/>
          <a:ext cx="8424936" cy="1279961"/>
        </a:xfrm>
        <a:prstGeom prst="notchedRightArrow">
          <a:avLst/>
        </a:prstGeom>
        <a:gradFill rotWithShape="0">
          <a:gsLst>
            <a:gs pos="0">
              <a:schemeClr val="dk1">
                <a:tint val="40000"/>
                <a:hueOff val="0"/>
                <a:satOff val="0"/>
                <a:lumOff val="0"/>
                <a:alphaOff val="0"/>
                <a:shade val="51000"/>
                <a:satMod val="130000"/>
              </a:schemeClr>
            </a:gs>
            <a:gs pos="80000">
              <a:schemeClr val="dk1">
                <a:tint val="40000"/>
                <a:hueOff val="0"/>
                <a:satOff val="0"/>
                <a:lumOff val="0"/>
                <a:alphaOff val="0"/>
                <a:shade val="93000"/>
                <a:satMod val="130000"/>
              </a:schemeClr>
            </a:gs>
            <a:gs pos="100000">
              <a:schemeClr val="dk1">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164C6EC2-8C96-493A-818A-CFEE7D123623}">
      <dsp:nvSpPr>
        <dsp:cNvPr id="0" name=""/>
        <dsp:cNvSpPr/>
      </dsp:nvSpPr>
      <dsp:spPr>
        <a:xfrm>
          <a:off x="2082" y="0"/>
          <a:ext cx="1212524" cy="12799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0040" tIns="320040" rIns="320040" bIns="320040" numCol="1" spcCol="1270" anchor="b" anchorCtr="0">
          <a:noAutofit/>
        </a:bodyPr>
        <a:lstStyle/>
        <a:p>
          <a:pPr lvl="0" algn="ctr" defTabSz="2000250">
            <a:lnSpc>
              <a:spcPct val="90000"/>
            </a:lnSpc>
            <a:spcBef>
              <a:spcPct val="0"/>
            </a:spcBef>
            <a:spcAft>
              <a:spcPct val="35000"/>
            </a:spcAft>
          </a:pPr>
          <a:r>
            <a:rPr lang="fr-FR" sz="4500" kern="1200" dirty="0" smtClean="0"/>
            <a:t> </a:t>
          </a:r>
          <a:endParaRPr lang="fr-FR" sz="4500" kern="1200" dirty="0"/>
        </a:p>
      </dsp:txBody>
      <dsp:txXfrm>
        <a:off x="2082" y="0"/>
        <a:ext cx="1212524" cy="1279961"/>
      </dsp:txXfrm>
    </dsp:sp>
    <dsp:sp modelId="{12189571-78C0-4F4F-8FD0-D38F7D2EB931}">
      <dsp:nvSpPr>
        <dsp:cNvPr id="0" name=""/>
        <dsp:cNvSpPr/>
      </dsp:nvSpPr>
      <dsp:spPr>
        <a:xfrm>
          <a:off x="448349" y="1408200"/>
          <a:ext cx="319990" cy="319990"/>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F0223664-4426-467A-8AFB-EBEC43652C6D}">
      <dsp:nvSpPr>
        <dsp:cNvPr id="0" name=""/>
        <dsp:cNvSpPr/>
      </dsp:nvSpPr>
      <dsp:spPr>
        <a:xfrm>
          <a:off x="1224137" y="360040"/>
          <a:ext cx="1212524" cy="12799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0040" tIns="320040" rIns="320040" bIns="320040" numCol="1" spcCol="1270" anchor="t" anchorCtr="0">
          <a:noAutofit/>
        </a:bodyPr>
        <a:lstStyle/>
        <a:p>
          <a:pPr lvl="0" algn="ctr" defTabSz="2000250">
            <a:lnSpc>
              <a:spcPct val="90000"/>
            </a:lnSpc>
            <a:spcBef>
              <a:spcPct val="0"/>
            </a:spcBef>
            <a:spcAft>
              <a:spcPct val="35000"/>
            </a:spcAft>
          </a:pPr>
          <a:r>
            <a:rPr lang="fr-FR" sz="4500" kern="1200" dirty="0" smtClean="0"/>
            <a:t> </a:t>
          </a:r>
          <a:endParaRPr lang="fr-FR" sz="4500" kern="1200" dirty="0"/>
        </a:p>
      </dsp:txBody>
      <dsp:txXfrm>
        <a:off x="1224137" y="360040"/>
        <a:ext cx="1212524" cy="1279961"/>
      </dsp:txXfrm>
    </dsp:sp>
    <dsp:sp modelId="{0EF5D638-2065-4A32-BB0A-5E6A55BE15E0}">
      <dsp:nvSpPr>
        <dsp:cNvPr id="0" name=""/>
        <dsp:cNvSpPr/>
      </dsp:nvSpPr>
      <dsp:spPr>
        <a:xfrm>
          <a:off x="1721500" y="1439956"/>
          <a:ext cx="319990" cy="319990"/>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EC3A74F-194D-4C8F-B070-9EFE53CC0275}">
      <dsp:nvSpPr>
        <dsp:cNvPr id="0" name=""/>
        <dsp:cNvSpPr/>
      </dsp:nvSpPr>
      <dsp:spPr>
        <a:xfrm>
          <a:off x="2548383" y="0"/>
          <a:ext cx="1212524" cy="12799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0040" tIns="320040" rIns="320040" bIns="320040" numCol="1" spcCol="1270" anchor="b" anchorCtr="0">
          <a:noAutofit/>
        </a:bodyPr>
        <a:lstStyle/>
        <a:p>
          <a:pPr lvl="0" algn="ctr" defTabSz="2000250">
            <a:lnSpc>
              <a:spcPct val="90000"/>
            </a:lnSpc>
            <a:spcBef>
              <a:spcPct val="0"/>
            </a:spcBef>
            <a:spcAft>
              <a:spcPct val="35000"/>
            </a:spcAft>
          </a:pPr>
          <a:r>
            <a:rPr lang="fr-FR" sz="4500" kern="1200" dirty="0" smtClean="0"/>
            <a:t> </a:t>
          </a:r>
          <a:endParaRPr lang="fr-FR" sz="4500" kern="1200" dirty="0"/>
        </a:p>
      </dsp:txBody>
      <dsp:txXfrm>
        <a:off x="2548383" y="0"/>
        <a:ext cx="1212524" cy="1279961"/>
      </dsp:txXfrm>
    </dsp:sp>
    <dsp:sp modelId="{521E0D3C-9CE6-4568-A097-2A8703D03B38}">
      <dsp:nvSpPr>
        <dsp:cNvPr id="0" name=""/>
        <dsp:cNvSpPr/>
      </dsp:nvSpPr>
      <dsp:spPr>
        <a:xfrm>
          <a:off x="3182753" y="1439755"/>
          <a:ext cx="319990" cy="319990"/>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D44E65FC-41A8-4D57-A5C4-01183D3D27FC}">
      <dsp:nvSpPr>
        <dsp:cNvPr id="0" name=""/>
        <dsp:cNvSpPr/>
      </dsp:nvSpPr>
      <dsp:spPr>
        <a:xfrm>
          <a:off x="3828033" y="504061"/>
          <a:ext cx="1212524" cy="12799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0040" tIns="320040" rIns="320040" bIns="320040" numCol="1" spcCol="1270" anchor="t" anchorCtr="0">
          <a:noAutofit/>
        </a:bodyPr>
        <a:lstStyle/>
        <a:p>
          <a:pPr lvl="0" algn="ctr" defTabSz="2000250">
            <a:lnSpc>
              <a:spcPct val="90000"/>
            </a:lnSpc>
            <a:spcBef>
              <a:spcPct val="0"/>
            </a:spcBef>
            <a:spcAft>
              <a:spcPct val="35000"/>
            </a:spcAft>
          </a:pPr>
          <a:r>
            <a:rPr lang="fr-FR" sz="4500" kern="1200" dirty="0" smtClean="0"/>
            <a:t> </a:t>
          </a:r>
          <a:endParaRPr lang="fr-FR" sz="4500" kern="1200" dirty="0"/>
        </a:p>
      </dsp:txBody>
      <dsp:txXfrm>
        <a:off x="3828033" y="504061"/>
        <a:ext cx="1212524" cy="1279961"/>
      </dsp:txXfrm>
    </dsp:sp>
    <dsp:sp modelId="{E7A98EBC-C86E-4C15-B2BA-9CB3AABA1757}">
      <dsp:nvSpPr>
        <dsp:cNvPr id="0" name=""/>
        <dsp:cNvSpPr/>
      </dsp:nvSpPr>
      <dsp:spPr>
        <a:xfrm>
          <a:off x="4573017" y="1457594"/>
          <a:ext cx="319990" cy="319990"/>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35E728B-3F20-4D11-9CC1-5C628CD2E9D6}">
      <dsp:nvSpPr>
        <dsp:cNvPr id="0" name=""/>
        <dsp:cNvSpPr/>
      </dsp:nvSpPr>
      <dsp:spPr>
        <a:xfrm>
          <a:off x="5094684" y="0"/>
          <a:ext cx="1212524" cy="12799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0040" tIns="320040" rIns="320040" bIns="320040" numCol="1" spcCol="1270" anchor="b" anchorCtr="0">
          <a:noAutofit/>
        </a:bodyPr>
        <a:lstStyle/>
        <a:p>
          <a:pPr lvl="0" algn="ctr" defTabSz="2000250">
            <a:lnSpc>
              <a:spcPct val="90000"/>
            </a:lnSpc>
            <a:spcBef>
              <a:spcPct val="0"/>
            </a:spcBef>
            <a:spcAft>
              <a:spcPct val="35000"/>
            </a:spcAft>
          </a:pPr>
          <a:r>
            <a:rPr lang="fr-FR" sz="4500" kern="1200" dirty="0" smtClean="0"/>
            <a:t> </a:t>
          </a:r>
          <a:endParaRPr lang="fr-FR" sz="4500" kern="1200" dirty="0"/>
        </a:p>
      </dsp:txBody>
      <dsp:txXfrm>
        <a:off x="5094684" y="0"/>
        <a:ext cx="1212524" cy="1279961"/>
      </dsp:txXfrm>
    </dsp:sp>
    <dsp:sp modelId="{BE4FCBFB-ABD6-4F1A-926A-347376BBDC7B}">
      <dsp:nvSpPr>
        <dsp:cNvPr id="0" name=""/>
        <dsp:cNvSpPr/>
      </dsp:nvSpPr>
      <dsp:spPr>
        <a:xfrm>
          <a:off x="5840987" y="1439755"/>
          <a:ext cx="319990" cy="319990"/>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7CAC033B-99C8-4679-B7C1-2603BFB51E92}">
      <dsp:nvSpPr>
        <dsp:cNvPr id="0" name=""/>
        <dsp:cNvSpPr/>
      </dsp:nvSpPr>
      <dsp:spPr>
        <a:xfrm>
          <a:off x="6336709" y="808270"/>
          <a:ext cx="1212524" cy="12799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0040" tIns="320040" rIns="320040" bIns="320040" numCol="1" spcCol="1270" anchor="t" anchorCtr="0">
          <a:noAutofit/>
        </a:bodyPr>
        <a:lstStyle/>
        <a:p>
          <a:pPr lvl="0" algn="ctr" defTabSz="2000250">
            <a:lnSpc>
              <a:spcPct val="90000"/>
            </a:lnSpc>
            <a:spcBef>
              <a:spcPct val="0"/>
            </a:spcBef>
            <a:spcAft>
              <a:spcPct val="35000"/>
            </a:spcAft>
          </a:pPr>
          <a:r>
            <a:rPr lang="fr-FR" sz="4500" kern="1200" dirty="0" smtClean="0"/>
            <a:t> </a:t>
          </a:r>
          <a:endParaRPr lang="fr-FR" sz="4500" kern="1200" dirty="0"/>
        </a:p>
      </dsp:txBody>
      <dsp:txXfrm>
        <a:off x="6336709" y="808270"/>
        <a:ext cx="1212524" cy="1279961"/>
      </dsp:txXfrm>
    </dsp:sp>
    <dsp:sp modelId="{1D9EB1A2-4585-4873-BC23-8E43B6CA20B1}">
      <dsp:nvSpPr>
        <dsp:cNvPr id="0" name=""/>
        <dsp:cNvSpPr/>
      </dsp:nvSpPr>
      <dsp:spPr>
        <a:xfrm>
          <a:off x="7196257" y="1454612"/>
          <a:ext cx="319990" cy="319990"/>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99C9B7-17DD-4BCB-A6FE-1F454AB4ECD9}">
      <dsp:nvSpPr>
        <dsp:cNvPr id="0" name=""/>
        <dsp:cNvSpPr/>
      </dsp:nvSpPr>
      <dsp:spPr>
        <a:xfrm>
          <a:off x="1995131" y="104447"/>
          <a:ext cx="3871150" cy="3871150"/>
        </a:xfrm>
        <a:prstGeom prst="pie">
          <a:avLst>
            <a:gd name="adj1" fmla="val 16200000"/>
            <a:gd name="adj2" fmla="val 180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kern="1200" dirty="0" smtClean="0"/>
            <a:t>Minimiser les déperditions</a:t>
          </a:r>
          <a:endParaRPr lang="fr-FR" sz="2000" kern="1200" dirty="0"/>
        </a:p>
      </dsp:txBody>
      <dsp:txXfrm>
        <a:off x="4035319" y="924762"/>
        <a:ext cx="1382553" cy="1152128"/>
      </dsp:txXfrm>
    </dsp:sp>
    <dsp:sp modelId="{993ABECD-5E80-4DC0-980A-60228A32E1DD}">
      <dsp:nvSpPr>
        <dsp:cNvPr id="0" name=""/>
        <dsp:cNvSpPr/>
      </dsp:nvSpPr>
      <dsp:spPr>
        <a:xfrm>
          <a:off x="1228507" y="1152113"/>
          <a:ext cx="3871150" cy="3871150"/>
        </a:xfrm>
        <a:prstGeom prst="pie">
          <a:avLst>
            <a:gd name="adj1" fmla="val 1800000"/>
            <a:gd name="adj2" fmla="val 9000000"/>
          </a:avLst>
        </a:prstGeom>
        <a:solidFill>
          <a:schemeClr val="accent3">
            <a:hueOff val="5625132"/>
            <a:satOff val="-8440"/>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kern="1200" dirty="0" smtClean="0"/>
            <a:t>Utiliser rationnellement l’énergie</a:t>
          </a:r>
          <a:endParaRPr lang="fr-FR" sz="2000" kern="1200" dirty="0"/>
        </a:p>
      </dsp:txBody>
      <dsp:txXfrm>
        <a:off x="2150209" y="3663752"/>
        <a:ext cx="2073830" cy="1013872"/>
      </dsp:txXfrm>
    </dsp:sp>
    <dsp:sp modelId="{4BE2623E-44E3-4E55-9A25-930D27C19B05}">
      <dsp:nvSpPr>
        <dsp:cNvPr id="0" name=""/>
        <dsp:cNvSpPr/>
      </dsp:nvSpPr>
      <dsp:spPr>
        <a:xfrm>
          <a:off x="627007" y="50173"/>
          <a:ext cx="4034473" cy="3871150"/>
        </a:xfrm>
        <a:prstGeom prst="pie">
          <a:avLst>
            <a:gd name="adj1" fmla="val 9000000"/>
            <a:gd name="adj2" fmla="val 16200000"/>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kern="1200" dirty="0" smtClean="0"/>
            <a:t>Favoriser les apports passifs</a:t>
          </a:r>
          <a:endParaRPr lang="fr-FR" sz="2000" kern="1200" dirty="0"/>
        </a:p>
      </dsp:txBody>
      <dsp:txXfrm>
        <a:off x="1094333" y="870488"/>
        <a:ext cx="1440883" cy="1152128"/>
      </dsp:txXfrm>
    </dsp:sp>
    <dsp:sp modelId="{DF800391-AC98-4B11-A100-73E3F21164FB}">
      <dsp:nvSpPr>
        <dsp:cNvPr id="0" name=""/>
        <dsp:cNvSpPr/>
      </dsp:nvSpPr>
      <dsp:spPr>
        <a:xfrm>
          <a:off x="1755808" y="-135195"/>
          <a:ext cx="4350435" cy="4350435"/>
        </a:xfrm>
        <a:prstGeom prst="circularArrow">
          <a:avLst>
            <a:gd name="adj1" fmla="val 5085"/>
            <a:gd name="adj2" fmla="val 327528"/>
            <a:gd name="adj3" fmla="val 1472472"/>
            <a:gd name="adj4" fmla="val 16199432"/>
            <a:gd name="adj5" fmla="val 5932"/>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 modelId="{E39F0C03-89A4-42D4-ABCB-F8DE6619F46A}">
      <dsp:nvSpPr>
        <dsp:cNvPr id="0" name=""/>
        <dsp:cNvSpPr/>
      </dsp:nvSpPr>
      <dsp:spPr>
        <a:xfrm>
          <a:off x="988864" y="912225"/>
          <a:ext cx="4350435" cy="4350435"/>
        </a:xfrm>
        <a:prstGeom prst="circularArrow">
          <a:avLst>
            <a:gd name="adj1" fmla="val 5085"/>
            <a:gd name="adj2" fmla="val 327528"/>
            <a:gd name="adj3" fmla="val 8671970"/>
            <a:gd name="adj4" fmla="val 1800502"/>
            <a:gd name="adj5" fmla="val 5932"/>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 modelId="{FF5977CC-5C65-4BD6-92E9-C8B4561FDA26}">
      <dsp:nvSpPr>
        <dsp:cNvPr id="0" name=""/>
        <dsp:cNvSpPr/>
      </dsp:nvSpPr>
      <dsp:spPr>
        <a:xfrm>
          <a:off x="467947" y="-189468"/>
          <a:ext cx="4350435" cy="4350435"/>
        </a:xfrm>
        <a:prstGeom prst="circularArrow">
          <a:avLst>
            <a:gd name="adj1" fmla="val 5085"/>
            <a:gd name="adj2" fmla="val 327528"/>
            <a:gd name="adj3" fmla="val 15873039"/>
            <a:gd name="adj4" fmla="val 9000000"/>
            <a:gd name="adj5" fmla="val 5932"/>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99C9B7-17DD-4BCB-A6FE-1F454AB4ECD9}">
      <dsp:nvSpPr>
        <dsp:cNvPr id="0" name=""/>
        <dsp:cNvSpPr/>
      </dsp:nvSpPr>
      <dsp:spPr>
        <a:xfrm>
          <a:off x="1995131" y="104447"/>
          <a:ext cx="3871150" cy="3871150"/>
        </a:xfrm>
        <a:prstGeom prst="pie">
          <a:avLst>
            <a:gd name="adj1" fmla="val 16200000"/>
            <a:gd name="adj2" fmla="val 180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kern="1200" dirty="0" smtClean="0"/>
            <a:t>Minimiser les déperditions</a:t>
          </a:r>
          <a:endParaRPr lang="fr-FR" sz="2000" kern="1200" dirty="0"/>
        </a:p>
      </dsp:txBody>
      <dsp:txXfrm>
        <a:off x="4035319" y="924762"/>
        <a:ext cx="1382553" cy="1152128"/>
      </dsp:txXfrm>
    </dsp:sp>
    <dsp:sp modelId="{993ABECD-5E80-4DC0-980A-60228A32E1DD}">
      <dsp:nvSpPr>
        <dsp:cNvPr id="0" name=""/>
        <dsp:cNvSpPr/>
      </dsp:nvSpPr>
      <dsp:spPr>
        <a:xfrm>
          <a:off x="1228507" y="1152113"/>
          <a:ext cx="3871150" cy="3871150"/>
        </a:xfrm>
        <a:prstGeom prst="pie">
          <a:avLst>
            <a:gd name="adj1" fmla="val 1800000"/>
            <a:gd name="adj2" fmla="val 9000000"/>
          </a:avLst>
        </a:prstGeom>
        <a:solidFill>
          <a:schemeClr val="accent3">
            <a:hueOff val="5625132"/>
            <a:satOff val="-8440"/>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kern="1200" dirty="0" smtClean="0"/>
            <a:t>Utiliser rationnellement l’énergie</a:t>
          </a:r>
          <a:endParaRPr lang="fr-FR" sz="2000" kern="1200" dirty="0"/>
        </a:p>
      </dsp:txBody>
      <dsp:txXfrm>
        <a:off x="2150209" y="3663752"/>
        <a:ext cx="2073830" cy="1013872"/>
      </dsp:txXfrm>
    </dsp:sp>
    <dsp:sp modelId="{4BE2623E-44E3-4E55-9A25-930D27C19B05}">
      <dsp:nvSpPr>
        <dsp:cNvPr id="0" name=""/>
        <dsp:cNvSpPr/>
      </dsp:nvSpPr>
      <dsp:spPr>
        <a:xfrm>
          <a:off x="627007" y="50173"/>
          <a:ext cx="4034473" cy="3871150"/>
        </a:xfrm>
        <a:prstGeom prst="pie">
          <a:avLst>
            <a:gd name="adj1" fmla="val 9000000"/>
            <a:gd name="adj2" fmla="val 16200000"/>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kern="1200" dirty="0" smtClean="0"/>
            <a:t>Favoriser les apports passifs</a:t>
          </a:r>
          <a:endParaRPr lang="fr-FR" sz="2000" kern="1200" dirty="0"/>
        </a:p>
      </dsp:txBody>
      <dsp:txXfrm>
        <a:off x="1094333" y="870488"/>
        <a:ext cx="1440883" cy="1152128"/>
      </dsp:txXfrm>
    </dsp:sp>
    <dsp:sp modelId="{DF800391-AC98-4B11-A100-73E3F21164FB}">
      <dsp:nvSpPr>
        <dsp:cNvPr id="0" name=""/>
        <dsp:cNvSpPr/>
      </dsp:nvSpPr>
      <dsp:spPr>
        <a:xfrm>
          <a:off x="1755808" y="-135195"/>
          <a:ext cx="4350435" cy="4350435"/>
        </a:xfrm>
        <a:prstGeom prst="circularArrow">
          <a:avLst>
            <a:gd name="adj1" fmla="val 5085"/>
            <a:gd name="adj2" fmla="val 327528"/>
            <a:gd name="adj3" fmla="val 1472472"/>
            <a:gd name="adj4" fmla="val 16199432"/>
            <a:gd name="adj5" fmla="val 5932"/>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 modelId="{E39F0C03-89A4-42D4-ABCB-F8DE6619F46A}">
      <dsp:nvSpPr>
        <dsp:cNvPr id="0" name=""/>
        <dsp:cNvSpPr/>
      </dsp:nvSpPr>
      <dsp:spPr>
        <a:xfrm>
          <a:off x="988864" y="912225"/>
          <a:ext cx="4350435" cy="4350435"/>
        </a:xfrm>
        <a:prstGeom prst="circularArrow">
          <a:avLst>
            <a:gd name="adj1" fmla="val 5085"/>
            <a:gd name="adj2" fmla="val 327528"/>
            <a:gd name="adj3" fmla="val 8671970"/>
            <a:gd name="adj4" fmla="val 1800502"/>
            <a:gd name="adj5" fmla="val 5932"/>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 modelId="{FF5977CC-5C65-4BD6-92E9-C8B4561FDA26}">
      <dsp:nvSpPr>
        <dsp:cNvPr id="0" name=""/>
        <dsp:cNvSpPr/>
      </dsp:nvSpPr>
      <dsp:spPr>
        <a:xfrm>
          <a:off x="467947" y="-189468"/>
          <a:ext cx="4350435" cy="4350435"/>
        </a:xfrm>
        <a:prstGeom prst="circularArrow">
          <a:avLst>
            <a:gd name="adj1" fmla="val 5085"/>
            <a:gd name="adj2" fmla="val 327528"/>
            <a:gd name="adj3" fmla="val 15873039"/>
            <a:gd name="adj4" fmla="val 9000000"/>
            <a:gd name="adj5" fmla="val 5932"/>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2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97284"/>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97284"/>
          </a:xfrm>
          <a:prstGeom prst="rect">
            <a:avLst/>
          </a:prstGeom>
        </p:spPr>
        <p:txBody>
          <a:bodyPr vert="horz" lIns="91440" tIns="45720" rIns="91440" bIns="45720" rtlCol="0"/>
          <a:lstStyle>
            <a:lvl1pPr algn="r">
              <a:defRPr sz="1200"/>
            </a:lvl1pPr>
          </a:lstStyle>
          <a:p>
            <a:fld id="{5765069A-D0DE-405F-B91A-CF6D7B123D55}" type="datetimeFigureOut">
              <a:rPr lang="fr-FR" smtClean="0"/>
              <a:pPr/>
              <a:t>01/01/2014</a:t>
            </a:fld>
            <a:endParaRPr lang="fr-FR"/>
          </a:p>
        </p:txBody>
      </p:sp>
      <p:sp>
        <p:nvSpPr>
          <p:cNvPr id="4" name="Espace réservé du pied de page 3"/>
          <p:cNvSpPr>
            <a:spLocks noGrp="1"/>
          </p:cNvSpPr>
          <p:nvPr>
            <p:ph type="ftr" sz="quarter" idx="2"/>
          </p:nvPr>
        </p:nvSpPr>
        <p:spPr>
          <a:xfrm>
            <a:off x="0" y="9446678"/>
            <a:ext cx="2971800" cy="497284"/>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9446678"/>
            <a:ext cx="2971800" cy="497284"/>
          </a:xfrm>
          <a:prstGeom prst="rect">
            <a:avLst/>
          </a:prstGeom>
        </p:spPr>
        <p:txBody>
          <a:bodyPr vert="horz" lIns="91440" tIns="45720" rIns="91440" bIns="45720" rtlCol="0" anchor="b"/>
          <a:lstStyle>
            <a:lvl1pPr algn="r">
              <a:defRPr sz="1200"/>
            </a:lvl1pPr>
          </a:lstStyle>
          <a:p>
            <a:fld id="{ED475061-A662-4D09-BD32-3FF0A567906F}" type="slidenum">
              <a:rPr lang="fr-FR" smtClean="0"/>
              <a:pPr/>
              <a:t>‹N°›</a:t>
            </a:fld>
            <a:endParaRPr lang="fr-FR"/>
          </a:p>
        </p:txBody>
      </p:sp>
    </p:spTree>
    <p:extLst>
      <p:ext uri="{BB962C8B-B14F-4D97-AF65-F5344CB8AC3E}">
        <p14:creationId xmlns:p14="http://schemas.microsoft.com/office/powerpoint/2010/main" val="16402226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97284"/>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97284"/>
          </a:xfrm>
          <a:prstGeom prst="rect">
            <a:avLst/>
          </a:prstGeom>
        </p:spPr>
        <p:txBody>
          <a:bodyPr vert="horz" lIns="91440" tIns="45720" rIns="91440" bIns="45720" rtlCol="0"/>
          <a:lstStyle>
            <a:lvl1pPr algn="r">
              <a:defRPr sz="1200"/>
            </a:lvl1pPr>
          </a:lstStyle>
          <a:p>
            <a:fld id="{8EA7DA01-FB26-4D2C-AC6C-50A3E6700C73}" type="datetimeFigureOut">
              <a:rPr lang="fr-FR" smtClean="0"/>
              <a:pPr/>
              <a:t>01/01/2014</a:t>
            </a:fld>
            <a:endParaRPr lang="fr-FR"/>
          </a:p>
        </p:txBody>
      </p:sp>
      <p:sp>
        <p:nvSpPr>
          <p:cNvPr id="4" name="Espace réservé de l'image des diapositives 3"/>
          <p:cNvSpPr>
            <a:spLocks noGrp="1" noRot="1" noChangeAspect="1"/>
          </p:cNvSpPr>
          <p:nvPr>
            <p:ph type="sldImg" idx="2"/>
          </p:nvPr>
        </p:nvSpPr>
        <p:spPr>
          <a:xfrm>
            <a:off x="942975" y="746125"/>
            <a:ext cx="4972050" cy="3729038"/>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724202"/>
            <a:ext cx="5486400" cy="447556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446678"/>
            <a:ext cx="2971800" cy="497284"/>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9446678"/>
            <a:ext cx="2971800" cy="497284"/>
          </a:xfrm>
          <a:prstGeom prst="rect">
            <a:avLst/>
          </a:prstGeom>
        </p:spPr>
        <p:txBody>
          <a:bodyPr vert="horz" lIns="91440" tIns="45720" rIns="91440" bIns="45720" rtlCol="0" anchor="b"/>
          <a:lstStyle>
            <a:lvl1pPr algn="r">
              <a:defRPr sz="1200"/>
            </a:lvl1pPr>
          </a:lstStyle>
          <a:p>
            <a:fld id="{AF39407C-7FCC-4CFC-B3C9-318F3247F8FF}" type="slidenum">
              <a:rPr lang="fr-FR" smtClean="0"/>
              <a:pPr/>
              <a:t>‹N°›</a:t>
            </a:fld>
            <a:endParaRPr lang="fr-FR"/>
          </a:p>
        </p:txBody>
      </p:sp>
    </p:spTree>
    <p:extLst>
      <p:ext uri="{BB962C8B-B14F-4D97-AF65-F5344CB8AC3E}">
        <p14:creationId xmlns:p14="http://schemas.microsoft.com/office/powerpoint/2010/main" val="28667470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a:t>
            </a:fld>
            <a:endParaRPr lang="fr-FR"/>
          </a:p>
        </p:txBody>
      </p:sp>
    </p:spTree>
    <p:extLst>
      <p:ext uri="{BB962C8B-B14F-4D97-AF65-F5344CB8AC3E}">
        <p14:creationId xmlns:p14="http://schemas.microsoft.com/office/powerpoint/2010/main" val="2772128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La structuration des connaissances permet de mettre en place les concepts.</a:t>
            </a:r>
            <a:r>
              <a:rPr lang="fr-FR" baseline="0" dirty="0" smtClean="0"/>
              <a:t> A l’issue de la séquence, les élèves doivent conserver les FC et FM. </a:t>
            </a: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10</a:t>
            </a:fld>
            <a:endParaRPr lang="fr-FR"/>
          </a:p>
        </p:txBody>
      </p:sp>
    </p:spTree>
    <p:extLst>
      <p:ext uri="{BB962C8B-B14F-4D97-AF65-F5344CB8AC3E}">
        <p14:creationId xmlns:p14="http://schemas.microsoft.com/office/powerpoint/2010/main" val="35777228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La compétences</a:t>
            </a:r>
            <a:r>
              <a:rPr lang="fr-FR" baseline="0" dirty="0" smtClean="0"/>
              <a:t> est acquise quand l’élève est capable de la transposer dans d’autres situations. Dans notre cas, certaines </a:t>
            </a:r>
            <a:r>
              <a:rPr lang="fr-FR" dirty="0" smtClean="0"/>
              <a:t>compétences acquises en ET  serviront de base pour développer </a:t>
            </a:r>
            <a:r>
              <a:rPr lang="fr-FR" baseline="0" dirty="0" smtClean="0"/>
              <a:t>des compétences « spécifiques » en architecture et construction.</a:t>
            </a:r>
          </a:p>
          <a:p>
            <a:endParaRPr lang="fr-FR" baseline="0" dirty="0" smtClean="0"/>
          </a:p>
          <a:p>
            <a:r>
              <a:rPr lang="fr-FR" baseline="0" dirty="0" smtClean="0"/>
              <a:t>De même, les compétences acquises en ET seront nécessaire pour la réalisation du projet.</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11</a:t>
            </a:fld>
            <a:endParaRPr lang="fr-FR"/>
          </a:p>
        </p:txBody>
      </p:sp>
    </p:spTree>
    <p:extLst>
      <p:ext uri="{BB962C8B-B14F-4D97-AF65-F5344CB8AC3E}">
        <p14:creationId xmlns:p14="http://schemas.microsoft.com/office/powerpoint/2010/main" val="35777228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Les séquences s’intègrent</a:t>
            </a:r>
            <a:r>
              <a:rPr lang="fr-FR" baseline="0" dirty="0" smtClean="0"/>
              <a:t> dans un plan de formation global.</a:t>
            </a:r>
          </a:p>
          <a:p>
            <a:endParaRPr lang="fr-FR" baseline="0" dirty="0" smtClean="0"/>
          </a:p>
          <a:p>
            <a:r>
              <a:rPr lang="fr-FR" baseline="0" dirty="0" smtClean="0"/>
              <a:t>Le thème de l’énergie dans l’habitat est tout d’abord traité en Enseignement transversal. Il correspond à la séquence 4, traitée entre les vacances de Toussaint et Noël.</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12</a:t>
            </a:fld>
            <a:endParaRPr lang="fr-FR"/>
          </a:p>
        </p:txBody>
      </p:sp>
    </p:spTree>
    <p:extLst>
      <p:ext uri="{BB962C8B-B14F-4D97-AF65-F5344CB8AC3E}">
        <p14:creationId xmlns:p14="http://schemas.microsoft.com/office/powerpoint/2010/main" val="21914902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Il est ensuite traité en Spécialité</a:t>
            </a:r>
            <a:r>
              <a:rPr lang="fr-FR" baseline="0" dirty="0" smtClean="0"/>
              <a:t> lors de la séquence 5, après les vacances d’avril.</a:t>
            </a:r>
          </a:p>
          <a:p>
            <a:endParaRPr lang="fr-FR" baseline="0" dirty="0" smtClean="0"/>
          </a:p>
          <a:p>
            <a:r>
              <a:rPr lang="fr-FR" baseline="0" dirty="0" smtClean="0"/>
              <a:t>Plus tard, le support d’étude est utilisé en projet. Les connaissances et compétences acquises seront complétées et remobilisées à cette période.</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13</a:t>
            </a:fld>
            <a:endParaRPr lang="fr-FR"/>
          </a:p>
        </p:txBody>
      </p:sp>
    </p:spTree>
    <p:extLst>
      <p:ext uri="{BB962C8B-B14F-4D97-AF65-F5344CB8AC3E}">
        <p14:creationId xmlns:p14="http://schemas.microsoft.com/office/powerpoint/2010/main" val="32590317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Toutes les</a:t>
            </a:r>
            <a:r>
              <a:rPr lang="fr-FR" baseline="0" dirty="0" smtClean="0"/>
              <a:t> activités ont pour thème </a:t>
            </a:r>
            <a:r>
              <a:rPr lang="fr-FR" baseline="0" dirty="0" smtClean="0"/>
              <a:t>« l’énergie </a:t>
            </a:r>
            <a:r>
              <a:rPr lang="fr-FR" baseline="0" dirty="0" smtClean="0"/>
              <a:t>dans </a:t>
            </a:r>
            <a:r>
              <a:rPr lang="fr-FR" baseline="0" dirty="0" smtClean="0"/>
              <a:t>l’habitat » </a:t>
            </a:r>
            <a:r>
              <a:rPr lang="fr-FR" baseline="0" dirty="0" smtClean="0"/>
              <a:t>et montrent des centres d’intérêt </a:t>
            </a:r>
            <a:r>
              <a:rPr lang="fr-FR" baseline="0" dirty="0" smtClean="0"/>
              <a:t>concordants.</a:t>
            </a:r>
            <a:endParaRPr lang="fr-FR" baseline="0" dirty="0" smtClean="0"/>
          </a:p>
          <a:p>
            <a:endParaRPr lang="fr-FR" dirty="0" smtClean="0"/>
          </a:p>
          <a:p>
            <a:r>
              <a:rPr lang="fr-FR" dirty="0" smtClean="0"/>
              <a:t>La </a:t>
            </a:r>
            <a:r>
              <a:rPr lang="fr-FR" dirty="0" smtClean="0"/>
              <a:t>squelette des</a:t>
            </a:r>
            <a:r>
              <a:rPr lang="fr-FR" baseline="0" dirty="0" smtClean="0"/>
              <a:t> séquences est le suivant </a:t>
            </a:r>
            <a:r>
              <a:rPr lang="fr-FR" baseline="0" dirty="0" smtClean="0"/>
              <a:t>:</a:t>
            </a:r>
          </a:p>
          <a:p>
            <a:endParaRPr lang="fr-FR" baseline="0" dirty="0" smtClean="0"/>
          </a:p>
          <a:p>
            <a:r>
              <a:rPr lang="fr-FR" baseline="0" dirty="0" smtClean="0"/>
              <a:t>       - </a:t>
            </a:r>
            <a:r>
              <a:rPr lang="fr-FR" baseline="0" dirty="0" smtClean="0"/>
              <a:t>une séquence en Enseignement Transversal :</a:t>
            </a:r>
          </a:p>
          <a:p>
            <a:r>
              <a:rPr lang="fr-FR" baseline="0" dirty="0" smtClean="0"/>
              <a:t>                - </a:t>
            </a:r>
            <a:r>
              <a:rPr lang="fr-FR" baseline="0" dirty="0" smtClean="0"/>
              <a:t>Une démarche d’investigation permet d’établir un état des lieux concernant la performance thermiques des habitations.</a:t>
            </a:r>
          </a:p>
          <a:p>
            <a:r>
              <a:rPr lang="fr-FR" baseline="0" dirty="0" smtClean="0"/>
              <a:t>                - </a:t>
            </a:r>
            <a:r>
              <a:rPr lang="fr-FR" baseline="0" dirty="0" smtClean="0"/>
              <a:t>Ensuite les élèves sont amenés à améliorer l’efficacité énergétique tout d’abord en étudiant les systèmes d’éclairage</a:t>
            </a:r>
            <a:r>
              <a:rPr lang="fr-FR" baseline="0" dirty="0" smtClean="0"/>
              <a:t>.</a:t>
            </a:r>
          </a:p>
          <a:p>
            <a:endParaRPr lang="fr-FR" baseline="0" dirty="0" smtClean="0"/>
          </a:p>
          <a:p>
            <a:r>
              <a:rPr lang="fr-FR" baseline="0" dirty="0" smtClean="0"/>
              <a:t>       - </a:t>
            </a:r>
            <a:r>
              <a:rPr lang="fr-FR" baseline="0" dirty="0" smtClean="0"/>
              <a:t>la séquence de spécialité permet d’approfondir la question en travaillant la rénovation d’une construction.</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14</a:t>
            </a:fld>
            <a:endParaRPr lang="fr-FR"/>
          </a:p>
        </p:txBody>
      </p:sp>
    </p:spTree>
    <p:extLst>
      <p:ext uri="{BB962C8B-B14F-4D97-AF65-F5344CB8AC3E}">
        <p14:creationId xmlns:p14="http://schemas.microsoft.com/office/powerpoint/2010/main" val="32558771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6041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dirty="0" smtClean="0"/>
              <a:t>L’habitat répond à de nombreux besoins</a:t>
            </a:r>
            <a:r>
              <a:rPr lang="fr-FR" baseline="0" dirty="0" smtClean="0"/>
              <a:t> mais il est également responsable d’un quart des consommations </a:t>
            </a:r>
            <a:r>
              <a:rPr lang="fr-FR" baseline="0" dirty="0" smtClean="0"/>
              <a:t>énergétiques et d’un quart des rejets en CO</a:t>
            </a:r>
            <a:r>
              <a:rPr lang="fr-FR" baseline="-25000" dirty="0" smtClean="0"/>
              <a:t>2.</a:t>
            </a:r>
            <a:endParaRPr lang="fr-FR" dirty="0" smtClean="0"/>
          </a:p>
        </p:txBody>
      </p:sp>
      <p:sp>
        <p:nvSpPr>
          <p:cNvPr id="53252"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C9EC1A3-63CF-4CF4-84B6-AD52DAF253AB}" type="slidenum">
              <a:rPr lang="fr-FR" smtClean="0"/>
              <a:pPr fontAlgn="base">
                <a:spcBef>
                  <a:spcPct val="0"/>
                </a:spcBef>
                <a:spcAft>
                  <a:spcPct val="0"/>
                </a:spcAft>
                <a:defRPr/>
              </a:pPr>
              <a:t>15</a:t>
            </a:fld>
            <a:endParaRPr lang="fr-FR"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Ici</a:t>
            </a:r>
            <a:r>
              <a:rPr lang="fr-FR" baseline="0" dirty="0" smtClean="0"/>
              <a:t> le contexte extérieur pris en considération est le changement climatique. </a:t>
            </a:r>
            <a:endParaRPr lang="fr-FR" baseline="0" dirty="0" smtClean="0"/>
          </a:p>
          <a:p>
            <a:r>
              <a:rPr lang="fr-FR" baseline="0" dirty="0" smtClean="0"/>
              <a:t>Le </a:t>
            </a:r>
            <a:r>
              <a:rPr lang="fr-FR" baseline="0" dirty="0" smtClean="0"/>
              <a:t>secteur du bâtiment </a:t>
            </a:r>
            <a:r>
              <a:rPr lang="fr-FR" baseline="0" dirty="0" smtClean="0"/>
              <a:t>doit diviser par 4 ses émissions de CO</a:t>
            </a:r>
            <a:r>
              <a:rPr lang="fr-FR" baseline="-25000" dirty="0" smtClean="0"/>
              <a:t>2</a:t>
            </a:r>
            <a:r>
              <a:rPr lang="fr-FR" baseline="0" dirty="0" smtClean="0"/>
              <a:t>. Il faut un outil de mesure pour vérifier que l’objectif soit atteint.</a:t>
            </a:r>
            <a:endParaRPr lang="fr-FR" baseline="0" dirty="0" smtClean="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16</a:t>
            </a:fld>
            <a:endParaRPr lang="fr-FR"/>
          </a:p>
        </p:txBody>
      </p:sp>
    </p:spTree>
    <p:extLst>
      <p:ext uri="{BB962C8B-B14F-4D97-AF65-F5344CB8AC3E}">
        <p14:creationId xmlns:p14="http://schemas.microsoft.com/office/powerpoint/2010/main" val="39036634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aseline="0" dirty="0" smtClean="0"/>
              <a:t>Lors de la phase d’appropriation, le professeur présente la </a:t>
            </a:r>
            <a:r>
              <a:rPr lang="fr-FR" baseline="0" dirty="0" smtClean="0"/>
              <a:t>Réglementation Thermique </a:t>
            </a:r>
            <a:r>
              <a:rPr lang="fr-FR" baseline="0" dirty="0" smtClean="0"/>
              <a:t>2012. </a:t>
            </a:r>
            <a:endParaRPr lang="fr-FR" baseline="0" dirty="0" smtClean="0"/>
          </a:p>
          <a:p>
            <a:r>
              <a:rPr lang="fr-FR" baseline="0" dirty="0" smtClean="0"/>
              <a:t>On enclenche alors sur </a:t>
            </a:r>
            <a:r>
              <a:rPr lang="fr-FR" baseline="0" dirty="0" smtClean="0"/>
              <a:t>la </a:t>
            </a:r>
            <a:r>
              <a:rPr lang="fr-FR" baseline="0" dirty="0" smtClean="0"/>
              <a:t>phase </a:t>
            </a:r>
            <a:r>
              <a:rPr lang="fr-FR" baseline="0" dirty="0" smtClean="0"/>
              <a:t>de recherche…</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17</a:t>
            </a:fld>
            <a:endParaRPr lang="fr-FR"/>
          </a:p>
        </p:txBody>
      </p:sp>
    </p:spTree>
    <p:extLst>
      <p:ext uri="{BB962C8B-B14F-4D97-AF65-F5344CB8AC3E}">
        <p14:creationId xmlns:p14="http://schemas.microsoft.com/office/powerpoint/2010/main" val="39036634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t>
            </a:r>
            <a:r>
              <a:rPr lang="fr-FR" baseline="0" dirty="0" smtClean="0"/>
              <a:t> </a:t>
            </a:r>
            <a:r>
              <a:rPr lang="fr-FR" baseline="0" dirty="0" smtClean="0"/>
              <a:t>A la maison, les élèves consulte le </a:t>
            </a:r>
            <a:r>
              <a:rPr lang="fr-FR" baseline="0" dirty="0" smtClean="0"/>
              <a:t>site d’une agence immobilière afin d’établir un état des lieux des performances énergétiques du bâti.</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18</a:t>
            </a:fld>
            <a:endParaRPr lang="fr-FR"/>
          </a:p>
        </p:txBody>
      </p:sp>
    </p:spTree>
    <p:extLst>
      <p:ext uri="{BB962C8B-B14F-4D97-AF65-F5344CB8AC3E}">
        <p14:creationId xmlns:p14="http://schemas.microsoft.com/office/powerpoint/2010/main" val="23861697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Lors de la restitution, les élèves </a:t>
            </a:r>
            <a:r>
              <a:rPr lang="fr-FR" baseline="0" dirty="0" smtClean="0"/>
              <a:t>présentent leurs résultats.  </a:t>
            </a:r>
          </a:p>
          <a:p>
            <a:r>
              <a:rPr lang="fr-FR" baseline="0" dirty="0" smtClean="0"/>
              <a:t>La dernière étape est la structuration </a:t>
            </a:r>
            <a:r>
              <a:rPr lang="fr-FR" baseline="0" dirty="0" smtClean="0"/>
              <a:t>des </a:t>
            </a:r>
            <a:r>
              <a:rPr lang="fr-FR" baseline="0" dirty="0" smtClean="0"/>
              <a:t>connaissances. </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19</a:t>
            </a:fld>
            <a:endParaRPr lang="fr-FR"/>
          </a:p>
        </p:txBody>
      </p:sp>
    </p:spTree>
    <p:extLst>
      <p:ext uri="{BB962C8B-B14F-4D97-AF65-F5344CB8AC3E}">
        <p14:creationId xmlns:p14="http://schemas.microsoft.com/office/powerpoint/2010/main" val="3903663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Il </a:t>
            </a:r>
            <a:r>
              <a:rPr lang="fr-FR" dirty="0" smtClean="0"/>
              <a:t>s’agit de montrer </a:t>
            </a:r>
            <a:r>
              <a:rPr lang="fr-FR" dirty="0" smtClean="0"/>
              <a:t>un</a:t>
            </a:r>
            <a:r>
              <a:rPr lang="fr-FR" baseline="0" dirty="0" smtClean="0"/>
              <a:t> </a:t>
            </a:r>
            <a:r>
              <a:rPr lang="fr-FR" baseline="0" dirty="0" smtClean="0"/>
              <a:t>chaînage</a:t>
            </a:r>
            <a:r>
              <a:rPr lang="fr-FR" dirty="0" smtClean="0"/>
              <a:t> dans l’organisation des enseignements</a:t>
            </a:r>
            <a:r>
              <a:rPr lang="fr-FR"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fr-FR" strike="sngStrike" dirty="0" smtClean="0"/>
              <a:t>(Il s’agit de montrer un enchaînement entre les enseignements transversaux</a:t>
            </a:r>
            <a:r>
              <a:rPr lang="fr-FR" strike="sngStrike" baseline="0" dirty="0" smtClean="0"/>
              <a:t> </a:t>
            </a:r>
            <a:r>
              <a:rPr lang="fr-FR" strike="sngStrike" dirty="0" smtClean="0"/>
              <a:t> et ceux de la spécialité. Le dossier crèche a tout d’abord été utilisé</a:t>
            </a:r>
            <a:r>
              <a:rPr lang="fr-FR" strike="sngStrike" baseline="0" dirty="0" smtClean="0"/>
              <a:t> comme support de projet )</a:t>
            </a:r>
            <a:r>
              <a:rPr lang="fr-FR" strike="sngStrike" dirty="0" smtClean="0"/>
              <a:t> </a:t>
            </a:r>
            <a:endParaRPr lang="fr-FR" strike="sngStrike" dirty="0" smtClean="0"/>
          </a:p>
          <a:p>
            <a:r>
              <a:rPr lang="fr-FR" dirty="0" smtClean="0"/>
              <a:t>Autrement</a:t>
            </a:r>
            <a:r>
              <a:rPr lang="fr-FR" baseline="0" dirty="0" smtClean="0"/>
              <a:t> dit, </a:t>
            </a:r>
            <a:r>
              <a:rPr lang="fr-FR" dirty="0" smtClean="0"/>
              <a:t>Comment </a:t>
            </a:r>
            <a:r>
              <a:rPr lang="fr-FR" dirty="0" smtClean="0"/>
              <a:t>une séquence en Enseignement Transversal peut se</a:t>
            </a:r>
            <a:r>
              <a:rPr lang="fr-FR" baseline="0" dirty="0" smtClean="0"/>
              <a:t> prolonger en </a:t>
            </a:r>
            <a:r>
              <a:rPr lang="fr-FR" baseline="0" dirty="0" smtClean="0"/>
              <a:t>spécialité?</a:t>
            </a:r>
            <a:endParaRPr lang="fr-FR"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Le thème abordé</a:t>
            </a:r>
            <a:r>
              <a:rPr lang="fr-FR" baseline="0" dirty="0" smtClean="0"/>
              <a:t> est « l’énergie dans l’habitat ». Dans un premier temps, lors </a:t>
            </a:r>
            <a:r>
              <a:rPr lang="fr-FR" baseline="0" dirty="0" smtClean="0"/>
              <a:t>d’une séquence en ET puis </a:t>
            </a:r>
            <a:r>
              <a:rPr lang="fr-FR" baseline="0" dirty="0" smtClean="0"/>
              <a:t>une séquence en </a:t>
            </a:r>
            <a:r>
              <a:rPr lang="fr-FR" baseline="0" dirty="0" smtClean="0"/>
              <a:t>Architecture &amp; </a:t>
            </a:r>
            <a:r>
              <a:rPr lang="fr-FR" baseline="0" dirty="0" smtClean="0"/>
              <a:t>Construction et enfin un réinvestissement et renforcement des acquis en projet.</a:t>
            </a:r>
            <a:endParaRPr lang="fr-FR" dirty="0" smtClean="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2</a:t>
            </a:fld>
            <a:endParaRPr lang="fr-FR"/>
          </a:p>
        </p:txBody>
      </p:sp>
    </p:spTree>
    <p:extLst>
      <p:ext uri="{BB962C8B-B14F-4D97-AF65-F5344CB8AC3E}">
        <p14:creationId xmlns:p14="http://schemas.microsoft.com/office/powerpoint/2010/main" val="26107695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TextEdit="1"/>
          </p:cNvSpPr>
          <p:nvPr>
            <p:ph type="sldImg"/>
          </p:nvPr>
        </p:nvSpPr>
        <p:spPr bwMode="auto">
          <a:noFill/>
          <a:ln>
            <a:solidFill>
              <a:srgbClr val="000000"/>
            </a:solidFill>
            <a:miter lim="800000"/>
            <a:headEnd/>
            <a:tailEnd/>
          </a:ln>
        </p:spPr>
      </p:sp>
      <p:sp>
        <p:nvSpPr>
          <p:cNvPr id="87043" name="Rectangle 3"/>
          <p:cNvSpPr>
            <a:spLocks noGrp="1"/>
          </p:cNvSpPr>
          <p:nvPr>
            <p:ph type="body" idx="1"/>
          </p:nvPr>
        </p:nvSpPr>
        <p:spPr bwMode="auto">
          <a:noFill/>
        </p:spPr>
        <p:txBody>
          <a:bodyPr wrap="square" numCol="1" anchor="t" anchorCtr="0" compatLnSpc="1">
            <a:prstTxWarp prst="textNoShape">
              <a:avLst/>
            </a:prstTxWarp>
          </a:bodyPr>
          <a:lstStyle/>
          <a:p>
            <a:r>
              <a:rPr lang="fr-FR" baseline="0" dirty="0" smtClean="0"/>
              <a:t>Elle concerne le diagnostic de performances énergétiques qui est un outil de mesure essentiel.</a:t>
            </a:r>
            <a:endParaRPr lang="fr-FR"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Sur la base de cet état des lieux,</a:t>
            </a:r>
            <a:r>
              <a:rPr lang="fr-FR" baseline="0" dirty="0" smtClean="0"/>
              <a:t> il s’agit maintenant de résoudre le problème de consommation énergétique. La question de l’éclairage est abordée.</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23</a:t>
            </a:fld>
            <a:endParaRPr lang="fr-FR"/>
          </a:p>
        </p:txBody>
      </p:sp>
    </p:spTree>
    <p:extLst>
      <p:ext uri="{BB962C8B-B14F-4D97-AF65-F5344CB8AC3E}">
        <p14:creationId xmlns:p14="http://schemas.microsoft.com/office/powerpoint/2010/main" val="17094213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Dans un premier temps,</a:t>
            </a:r>
            <a:r>
              <a:rPr lang="fr-FR" baseline="0" dirty="0" smtClean="0"/>
              <a:t> nous demandons un inventaire des solutions envisageables. Les idées sont triées, les solutions ne sont pas forcément toutes trouvées par les élèves.</a:t>
            </a:r>
          </a:p>
          <a:p>
            <a:endParaRPr lang="fr-FR" baseline="0" dirty="0" smtClean="0"/>
          </a:p>
          <a:p>
            <a:r>
              <a:rPr lang="fr-FR" baseline="0" dirty="0" smtClean="0"/>
              <a:t>Les activités proposées permettent à chaque groupe d’étudier des solutions complémentaires.</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24</a:t>
            </a:fld>
            <a:endParaRPr lang="fr-FR"/>
          </a:p>
        </p:txBody>
      </p:sp>
    </p:spTree>
    <p:extLst>
      <p:ext uri="{BB962C8B-B14F-4D97-AF65-F5344CB8AC3E}">
        <p14:creationId xmlns:p14="http://schemas.microsoft.com/office/powerpoint/2010/main" val="6246903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35960B-D3C7-435B-848B-0E94B43C9297}" type="slidenum">
              <a:rPr lang="fr-FR"/>
              <a:pPr/>
              <a:t>25</a:t>
            </a:fld>
            <a:endParaRPr lang="fr-FR"/>
          </a:p>
        </p:txBody>
      </p:sp>
      <p:sp>
        <p:nvSpPr>
          <p:cNvPr id="5122" name="Rectangle 2"/>
          <p:cNvSpPr>
            <a:spLocks noGrp="1" noRot="1" noChangeAspect="1" noTextEdit="1"/>
          </p:cNvSpPr>
          <p:nvPr>
            <p:ph type="sldImg"/>
          </p:nvPr>
        </p:nvSpPr>
        <p:spPr>
          <a:ln/>
        </p:spPr>
      </p:sp>
      <p:sp>
        <p:nvSpPr>
          <p:cNvPr id="5123" name="Rectangle 3"/>
          <p:cNvSpPr>
            <a:spLocks noGrp="1"/>
          </p:cNvSpPr>
          <p:nvPr>
            <p:ph type="body" idx="1"/>
          </p:nvPr>
        </p:nvSpPr>
        <p:spPr>
          <a:noFill/>
        </p:spPr>
        <p:txBody>
          <a:bodyPr/>
          <a:lstStyle/>
          <a:p>
            <a:r>
              <a:rPr lang="fr-FR" dirty="0" smtClean="0"/>
              <a:t>La première activité montre l’importance de l’éclairage naturel gratuit et très confortable car l’œil humain y est parfaitement</a:t>
            </a:r>
            <a:r>
              <a:rPr lang="fr-FR" baseline="0" dirty="0" smtClean="0"/>
              <a:t> adapté.</a:t>
            </a:r>
            <a:endParaRPr lang="fr-F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1A4980-5BF5-41DA-AA02-DE10BA440ABC}" type="slidenum">
              <a:rPr lang="fr-FR"/>
              <a:pPr/>
              <a:t>26</a:t>
            </a:fld>
            <a:endParaRPr lang="fr-FR"/>
          </a:p>
        </p:txBody>
      </p:sp>
      <p:sp>
        <p:nvSpPr>
          <p:cNvPr id="8194" name="Rectangle 2"/>
          <p:cNvSpPr>
            <a:spLocks noGrp="1" noRot="1" noChangeAspect="1" noTextEdit="1"/>
          </p:cNvSpPr>
          <p:nvPr>
            <p:ph type="sldImg"/>
          </p:nvPr>
        </p:nvSpPr>
        <p:spPr>
          <a:ln/>
        </p:spPr>
      </p:sp>
      <p:sp>
        <p:nvSpPr>
          <p:cNvPr id="8195" name="Rectangle 3"/>
          <p:cNvSpPr>
            <a:spLocks noGrp="1"/>
          </p:cNvSpPr>
          <p:nvPr>
            <p:ph type="body" idx="1"/>
          </p:nvPr>
        </p:nvSpPr>
        <p:spPr>
          <a:noFill/>
        </p:spPr>
        <p:txBody>
          <a:bodyPr/>
          <a:lstStyle/>
          <a:p>
            <a:r>
              <a:rPr lang="fr-FR"/>
              <a:t>hirson</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2904E2-5B01-41D6-8A6D-C4370F7BB950}" type="slidenum">
              <a:rPr lang="fr-FR"/>
              <a:pPr/>
              <a:t>27</a:t>
            </a:fld>
            <a:endParaRPr lang="fr-FR"/>
          </a:p>
        </p:txBody>
      </p:sp>
      <p:sp>
        <p:nvSpPr>
          <p:cNvPr id="11266" name="Rectangle 2"/>
          <p:cNvSpPr>
            <a:spLocks noGrp="1" noRot="1" noChangeAspect="1" noTextEdit="1"/>
          </p:cNvSpPr>
          <p:nvPr>
            <p:ph type="sldImg"/>
          </p:nvPr>
        </p:nvSpPr>
        <p:spPr>
          <a:ln/>
        </p:spPr>
      </p:sp>
      <p:sp>
        <p:nvSpPr>
          <p:cNvPr id="11267" name="Rectangle 3"/>
          <p:cNvSpPr>
            <a:spLocks noGrp="1"/>
          </p:cNvSpPr>
          <p:nvPr>
            <p:ph type="body" idx="1"/>
          </p:nvPr>
        </p:nvSpPr>
        <p:spPr>
          <a:noFill/>
        </p:spPr>
        <p:txBody>
          <a:bodyPr/>
          <a:lstStyle/>
          <a:p>
            <a:r>
              <a:rPr lang="fr-FR"/>
              <a:t>hirson</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CC9B1A-8FDB-4D04-8924-86E0296C7F67}" type="slidenum">
              <a:rPr lang="fr-FR"/>
              <a:pPr/>
              <a:t>28</a:t>
            </a:fld>
            <a:endParaRPr lang="fr-FR"/>
          </a:p>
        </p:txBody>
      </p:sp>
      <p:sp>
        <p:nvSpPr>
          <p:cNvPr id="13314" name="Rectangle 2"/>
          <p:cNvSpPr>
            <a:spLocks noGrp="1" noRot="1" noChangeAspect="1" noTextEdit="1"/>
          </p:cNvSpPr>
          <p:nvPr>
            <p:ph type="sldImg"/>
          </p:nvPr>
        </p:nvSpPr>
        <p:spPr>
          <a:ln/>
        </p:spPr>
      </p:sp>
      <p:sp>
        <p:nvSpPr>
          <p:cNvPr id="13315" name="Rectangle 3"/>
          <p:cNvSpPr>
            <a:spLocks noGrp="1"/>
          </p:cNvSpPr>
          <p:nvPr>
            <p:ph type="body" idx="1"/>
          </p:nvPr>
        </p:nvSpPr>
        <p:spPr>
          <a:noFill/>
        </p:spPr>
        <p:txBody>
          <a:bodyPr/>
          <a:lstStyle/>
          <a:p>
            <a:r>
              <a:rPr lang="fr-FR" dirty="0" smtClean="0"/>
              <a:t>De</a:t>
            </a:r>
            <a:r>
              <a:rPr lang="fr-FR" baseline="0" dirty="0" smtClean="0"/>
              <a:t> même, une meilleure connaissance des sources lumineuses permet de réduire la consommation tout en améliorant le confort et la performance au travail.</a:t>
            </a:r>
            <a:endParaRPr lang="fr-F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headEnd/>
            <a:tailEnd/>
          </a:ln>
        </p:spPr>
      </p:sp>
      <p:sp>
        <p:nvSpPr>
          <p:cNvPr id="7270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dirty="0" smtClean="0"/>
              <a:t>Le variateur de lumière permet-il vraiment de réduire la consommation d’énergie?</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TextEdit="1"/>
          </p:cNvSpPr>
          <p:nvPr>
            <p:ph type="sldImg"/>
          </p:nvPr>
        </p:nvSpPr>
        <p:spPr bwMode="auto">
          <a:noFill/>
          <a:ln>
            <a:solidFill>
              <a:srgbClr val="000000"/>
            </a:solidFill>
            <a:miter lim="800000"/>
            <a:headEnd/>
            <a:tailEnd/>
          </a:ln>
        </p:spPr>
      </p:sp>
      <p:sp>
        <p:nvSpPr>
          <p:cNvPr id="7373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smtClean="0"/>
              <a:t>montdidier</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headEnd/>
            <a:tailEnd/>
          </a:ln>
        </p:spPr>
      </p:sp>
      <p:sp>
        <p:nvSpPr>
          <p:cNvPr id="7270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smtClean="0"/>
              <a:t>montdidier</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TextEdit="1"/>
          </p:cNvSpPr>
          <p:nvPr>
            <p:ph type="sldImg"/>
          </p:nvPr>
        </p:nvSpPr>
        <p:spPr bwMode="auto">
          <a:noFill/>
          <a:ln>
            <a:solidFill>
              <a:srgbClr val="000000"/>
            </a:solidFill>
            <a:miter lim="800000"/>
            <a:headEnd/>
            <a:tailEnd/>
          </a:ln>
        </p:spPr>
      </p:sp>
      <p:sp>
        <p:nvSpPr>
          <p:cNvPr id="573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dirty="0" smtClean="0"/>
              <a:t>Pour assurer un bon enchaînement entre Enseignement Transversal</a:t>
            </a:r>
            <a:r>
              <a:rPr lang="fr-FR" baseline="0" dirty="0" smtClean="0"/>
              <a:t> </a:t>
            </a:r>
            <a:r>
              <a:rPr lang="fr-FR" dirty="0" smtClean="0"/>
              <a:t> et spécialité, les objectifs pédagogiques doivent être cohérents. </a:t>
            </a:r>
          </a:p>
          <a:p>
            <a:pPr eaLnBrk="1" hangingPunct="1"/>
            <a:r>
              <a:rPr lang="fr-FR" dirty="0" smtClean="0"/>
              <a:t>Observons</a:t>
            </a:r>
            <a:r>
              <a:rPr lang="fr-FR" baseline="0" dirty="0" smtClean="0"/>
              <a:t> les connaissances ciblées e</a:t>
            </a:r>
            <a:r>
              <a:rPr lang="fr-FR" dirty="0" smtClean="0"/>
              <a:t>n </a:t>
            </a:r>
            <a:r>
              <a:rPr lang="fr-FR" dirty="0" smtClean="0"/>
              <a:t>Enseignement </a:t>
            </a:r>
            <a:r>
              <a:rPr lang="fr-FR" dirty="0" smtClean="0"/>
              <a:t>Transversal</a:t>
            </a:r>
            <a:r>
              <a:rPr lang="fr-FR" baseline="0" dirty="0" smtClean="0"/>
              <a:t> . Elles c</a:t>
            </a:r>
            <a:r>
              <a:rPr lang="fr-FR" dirty="0" smtClean="0"/>
              <a:t>oncernent les  </a:t>
            </a:r>
            <a:r>
              <a:rPr lang="fr-FR" dirty="0" smtClean="0"/>
              <a:t>Centres d’Intérêt </a:t>
            </a:r>
            <a:r>
              <a:rPr lang="fr-FR" dirty="0" smtClean="0"/>
              <a:t>CI 7, 8 et 10  qui </a:t>
            </a:r>
            <a:r>
              <a:rPr lang="fr-FR" baseline="0" dirty="0" smtClean="0"/>
              <a:t>se </a:t>
            </a:r>
            <a:r>
              <a:rPr lang="fr-FR" baseline="0" dirty="0" smtClean="0"/>
              <a:t>situent sur les axes Énergie et Matière-Énergie. </a:t>
            </a:r>
            <a:r>
              <a:rPr lang="fr-FR" baseline="0" dirty="0" smtClean="0"/>
              <a:t>Ces 3 Ci balaient les </a:t>
            </a:r>
            <a:r>
              <a:rPr lang="fr-FR" baseline="0" dirty="0" smtClean="0"/>
              <a:t>3 cercles </a:t>
            </a:r>
            <a:r>
              <a:rPr lang="fr-FR" baseline="0" dirty="0" smtClean="0"/>
              <a:t>d’analyse.</a:t>
            </a:r>
            <a:endParaRPr lang="fr-FR" dirty="0" smtClean="0"/>
          </a:p>
          <a:p>
            <a:pPr eaLnBrk="1" hangingPunct="1"/>
            <a:endParaRPr lang="fr-FR"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headEnd/>
            <a:tailEnd/>
          </a:ln>
        </p:spPr>
      </p:sp>
      <p:sp>
        <p:nvSpPr>
          <p:cNvPr id="7270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smtClean="0"/>
              <a:t>montdidier</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TextEdit="1"/>
          </p:cNvSpPr>
          <p:nvPr>
            <p:ph type="sldImg"/>
          </p:nvPr>
        </p:nvSpPr>
        <p:spPr bwMode="auto">
          <a:noFill/>
          <a:ln>
            <a:solidFill>
              <a:srgbClr val="000000"/>
            </a:solidFill>
            <a:miter lim="800000"/>
            <a:headEnd/>
            <a:tailEnd/>
          </a:ln>
        </p:spPr>
      </p:sp>
      <p:sp>
        <p:nvSpPr>
          <p:cNvPr id="798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dirty="0" smtClean="0"/>
              <a:t>Comment profiter au maximum des apports gratuits pour réduire la consommation d’énergie et donc les émissions de CO</a:t>
            </a:r>
            <a:r>
              <a:rPr lang="fr-FR" baseline="-25000" dirty="0" smtClean="0"/>
              <a:t>2</a:t>
            </a:r>
            <a:endParaRPr lang="fr-FR" baseline="-25000"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TextEdit="1"/>
          </p:cNvSpPr>
          <p:nvPr>
            <p:ph type="sldImg"/>
          </p:nvPr>
        </p:nvSpPr>
        <p:spPr bwMode="auto">
          <a:noFill/>
          <a:ln>
            <a:solidFill>
              <a:srgbClr val="000000"/>
            </a:solidFill>
            <a:miter lim="800000"/>
            <a:headEnd/>
            <a:tailEnd/>
          </a:ln>
        </p:spPr>
      </p:sp>
      <p:sp>
        <p:nvSpPr>
          <p:cNvPr id="8089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smtClean="0"/>
              <a:t>montdidier</a:t>
            </a:r>
          </a:p>
          <a:p>
            <a:pPr eaLnBrk="1" hangingPunct="1"/>
            <a:r>
              <a:rPr lang="fr-FR" smtClean="0"/>
              <a:t>montdidier</a:t>
            </a:r>
          </a:p>
          <a:p>
            <a:pPr eaLnBrk="1" hangingPunct="1"/>
            <a:endParaRPr lang="fr-FR"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B6DAD2-DC8A-4AC6-81F5-71FC72135DF6}" type="slidenum">
              <a:rPr lang="fr-FR"/>
              <a:pPr/>
              <a:t>35</a:t>
            </a:fld>
            <a:endParaRPr lang="fr-FR"/>
          </a:p>
        </p:txBody>
      </p:sp>
      <p:sp>
        <p:nvSpPr>
          <p:cNvPr id="15362" name="Rectangle 2"/>
          <p:cNvSpPr>
            <a:spLocks noGrp="1" noRot="1" noChangeAspect="1" noTextEdit="1"/>
          </p:cNvSpPr>
          <p:nvPr>
            <p:ph type="sldImg"/>
          </p:nvPr>
        </p:nvSpPr>
        <p:spPr>
          <a:ln/>
        </p:spPr>
      </p:sp>
      <p:sp>
        <p:nvSpPr>
          <p:cNvPr id="15363" name="Rectangle 3"/>
          <p:cNvSpPr>
            <a:spLocks noGrp="1"/>
          </p:cNvSpPr>
          <p:nvPr>
            <p:ph type="body" idx="1"/>
          </p:nvPr>
        </p:nvSpPr>
        <p:spPr>
          <a:noFill/>
        </p:spPr>
        <p:txBody>
          <a:bodyPr/>
          <a:lstStyle/>
          <a:p>
            <a:r>
              <a:rPr lang="fr-FR" dirty="0" smtClean="0"/>
              <a:t>Chaque groupe d’élèves présente son analyse.</a:t>
            </a:r>
            <a:endParaRPr lang="fr-FR"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B6DAD2-DC8A-4AC6-81F5-71FC72135DF6}" type="slidenum">
              <a:rPr lang="fr-FR"/>
              <a:pPr/>
              <a:t>36</a:t>
            </a:fld>
            <a:endParaRPr lang="fr-FR"/>
          </a:p>
        </p:txBody>
      </p:sp>
      <p:sp>
        <p:nvSpPr>
          <p:cNvPr id="15362" name="Rectangle 2"/>
          <p:cNvSpPr>
            <a:spLocks noGrp="1" noRot="1" noChangeAspect="1" noTextEdit="1"/>
          </p:cNvSpPr>
          <p:nvPr>
            <p:ph type="sldImg"/>
          </p:nvPr>
        </p:nvSpPr>
        <p:spPr>
          <a:ln/>
        </p:spPr>
      </p:sp>
      <p:sp>
        <p:nvSpPr>
          <p:cNvPr id="15363" name="Rectangle 3"/>
          <p:cNvSpPr>
            <a:spLocks noGrp="1"/>
          </p:cNvSpPr>
          <p:nvPr>
            <p:ph type="body" idx="1"/>
          </p:nvPr>
        </p:nvSpPr>
        <p:spPr>
          <a:noFill/>
        </p:spPr>
        <p:txBody>
          <a:bodyPr/>
          <a:lstStyle/>
          <a:p>
            <a:r>
              <a:rPr lang="fr-FR"/>
              <a:t>hirson</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TextEdit="1"/>
          </p:cNvSpPr>
          <p:nvPr>
            <p:ph type="sldImg"/>
          </p:nvPr>
        </p:nvSpPr>
        <p:spPr bwMode="auto">
          <a:noFill/>
          <a:ln>
            <a:solidFill>
              <a:srgbClr val="000000"/>
            </a:solidFill>
            <a:miter lim="800000"/>
            <a:headEnd/>
            <a:tailEnd/>
          </a:ln>
        </p:spPr>
      </p:sp>
      <p:sp>
        <p:nvSpPr>
          <p:cNvPr id="8704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smtClean="0"/>
              <a:t>montdidier</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En architecture &amp; construction la séquence 5 est abordée au cours de la même année scolaire en avril</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43</a:t>
            </a:fld>
            <a:endParaRPr lang="fr-FR"/>
          </a:p>
        </p:txBody>
      </p:sp>
    </p:spTree>
    <p:extLst>
      <p:ext uri="{BB962C8B-B14F-4D97-AF65-F5344CB8AC3E}">
        <p14:creationId xmlns:p14="http://schemas.microsoft.com/office/powerpoint/2010/main" val="26107695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6041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dirty="0" smtClean="0"/>
              <a:t>Il s’agit de rénover une habitation des</a:t>
            </a:r>
            <a:r>
              <a:rPr lang="fr-FR" baseline="0" dirty="0" smtClean="0"/>
              <a:t> années 60 dont l’usage change. En effet ce logement est transformé en micro-crèche qui </a:t>
            </a:r>
            <a:r>
              <a:rPr lang="fr-FR" baseline="0" dirty="0" err="1" smtClean="0"/>
              <a:t>accueillira</a:t>
            </a:r>
            <a:r>
              <a:rPr lang="fr-FR" baseline="0" dirty="0" smtClean="0"/>
              <a:t> 9 enfants.</a:t>
            </a:r>
            <a:endParaRPr lang="fr-FR" dirty="0" smtClean="0"/>
          </a:p>
        </p:txBody>
      </p:sp>
      <p:sp>
        <p:nvSpPr>
          <p:cNvPr id="53252"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C9EC1A3-63CF-4CF4-84B6-AD52DAF253AB}" type="slidenum">
              <a:rPr lang="fr-FR" smtClean="0"/>
              <a:pPr fontAlgn="base">
                <a:spcBef>
                  <a:spcPct val="0"/>
                </a:spcBef>
                <a:spcAft>
                  <a:spcPct val="0"/>
                </a:spcAft>
                <a:defRPr/>
              </a:pPr>
              <a:t>44</a:t>
            </a:fld>
            <a:endParaRPr lang="fr-FR"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r>
              <a:rPr lang="fr-FR" smtClean="0"/>
              <a:t>La pro</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B6DAD2-DC8A-4AC6-81F5-71FC72135DF6}" type="slidenum">
              <a:rPr lang="fr-FR"/>
              <a:pPr/>
              <a:t>60</a:t>
            </a:fld>
            <a:endParaRPr lang="fr-FR"/>
          </a:p>
        </p:txBody>
      </p:sp>
      <p:sp>
        <p:nvSpPr>
          <p:cNvPr id="15362" name="Rectangle 2"/>
          <p:cNvSpPr>
            <a:spLocks noGrp="1" noRot="1" noChangeAspect="1" noTextEdit="1"/>
          </p:cNvSpPr>
          <p:nvPr>
            <p:ph type="sldImg"/>
          </p:nvPr>
        </p:nvSpPr>
        <p:spPr>
          <a:ln/>
        </p:spPr>
      </p:sp>
      <p:sp>
        <p:nvSpPr>
          <p:cNvPr id="15363" name="Rectangle 3"/>
          <p:cNvSpPr>
            <a:spLocks noGrp="1"/>
          </p:cNvSpPr>
          <p:nvPr>
            <p:ph type="body" idx="1"/>
          </p:nvPr>
        </p:nvSpPr>
        <p:spPr>
          <a:noFill/>
        </p:spPr>
        <p:txBody>
          <a:bodyPr/>
          <a:lstStyle/>
          <a:p>
            <a:r>
              <a:rPr lang="fr-FR"/>
              <a:t>hirson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TextEdit="1"/>
          </p:cNvSpPr>
          <p:nvPr>
            <p:ph type="sldImg"/>
          </p:nvPr>
        </p:nvSpPr>
        <p:spPr bwMode="auto">
          <a:noFill/>
          <a:ln>
            <a:solidFill>
              <a:srgbClr val="000000"/>
            </a:solidFill>
            <a:miter lim="800000"/>
            <a:headEnd/>
            <a:tailEnd/>
          </a:ln>
        </p:spPr>
      </p:sp>
      <p:sp>
        <p:nvSpPr>
          <p:cNvPr id="573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dirty="0" smtClean="0"/>
              <a:t>En spécialité Architecture &amp;</a:t>
            </a:r>
            <a:r>
              <a:rPr lang="fr-FR" baseline="0" dirty="0" smtClean="0"/>
              <a:t> Construction, l</a:t>
            </a:r>
            <a:r>
              <a:rPr lang="fr-FR" dirty="0" smtClean="0"/>
              <a:t>es centres d’intérêt</a:t>
            </a:r>
            <a:r>
              <a:rPr lang="fr-FR" baseline="0" dirty="0" smtClean="0"/>
              <a:t> </a:t>
            </a:r>
            <a:r>
              <a:rPr lang="fr-FR" baseline="0" dirty="0" smtClean="0"/>
              <a:t>CI 3, 4 et 5 se </a:t>
            </a:r>
            <a:r>
              <a:rPr lang="fr-FR" baseline="0" dirty="0" smtClean="0"/>
              <a:t>situent aux mêmes </a:t>
            </a:r>
            <a:r>
              <a:rPr lang="fr-FR" baseline="0" dirty="0" smtClean="0"/>
              <a:t>points </a:t>
            </a:r>
            <a:r>
              <a:rPr lang="fr-FR" baseline="0" dirty="0" smtClean="0"/>
              <a:t>sur la cible.</a:t>
            </a:r>
          </a:p>
          <a:p>
            <a:pPr eaLnBrk="1" hangingPunct="1"/>
            <a:endParaRPr lang="fr-FR" baseline="0" dirty="0" smtClean="0"/>
          </a:p>
          <a:p>
            <a:pPr eaLnBrk="1" hangingPunct="1"/>
            <a:r>
              <a:rPr lang="fr-FR" dirty="0" smtClean="0"/>
              <a:t>La </a:t>
            </a:r>
            <a:r>
              <a:rPr lang="fr-FR" baseline="0" dirty="0" smtClean="0"/>
              <a:t>continuité entre Enseignement Transversal et Spécialité est </a:t>
            </a:r>
            <a:r>
              <a:rPr lang="fr-FR" baseline="0" dirty="0" smtClean="0"/>
              <a:t>donc possible puisqu’il y concordance</a:t>
            </a:r>
            <a:r>
              <a:rPr lang="fr-FR" dirty="0" smtClean="0"/>
              <a:t> </a:t>
            </a:r>
            <a:r>
              <a:rPr lang="fr-FR" dirty="0" smtClean="0"/>
              <a:t>des objectifs </a:t>
            </a:r>
            <a:r>
              <a:rPr lang="fr-FR" dirty="0" smtClean="0"/>
              <a:t>pédagogiques.</a:t>
            </a:r>
            <a:endParaRPr lang="fr-FR"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Il s’agit de montrer le</a:t>
            </a:r>
            <a:r>
              <a:rPr lang="fr-FR" baseline="0" dirty="0" smtClean="0"/>
              <a:t> chaînage</a:t>
            </a:r>
            <a:r>
              <a:rPr lang="fr-FR" dirty="0" smtClean="0"/>
              <a:t> dans l’organisation des enseignements. </a:t>
            </a:r>
          </a:p>
          <a:p>
            <a:r>
              <a:rPr lang="fr-FR" dirty="0" smtClean="0"/>
              <a:t>Comment une séquence en Enseignement Transversal peut se</a:t>
            </a:r>
            <a:r>
              <a:rPr lang="fr-FR" baseline="0" dirty="0" smtClean="0"/>
              <a:t> prolonger en spécialité, ici en Architecture &amp; Construction?</a:t>
            </a:r>
          </a:p>
          <a:p>
            <a:r>
              <a:rPr lang="fr-FR" baseline="0" dirty="0" smtClean="0"/>
              <a:t>Le thème « L’énergie dans l’habitat » est abordé lors d’une séquence en ET puis en Architecture &amp; Construction, tout d’abord sous la forme d’une séquence </a:t>
            </a:r>
            <a:r>
              <a:rPr lang="fr-FR" dirty="0" smtClean="0"/>
              <a:t>puis en projet.</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69</a:t>
            </a:fld>
            <a:endParaRPr lang="fr-FR"/>
          </a:p>
        </p:txBody>
      </p:sp>
    </p:spTree>
    <p:extLst>
      <p:ext uri="{BB962C8B-B14F-4D97-AF65-F5344CB8AC3E}">
        <p14:creationId xmlns:p14="http://schemas.microsoft.com/office/powerpoint/2010/main" val="2610769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5</a:t>
            </a:fld>
            <a:endParaRPr lang="fr-FR"/>
          </a:p>
        </p:txBody>
      </p:sp>
    </p:spTree>
    <p:extLst>
      <p:ext uri="{BB962C8B-B14F-4D97-AF65-F5344CB8AC3E}">
        <p14:creationId xmlns:p14="http://schemas.microsoft.com/office/powerpoint/2010/main" val="1629461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6</a:t>
            </a:fld>
            <a:endParaRPr lang="fr-FR"/>
          </a:p>
        </p:txBody>
      </p:sp>
    </p:spTree>
    <p:extLst>
      <p:ext uri="{BB962C8B-B14F-4D97-AF65-F5344CB8AC3E}">
        <p14:creationId xmlns:p14="http://schemas.microsoft.com/office/powerpoint/2010/main" val="3082731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TextEdit="1"/>
          </p:cNvSpPr>
          <p:nvPr>
            <p:ph type="sldImg"/>
          </p:nvPr>
        </p:nvSpPr>
        <p:spPr bwMode="auto">
          <a:noFill/>
          <a:ln>
            <a:solidFill>
              <a:srgbClr val="000000"/>
            </a:solidFill>
            <a:miter lim="800000"/>
            <a:headEnd/>
            <a:tailEnd/>
          </a:ln>
        </p:spPr>
      </p:sp>
      <p:sp>
        <p:nvSpPr>
          <p:cNvPr id="573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sz="1200" b="0" i="1" kern="1200" dirty="0" smtClean="0">
                <a:solidFill>
                  <a:schemeClr val="tx1"/>
                </a:solidFill>
                <a:effectLst/>
                <a:latin typeface="+mn-lt"/>
                <a:ea typeface="+mn-ea"/>
                <a:cs typeface="+mn-cs"/>
              </a:rPr>
              <a:t>La compétence est « capacité d'agir efficacement dans un type défini de situation, </a:t>
            </a:r>
            <a:r>
              <a:rPr lang="fr-FR" sz="1200" b="0" i="1" strike="sngStrike" kern="1200" dirty="0" smtClean="0">
                <a:solidFill>
                  <a:schemeClr val="tx1"/>
                </a:solidFill>
                <a:effectLst/>
                <a:latin typeface="+mn-lt"/>
                <a:ea typeface="+mn-ea"/>
                <a:cs typeface="+mn-cs"/>
              </a:rPr>
              <a:t>capacité qui s'appuie sur des connaissances, mais ne s'y réduit pas ».</a:t>
            </a:r>
          </a:p>
          <a:p>
            <a:pPr eaLnBrk="1" hangingPunct="1"/>
            <a:endParaRPr lang="fr-FR" sz="1200" b="0" i="1" kern="1200" dirty="0" smtClean="0">
              <a:solidFill>
                <a:schemeClr val="tx1"/>
              </a:solidFill>
              <a:effectLst/>
              <a:latin typeface="+mn-lt"/>
              <a:ea typeface="+mn-ea"/>
              <a:cs typeface="+mn-cs"/>
            </a:endParaRPr>
          </a:p>
          <a:p>
            <a:pPr eaLnBrk="1" hangingPunct="1"/>
            <a:r>
              <a:rPr lang="fr-FR" dirty="0" smtClean="0"/>
              <a:t>En enseignement transversal, des outils, connaissances et situations d’apprentissage permettent</a:t>
            </a:r>
            <a:r>
              <a:rPr lang="fr-FR" baseline="0" dirty="0" smtClean="0"/>
              <a:t> </a:t>
            </a:r>
            <a:r>
              <a:rPr lang="fr-FR" dirty="0" smtClean="0"/>
              <a:t>l’acquisition de certaines compétences. Ces acquis serviront de base pour développer </a:t>
            </a:r>
            <a:r>
              <a:rPr lang="fr-FR" baseline="0" dirty="0" smtClean="0"/>
              <a:t>des compétences « spécifiques » en architecture et construction.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Les compétences s’acquièrent</a:t>
            </a:r>
            <a:r>
              <a:rPr lang="fr-FR" baseline="0" dirty="0" smtClean="0"/>
              <a:t> lors des activités. Les élèves vivent des situations d’apprentissage. Ils mobilisent des connaissances (FC), des outils et des méthodes (FM). I</a:t>
            </a:r>
            <a:r>
              <a:rPr lang="fr-FR" baseline="0" dirty="0" smtClean="0"/>
              <a:t>ls peuvent échanger entre eux. Tout cela leur permet de s’orienter et d’exécuter la tâche confiée.</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8</a:t>
            </a:fld>
            <a:endParaRPr lang="fr-FR"/>
          </a:p>
        </p:txBody>
      </p:sp>
    </p:spTree>
    <p:extLst>
      <p:ext uri="{BB962C8B-B14F-4D97-AF65-F5344CB8AC3E}">
        <p14:creationId xmlns:p14="http://schemas.microsoft.com/office/powerpoint/2010/main" val="2799604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TextEdit="1"/>
          </p:cNvSpPr>
          <p:nvPr>
            <p:ph type="sldImg"/>
          </p:nvPr>
        </p:nvSpPr>
        <p:spPr bwMode="auto">
          <a:noFill/>
          <a:ln>
            <a:solidFill>
              <a:srgbClr val="000000"/>
            </a:solidFill>
            <a:miter lim="800000"/>
            <a:headEnd/>
            <a:tailEnd/>
          </a:ln>
        </p:spPr>
      </p:sp>
      <p:sp>
        <p:nvSpPr>
          <p:cNvPr id="573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dirty="0" smtClean="0"/>
              <a:t>Pour la restitution, chaque</a:t>
            </a:r>
            <a:r>
              <a:rPr lang="fr-FR" baseline="0" dirty="0" smtClean="0"/>
              <a:t> </a:t>
            </a:r>
            <a:r>
              <a:rPr lang="fr-FR" dirty="0" smtClean="0"/>
              <a:t>élève</a:t>
            </a:r>
            <a:r>
              <a:rPr lang="fr-FR" baseline="0" dirty="0" smtClean="0"/>
              <a:t> a analysé s</a:t>
            </a:r>
            <a:r>
              <a:rPr lang="fr-FR" dirty="0" smtClean="0"/>
              <a:t>a situation</a:t>
            </a:r>
            <a:r>
              <a:rPr lang="fr-FR" baseline="0" dirty="0" smtClean="0"/>
              <a:t> </a:t>
            </a:r>
            <a:r>
              <a:rPr lang="fr-FR" dirty="0" smtClean="0"/>
              <a:t>et fait un récit structurer de son activité. </a:t>
            </a:r>
            <a:endParaRPr lang="fr-FR"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C48AC485-D297-437D-A50C-FD9CFBCA5669}" type="datetimeFigureOut">
              <a:rPr lang="fr-FR" smtClean="0"/>
              <a:pPr/>
              <a:t>01/01/2014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48AC485-D297-437D-A50C-FD9CFBCA5669}" type="datetimeFigureOut">
              <a:rPr lang="fr-FR" smtClean="0"/>
              <a:pPr/>
              <a:t>01/01/2014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48AC485-D297-437D-A50C-FD9CFBCA5669}" type="datetimeFigureOut">
              <a:rPr lang="fr-FR" smtClean="0"/>
              <a:pPr/>
              <a:t>01/01/2014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48AC485-D297-437D-A50C-FD9CFBCA5669}" type="datetimeFigureOut">
              <a:rPr lang="fr-FR" smtClean="0"/>
              <a:pPr/>
              <a:t>01/01/2014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C48AC485-D297-437D-A50C-FD9CFBCA5669}" type="datetimeFigureOut">
              <a:rPr lang="fr-FR" smtClean="0"/>
              <a:pPr/>
              <a:t>01/01/2014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C48AC485-D297-437D-A50C-FD9CFBCA5669}" type="datetimeFigureOut">
              <a:rPr lang="fr-FR" smtClean="0"/>
              <a:pPr/>
              <a:t>01/01/2014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C48AC485-D297-437D-A50C-FD9CFBCA5669}" type="datetimeFigureOut">
              <a:rPr lang="fr-FR" smtClean="0"/>
              <a:pPr/>
              <a:t>01/01/2014</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C48AC485-D297-437D-A50C-FD9CFBCA5669}" type="datetimeFigureOut">
              <a:rPr lang="fr-FR" smtClean="0"/>
              <a:pPr/>
              <a:t>01/01/2014</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C48AC485-D297-437D-A50C-FD9CFBCA5669}" type="datetimeFigureOut">
              <a:rPr lang="fr-FR" smtClean="0"/>
              <a:pPr/>
              <a:t>01/01/2014</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C48AC485-D297-437D-A50C-FD9CFBCA5669}" type="datetimeFigureOut">
              <a:rPr lang="fr-FR" smtClean="0"/>
              <a:pPr/>
              <a:t>01/01/2014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C48AC485-D297-437D-A50C-FD9CFBCA5669}" type="datetimeFigureOut">
              <a:rPr lang="fr-FR" smtClean="0"/>
              <a:pPr/>
              <a:t>01/01/2014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8AC485-D297-437D-A50C-FD9CFBCA5669}" type="datetimeFigureOut">
              <a:rPr lang="fr-FR" smtClean="0"/>
              <a:pPr/>
              <a:t>01/01/2014</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2A5C1C-FA69-466E-9DF1-A303816CFAE0}"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gif"/><Relationship Id="rId7"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3.gif"/><Relationship Id="rId5" Type="http://schemas.openxmlformats.org/officeDocument/2006/relationships/image" Target="../media/image12.gif"/><Relationship Id="rId4" Type="http://schemas.openxmlformats.org/officeDocument/2006/relationships/image" Target="../media/image14.gif"/></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3" Type="http://schemas.openxmlformats.org/officeDocument/2006/relationships/tags" Target="../tags/tag3.xml"/><Relationship Id="rId7"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21.gif"/><Relationship Id="rId5" Type="http://schemas.openxmlformats.org/officeDocument/2006/relationships/tags" Target="../tags/tag5.xml"/><Relationship Id="rId10" Type="http://schemas.openxmlformats.org/officeDocument/2006/relationships/image" Target="../media/image20.jpeg"/><Relationship Id="rId4" Type="http://schemas.openxmlformats.org/officeDocument/2006/relationships/tags" Target="../tags/tag4.xml"/><Relationship Id="rId9" Type="http://schemas.openxmlformats.org/officeDocument/2006/relationships/image" Target="../media/image19.jpeg"/></Relationships>
</file>

<file path=ppt/slides/_rels/slide15.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31.png"/><Relationship Id="rId3" Type="http://schemas.openxmlformats.org/officeDocument/2006/relationships/image" Target="../media/image22.jpeg"/><Relationship Id="rId7" Type="http://schemas.openxmlformats.org/officeDocument/2006/relationships/image" Target="../media/image26.jpeg"/><Relationship Id="rId12" Type="http://schemas.openxmlformats.org/officeDocument/2006/relationships/hyperlink" Target="dossier%20professeur%20pour%20la%20sequence/pr&#233;sentation-sc&#233;nario-Hugo.pptx"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5.jpeg"/><Relationship Id="rId11" Type="http://schemas.openxmlformats.org/officeDocument/2006/relationships/image" Target="../media/image30.jpeg"/><Relationship Id="rId5" Type="http://schemas.openxmlformats.org/officeDocument/2006/relationships/image" Target="../media/image24.jpeg"/><Relationship Id="rId10" Type="http://schemas.openxmlformats.org/officeDocument/2006/relationships/image" Target="../media/image29.jpeg"/><Relationship Id="rId4" Type="http://schemas.openxmlformats.org/officeDocument/2006/relationships/image" Target="../media/image23.jpeg"/><Relationship Id="rId9"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1.gif"/><Relationship Id="rId5" Type="http://schemas.openxmlformats.org/officeDocument/2006/relationships/image" Target="../media/image19.jpeg"/><Relationship Id="rId4" Type="http://schemas.openxmlformats.org/officeDocument/2006/relationships/chart" Target="../charts/chart1.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1.gif"/><Relationship Id="rId5" Type="http://schemas.openxmlformats.org/officeDocument/2006/relationships/image" Target="../media/image19.jpeg"/><Relationship Id="rId4" Type="http://schemas.openxmlformats.org/officeDocument/2006/relationships/chart" Target="../charts/char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21.gif"/><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5.gif"/><Relationship Id="rId5" Type="http://schemas.openxmlformats.org/officeDocument/2006/relationships/chart" Target="../charts/chart3.xml"/><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chart" Target="../charts/chart5.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1.gif"/><Relationship Id="rId5" Type="http://schemas.openxmlformats.org/officeDocument/2006/relationships/image" Target="../media/image19.jpeg"/><Relationship Id="rId4" Type="http://schemas.openxmlformats.org/officeDocument/2006/relationships/chart" Target="../charts/chart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gif"/></Relationships>
</file>

<file path=ppt/slides/_rels/slide20.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36.png"/><Relationship Id="rId7"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hyperlink" Target="http://www.diagnostic-experts.fr/" TargetMode="External"/><Relationship Id="rId5" Type="http://schemas.openxmlformats.org/officeDocument/2006/relationships/image" Target="../media/image38.jpeg"/><Relationship Id="rId10" Type="http://schemas.openxmlformats.org/officeDocument/2006/relationships/image" Target="../media/image21.gif"/><Relationship Id="rId4" Type="http://schemas.openxmlformats.org/officeDocument/2006/relationships/image" Target="../media/image37.jpeg"/><Relationship Id="rId9"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tags" Target="../tags/tag9.xml"/><Relationship Id="rId7"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10" Type="http://schemas.openxmlformats.org/officeDocument/2006/relationships/image" Target="../media/image21.gif"/><Relationship Id="rId4" Type="http://schemas.openxmlformats.org/officeDocument/2006/relationships/tags" Target="../tags/tag10.xml"/><Relationship Id="rId9" Type="http://schemas.openxmlformats.org/officeDocument/2006/relationships/image" Target="../media/image20.jpeg"/></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1.xml"/><Relationship Id="rId3" Type="http://schemas.openxmlformats.org/officeDocument/2006/relationships/tags" Target="../tags/tag15.xml"/><Relationship Id="rId7"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image" Target="../media/image21.gif"/><Relationship Id="rId5" Type="http://schemas.openxmlformats.org/officeDocument/2006/relationships/tags" Target="../tags/tag17.xml"/><Relationship Id="rId10" Type="http://schemas.openxmlformats.org/officeDocument/2006/relationships/image" Target="../media/image20.jpeg"/><Relationship Id="rId4" Type="http://schemas.openxmlformats.org/officeDocument/2006/relationships/tags" Target="../tags/tag16.xml"/><Relationship Id="rId9"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44.png"/><Relationship Id="rId4" Type="http://schemas.openxmlformats.org/officeDocument/2006/relationships/image" Target="../media/image21.gif"/></Relationships>
</file>

<file path=ppt/slides/_rels/slide25.xml.rels><?xml version="1.0" encoding="UTF-8" standalone="yes"?>
<Relationships xmlns="http://schemas.openxmlformats.org/package/2006/relationships"><Relationship Id="rId8" Type="http://schemas.openxmlformats.org/officeDocument/2006/relationships/image" Target="../media/image14.gif"/><Relationship Id="rId3" Type="http://schemas.openxmlformats.org/officeDocument/2006/relationships/image" Target="../media/image45.jpeg"/><Relationship Id="rId7" Type="http://schemas.openxmlformats.org/officeDocument/2006/relationships/image" Target="../media/image12.gif"/><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1.gif"/><Relationship Id="rId5" Type="http://schemas.openxmlformats.org/officeDocument/2006/relationships/image" Target="../media/image9.gif"/><Relationship Id="rId4" Type="http://schemas.openxmlformats.org/officeDocument/2006/relationships/image" Target="../media/image21.gif"/></Relationships>
</file>

<file path=ppt/slides/_rels/slide2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hyperlink" Target="dossier%20professeur%20pour%20la%20sequence/Guide%20de%20dimensionnement%20des%20conduits%20de%20lumi&#232;re%20naturelle%20(19012012).pdf"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49.wmf"/></Relationships>
</file>

<file path=ppt/slides/_rels/slide28.xml.rels><?xml version="1.0" encoding="UTF-8" standalone="yes"?>
<Relationships xmlns="http://schemas.openxmlformats.org/package/2006/relationships"><Relationship Id="rId8" Type="http://schemas.openxmlformats.org/officeDocument/2006/relationships/image" Target="../media/image53.jpeg"/><Relationship Id="rId13" Type="http://schemas.openxmlformats.org/officeDocument/2006/relationships/image" Target="http://t1.gstatic.com/images?q=tbn:ANd9GcS9vAKWTMUxI_Qrf0hLpmuT9-tcvaWXqyD2z7dqkMSmM3GhT9Zx8EjInEo" TargetMode="External"/><Relationship Id="rId18" Type="http://schemas.openxmlformats.org/officeDocument/2006/relationships/image" Target="../media/image11.gif"/><Relationship Id="rId3" Type="http://schemas.openxmlformats.org/officeDocument/2006/relationships/image" Target="../media/image50.jpeg"/><Relationship Id="rId7" Type="http://schemas.openxmlformats.org/officeDocument/2006/relationships/image" Target="http://t1.gstatic.com/images?q=tbn:ANd9GcSirbZ-vFIH1fgQRdA6h1QCz_-2Hym7KtZeypkFQ7GGT_6oEUnZJ9kR_8I" TargetMode="External"/><Relationship Id="rId12" Type="http://schemas.openxmlformats.org/officeDocument/2006/relationships/image" Target="../media/image55.jpeg"/><Relationship Id="rId17" Type="http://schemas.openxmlformats.org/officeDocument/2006/relationships/image" Target="../media/image9.gif"/><Relationship Id="rId2" Type="http://schemas.openxmlformats.org/officeDocument/2006/relationships/notesSlide" Target="../notesSlides/notesSlide26.xml"/><Relationship Id="rId16" Type="http://schemas.openxmlformats.org/officeDocument/2006/relationships/image" Target="../media/image21.gif"/><Relationship Id="rId20" Type="http://schemas.openxmlformats.org/officeDocument/2006/relationships/image" Target="../media/image14.gif"/><Relationship Id="rId1" Type="http://schemas.openxmlformats.org/officeDocument/2006/relationships/slideLayout" Target="../slideLayouts/slideLayout7.xml"/><Relationship Id="rId6" Type="http://schemas.openxmlformats.org/officeDocument/2006/relationships/image" Target="../media/image52.jpeg"/><Relationship Id="rId11" Type="http://schemas.openxmlformats.org/officeDocument/2006/relationships/image" Target="http://t2.gstatic.com/images?q=tbn:ANd9GcSvrnV53sfqI3z5XsaUx5f-HKrM-hYJhLgwq1FN0OMwLlnGTTbebTWEXA" TargetMode="External"/><Relationship Id="rId5" Type="http://schemas.openxmlformats.org/officeDocument/2006/relationships/image" Target="http://t2.gstatic.com/images?q=tbn:ANd9GcRvRdwkYon1zsJhvnFvPq5kjIZqKy9-hD5FTvevuhcWhlbfPqas9JNabg" TargetMode="External"/><Relationship Id="rId15" Type="http://schemas.openxmlformats.org/officeDocument/2006/relationships/image" Target="http://t1.gstatic.com/images?q=tbn:ANd9GcTnoMmJqIfAm_qEZt946jzLVSpkCA4n0VUOlV9SHkp8Pz4572GpECvJQw" TargetMode="External"/><Relationship Id="rId10" Type="http://schemas.openxmlformats.org/officeDocument/2006/relationships/image" Target="../media/image54.jpeg"/><Relationship Id="rId19" Type="http://schemas.openxmlformats.org/officeDocument/2006/relationships/image" Target="../media/image12.gif"/><Relationship Id="rId4" Type="http://schemas.openxmlformats.org/officeDocument/2006/relationships/image" Target="../media/image51.jpeg"/><Relationship Id="rId9" Type="http://schemas.openxmlformats.org/officeDocument/2006/relationships/image" Target="http://t1.gstatic.com/images?q=tbn:ANd9GcQFT2VRuUxRqQGrHPZFQx6ahvjsrLmFM4l2Rrn__YDAkEAw3whgZyxxyA" TargetMode="External"/><Relationship Id="rId14" Type="http://schemas.openxmlformats.org/officeDocument/2006/relationships/image" Target="../media/image56.jpeg"/></Relationships>
</file>

<file path=ppt/slides/_rels/slide29.xml.rels><?xml version="1.0" encoding="UTF-8" standalone="yes"?>
<Relationships xmlns="http://schemas.openxmlformats.org/package/2006/relationships"><Relationship Id="rId8" Type="http://schemas.openxmlformats.org/officeDocument/2006/relationships/image" Target="../media/image12.gif"/><Relationship Id="rId3" Type="http://schemas.openxmlformats.org/officeDocument/2006/relationships/image" Target="../media/image57.jpeg"/><Relationship Id="rId7" Type="http://schemas.openxmlformats.org/officeDocument/2006/relationships/image" Target="../media/image11.gif"/><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9.gif"/><Relationship Id="rId5" Type="http://schemas.openxmlformats.org/officeDocument/2006/relationships/image" Target="../media/image21.gif"/><Relationship Id="rId4" Type="http://schemas.openxmlformats.org/officeDocument/2006/relationships/image" Target="../media/image58.jpeg"/><Relationship Id="rId9" Type="http://schemas.openxmlformats.org/officeDocument/2006/relationships/image" Target="../media/image14.gif"/></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image" Target="../media/image12.gif"/><Relationship Id="rId3" Type="http://schemas.openxmlformats.org/officeDocument/2006/relationships/image" Target="../media/image57.jpeg"/><Relationship Id="rId7" Type="http://schemas.openxmlformats.org/officeDocument/2006/relationships/image" Target="../media/image11.gif"/><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9.gif"/><Relationship Id="rId5" Type="http://schemas.openxmlformats.org/officeDocument/2006/relationships/image" Target="../media/image58.jpeg"/><Relationship Id="rId4" Type="http://schemas.openxmlformats.org/officeDocument/2006/relationships/image" Target="../media/image21.gif"/><Relationship Id="rId9" Type="http://schemas.openxmlformats.org/officeDocument/2006/relationships/image" Target="../media/image14.gif"/></Relationships>
</file>

<file path=ppt/slides/_rels/slide3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62.jpeg"/><Relationship Id="rId4" Type="http://schemas.openxmlformats.org/officeDocument/2006/relationships/image" Target="../media/image61.png"/></Relationships>
</file>

<file path=ppt/slides/_rels/slide33.xml.rels><?xml version="1.0" encoding="UTF-8" standalone="yes"?>
<Relationships xmlns="http://schemas.openxmlformats.org/package/2006/relationships"><Relationship Id="rId8" Type="http://schemas.openxmlformats.org/officeDocument/2006/relationships/image" Target="../media/image11.gif"/><Relationship Id="rId3" Type="http://schemas.openxmlformats.org/officeDocument/2006/relationships/image" Target="../media/image63.jpeg"/><Relationship Id="rId7" Type="http://schemas.openxmlformats.org/officeDocument/2006/relationships/image" Target="../media/image9.gif"/><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65.png"/><Relationship Id="rId11" Type="http://schemas.openxmlformats.org/officeDocument/2006/relationships/image" Target="../media/image66.png"/><Relationship Id="rId5" Type="http://schemas.openxmlformats.org/officeDocument/2006/relationships/image" Target="../media/image21.gif"/><Relationship Id="rId10" Type="http://schemas.openxmlformats.org/officeDocument/2006/relationships/image" Target="../media/image14.gif"/><Relationship Id="rId4" Type="http://schemas.openxmlformats.org/officeDocument/2006/relationships/image" Target="../media/image64.jpeg"/><Relationship Id="rId9" Type="http://schemas.openxmlformats.org/officeDocument/2006/relationships/image" Target="../media/image12.gif"/></Relationships>
</file>

<file path=ppt/slides/_rels/slide3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45.jpeg"/><Relationship Id="rId5" Type="http://schemas.openxmlformats.org/officeDocument/2006/relationships/image" Target="../media/image72.emf"/><Relationship Id="rId4" Type="http://schemas.openxmlformats.org/officeDocument/2006/relationships/image" Target="../media/image71.emf"/></Relationships>
</file>

<file path=ppt/slides/_rels/slide37.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image" Target="../media/image73.jpeg"/><Relationship Id="rId7" Type="http://schemas.openxmlformats.org/officeDocument/2006/relationships/image" Target="../media/image76.jpe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slide" Target="slide71.xml"/></Relationships>
</file>

<file path=ppt/slides/_rels/slide3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7.xml"/><Relationship Id="rId6" Type="http://schemas.openxmlformats.org/officeDocument/2006/relationships/image" Target="../media/image83.png"/><Relationship Id="rId5" Type="http://schemas.openxmlformats.org/officeDocument/2006/relationships/image" Target="../media/image21.gif"/><Relationship Id="rId4" Type="http://schemas.openxmlformats.org/officeDocument/2006/relationships/image" Target="../media/image82.png"/></Relationships>
</file>

<file path=ppt/slides/_rels/slide4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jpeg"/><Relationship Id="rId1" Type="http://schemas.openxmlformats.org/officeDocument/2006/relationships/slideLayout" Target="../slideLayouts/slideLayout7.xml"/><Relationship Id="rId6" Type="http://schemas.openxmlformats.org/officeDocument/2006/relationships/image" Target="../media/image21.gif"/><Relationship Id="rId5" Type="http://schemas.openxmlformats.org/officeDocument/2006/relationships/image" Target="../media/image87.png"/><Relationship Id="rId4" Type="http://schemas.openxmlformats.org/officeDocument/2006/relationships/image" Target="../media/image86.png"/></Relationships>
</file>

<file path=ppt/slides/_rels/slide42.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88.png"/><Relationship Id="rId1" Type="http://schemas.openxmlformats.org/officeDocument/2006/relationships/slideLayout" Target="../slideLayouts/slideLayout7.xml"/><Relationship Id="rId4" Type="http://schemas.openxmlformats.org/officeDocument/2006/relationships/image" Target="../media/image89.png"/></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21.gif"/></Relationships>
</file>

<file path=ppt/slides/_rels/slide44.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91.png"/><Relationship Id="rId3" Type="http://schemas.openxmlformats.org/officeDocument/2006/relationships/image" Target="../media/image22.jpeg"/><Relationship Id="rId7" Type="http://schemas.openxmlformats.org/officeDocument/2006/relationships/image" Target="../media/image26.jpeg"/><Relationship Id="rId12" Type="http://schemas.openxmlformats.org/officeDocument/2006/relationships/image" Target="../media/image90.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25.jpeg"/><Relationship Id="rId11" Type="http://schemas.openxmlformats.org/officeDocument/2006/relationships/image" Target="../media/image30.jpeg"/><Relationship Id="rId5" Type="http://schemas.openxmlformats.org/officeDocument/2006/relationships/image" Target="../media/image24.jpeg"/><Relationship Id="rId10" Type="http://schemas.openxmlformats.org/officeDocument/2006/relationships/image" Target="../media/image29.jpeg"/><Relationship Id="rId4" Type="http://schemas.openxmlformats.org/officeDocument/2006/relationships/image" Target="../media/image23.jpeg"/><Relationship Id="rId9" Type="http://schemas.openxmlformats.org/officeDocument/2006/relationships/image" Target="../media/image28.jpeg"/></Relationships>
</file>

<file path=ppt/slides/_rels/slide45.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tags" Target="../tags/tag21.xml"/><Relationship Id="rId7"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9" Type="http://schemas.openxmlformats.org/officeDocument/2006/relationships/image" Target="../media/image21.gif"/></Relationships>
</file>

<file path=ppt/slides/_rels/slide46.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92.png"/><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47.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image" Target="../media/image104.png"/><Relationship Id="rId3" Type="http://schemas.openxmlformats.org/officeDocument/2006/relationships/image" Target="../media/image94.png"/><Relationship Id="rId7" Type="http://schemas.openxmlformats.org/officeDocument/2006/relationships/image" Target="../media/image98.png"/><Relationship Id="rId12" Type="http://schemas.openxmlformats.org/officeDocument/2006/relationships/image" Target="../media/image103.png"/><Relationship Id="rId2" Type="http://schemas.openxmlformats.org/officeDocument/2006/relationships/image" Target="../media/image93.png"/><Relationship Id="rId1" Type="http://schemas.openxmlformats.org/officeDocument/2006/relationships/slideLayout" Target="../slideLayouts/slideLayout2.xml"/><Relationship Id="rId6" Type="http://schemas.openxmlformats.org/officeDocument/2006/relationships/image" Target="../media/image97.png"/><Relationship Id="rId11" Type="http://schemas.openxmlformats.org/officeDocument/2006/relationships/image" Target="../media/image102.png"/><Relationship Id="rId5" Type="http://schemas.openxmlformats.org/officeDocument/2006/relationships/image" Target="../media/image96.png"/><Relationship Id="rId15" Type="http://schemas.openxmlformats.org/officeDocument/2006/relationships/image" Target="../media/image106.png"/><Relationship Id="rId10" Type="http://schemas.openxmlformats.org/officeDocument/2006/relationships/image" Target="../media/image101.png"/><Relationship Id="rId4" Type="http://schemas.openxmlformats.org/officeDocument/2006/relationships/image" Target="../media/image95.png"/><Relationship Id="rId9" Type="http://schemas.openxmlformats.org/officeDocument/2006/relationships/image" Target="../media/image100.png"/><Relationship Id="rId14" Type="http://schemas.openxmlformats.org/officeDocument/2006/relationships/image" Target="../media/image105.png"/></Relationships>
</file>

<file path=ppt/slides/_rels/slide48.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diagramLayout" Target="../diagrams/layout2.xml"/><Relationship Id="rId7" Type="http://schemas.openxmlformats.org/officeDocument/2006/relationships/image" Target="../media/image96.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10" Type="http://schemas.openxmlformats.org/officeDocument/2006/relationships/image" Target="../media/image21.gif"/><Relationship Id="rId4" Type="http://schemas.openxmlformats.org/officeDocument/2006/relationships/diagramQuickStyle" Target="../diagrams/quickStyle2.xml"/><Relationship Id="rId9" Type="http://schemas.openxmlformats.org/officeDocument/2006/relationships/image" Target="../media/image95.png"/></Relationships>
</file>

<file path=ppt/slides/_rels/slide49.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diagramLayout" Target="../diagrams/layout3.xml"/><Relationship Id="rId7" Type="http://schemas.openxmlformats.org/officeDocument/2006/relationships/image" Target="../media/image96.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10" Type="http://schemas.openxmlformats.org/officeDocument/2006/relationships/image" Target="../media/image21.gif"/><Relationship Id="rId4" Type="http://schemas.openxmlformats.org/officeDocument/2006/relationships/diagramQuickStyle" Target="../diagrams/quickStyle3.xml"/><Relationship Id="rId9" Type="http://schemas.openxmlformats.org/officeDocument/2006/relationships/image" Target="../media/image9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8" Type="http://schemas.openxmlformats.org/officeDocument/2006/relationships/image" Target="../media/image98.png"/><Relationship Id="rId13" Type="http://schemas.openxmlformats.org/officeDocument/2006/relationships/image" Target="../media/image103.png"/><Relationship Id="rId3" Type="http://schemas.openxmlformats.org/officeDocument/2006/relationships/image" Target="../media/image106.png"/><Relationship Id="rId7" Type="http://schemas.openxmlformats.org/officeDocument/2006/relationships/image" Target="../media/image97.png"/><Relationship Id="rId12" Type="http://schemas.openxmlformats.org/officeDocument/2006/relationships/image" Target="../media/image102.png"/><Relationship Id="rId2" Type="http://schemas.openxmlformats.org/officeDocument/2006/relationships/image" Target="../media/image93.png"/><Relationship Id="rId1" Type="http://schemas.openxmlformats.org/officeDocument/2006/relationships/slideLayout" Target="../slideLayouts/slideLayout2.xml"/><Relationship Id="rId6" Type="http://schemas.openxmlformats.org/officeDocument/2006/relationships/image" Target="../media/image96.png"/><Relationship Id="rId11" Type="http://schemas.openxmlformats.org/officeDocument/2006/relationships/image" Target="../media/image101.png"/><Relationship Id="rId5" Type="http://schemas.openxmlformats.org/officeDocument/2006/relationships/image" Target="../media/image95.png"/><Relationship Id="rId15" Type="http://schemas.openxmlformats.org/officeDocument/2006/relationships/image" Target="../media/image105.png"/><Relationship Id="rId10" Type="http://schemas.openxmlformats.org/officeDocument/2006/relationships/image" Target="../media/image100.png"/><Relationship Id="rId4" Type="http://schemas.openxmlformats.org/officeDocument/2006/relationships/image" Target="../media/image94.png"/><Relationship Id="rId9" Type="http://schemas.openxmlformats.org/officeDocument/2006/relationships/image" Target="../media/image99.png"/><Relationship Id="rId14" Type="http://schemas.openxmlformats.org/officeDocument/2006/relationships/image" Target="../media/image104.png"/></Relationships>
</file>

<file path=ppt/slides/_rels/slide51.xml.rels><?xml version="1.0" encoding="UTF-8" standalone="yes"?>
<Relationships xmlns="http://schemas.openxmlformats.org/package/2006/relationships"><Relationship Id="rId8" Type="http://schemas.openxmlformats.org/officeDocument/2006/relationships/image" Target="../media/image112.jpeg"/><Relationship Id="rId3" Type="http://schemas.openxmlformats.org/officeDocument/2006/relationships/image" Target="../media/image107.jpeg"/><Relationship Id="rId7" Type="http://schemas.openxmlformats.org/officeDocument/2006/relationships/image" Target="../media/image111.jpe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110.jpeg"/><Relationship Id="rId5" Type="http://schemas.openxmlformats.org/officeDocument/2006/relationships/image" Target="../media/image109.jpeg"/><Relationship Id="rId10" Type="http://schemas.openxmlformats.org/officeDocument/2006/relationships/image" Target="../media/image114.jpeg"/><Relationship Id="rId4" Type="http://schemas.openxmlformats.org/officeDocument/2006/relationships/image" Target="../media/image108.jpeg"/><Relationship Id="rId9" Type="http://schemas.openxmlformats.org/officeDocument/2006/relationships/image" Target="../media/image113.jpeg"/></Relationships>
</file>

<file path=ppt/slides/_rels/slide52.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emf"/><Relationship Id="rId1" Type="http://schemas.openxmlformats.org/officeDocument/2006/relationships/slideLayout" Target="../slideLayouts/slideLayout7.xml"/><Relationship Id="rId4" Type="http://schemas.openxmlformats.org/officeDocument/2006/relationships/image" Target="../media/image109.jpeg"/></Relationships>
</file>

<file path=ppt/slides/_rels/slide53.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7.jpeg"/><Relationship Id="rId1" Type="http://schemas.openxmlformats.org/officeDocument/2006/relationships/slideLayout" Target="../slideLayouts/slideLayout7.xml"/><Relationship Id="rId5" Type="http://schemas.openxmlformats.org/officeDocument/2006/relationships/image" Target="../media/image120.jpeg"/><Relationship Id="rId4" Type="http://schemas.openxmlformats.org/officeDocument/2006/relationships/image" Target="../media/image119.jpeg"/></Relationships>
</file>

<file path=ppt/slides/_rels/slide54.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7.xml"/><Relationship Id="rId4" Type="http://schemas.openxmlformats.org/officeDocument/2006/relationships/image" Target="../media/image124.png"/></Relationships>
</file>

<file path=ppt/slides/_rels/slide57.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audio" Target="file:///C:\s&#233;minaire%202008\conf&#233;rence\explicitation%20et%20conceptualisation.mp3" TargetMode="External"/><Relationship Id="rId7" Type="http://schemas.openxmlformats.org/officeDocument/2006/relationships/image" Target="../media/image6.png"/><Relationship Id="rId2" Type="http://schemas.openxmlformats.org/officeDocument/2006/relationships/audio" Target="file:///C:\s&#233;minaire%202008\conf&#233;rence\verbalisation%20r&#233;union.mp3" TargetMode="External"/><Relationship Id="rId1" Type="http://schemas.openxmlformats.org/officeDocument/2006/relationships/audio" Target="file:///C:\s&#233;minaire%202008\conf&#233;rence\verbalisation%20debriefing.mp3" TargetMode="External"/><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audio" Target="file:///C:\s&#233;minaire%202008\conf&#233;rence\g&#233;n&#233;ralisation.mp3" TargetMode="Externa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6.xml"/><Relationship Id="rId1" Type="http://schemas.openxmlformats.org/officeDocument/2006/relationships/tags" Target="../tags/tag25.xml"/><Relationship Id="rId4" Type="http://schemas.openxmlformats.org/officeDocument/2006/relationships/notesSlide" Target="../notesSlides/notesSlide39.xml"/></Relationships>
</file>

<file path=ppt/slides/_rels/slide6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oleObject" Target="../embeddings/Microsoft_Excel_97-2003_Worksheet1.xls"/><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29.png"/><Relationship Id="rId4" Type="http://schemas.openxmlformats.org/officeDocument/2006/relationships/image" Target="../media/image128.emf"/></Relationships>
</file>

<file path=ppt/slides/_rels/slide63.xml.rels><?xml version="1.0" encoding="UTF-8" standalone="yes"?>
<Relationships xmlns="http://schemas.openxmlformats.org/package/2006/relationships"><Relationship Id="rId3" Type="http://schemas.openxmlformats.org/officeDocument/2006/relationships/image" Target="../media/image131.emf"/><Relationship Id="rId2" Type="http://schemas.openxmlformats.org/officeDocument/2006/relationships/image" Target="../media/image130.emf"/><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7.xml"/><Relationship Id="rId5" Type="http://schemas.openxmlformats.org/officeDocument/2006/relationships/image" Target="../media/image137.png"/><Relationship Id="rId4" Type="http://schemas.openxmlformats.org/officeDocument/2006/relationships/image" Target="../media/image136.png"/></Relationships>
</file>

<file path=ppt/slides/_rels/slide66.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image" Target="../media/image138.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21.gif"/></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141.JP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42.png"/></Relationships>
</file>

<file path=ppt/slides/_rels/slide72.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jpeg"/><Relationship Id="rId1" Type="http://schemas.openxmlformats.org/officeDocument/2006/relationships/slideLayout" Target="../slideLayouts/slideLayout2.xml"/><Relationship Id="rId4" Type="http://schemas.openxmlformats.org/officeDocument/2006/relationships/image" Target="../media/image145.gif"/></Relationships>
</file>

<file path=ppt/slides/_rels/slide73.xml.rels><?xml version="1.0" encoding="UTF-8" standalone="yes"?>
<Relationships xmlns="http://schemas.openxmlformats.org/package/2006/relationships"><Relationship Id="rId3" Type="http://schemas.openxmlformats.org/officeDocument/2006/relationships/image" Target="../media/image146.gif"/><Relationship Id="rId2" Type="http://schemas.openxmlformats.org/officeDocument/2006/relationships/image" Target="../media/image143.jpeg"/><Relationship Id="rId1" Type="http://schemas.openxmlformats.org/officeDocument/2006/relationships/slideLayout" Target="../slideLayouts/slideLayout2.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147.gif"/></Relationships>
</file>

<file path=ppt/slides/_rels/slide74.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3.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43.jpeg"/><Relationship Id="rId1" Type="http://schemas.openxmlformats.org/officeDocument/2006/relationships/slideLayout" Target="../slideLayouts/slideLayout2.xml"/><Relationship Id="rId5" Type="http://schemas.openxmlformats.org/officeDocument/2006/relationships/image" Target="../media/image153.png"/><Relationship Id="rId4" Type="http://schemas.openxmlformats.org/officeDocument/2006/relationships/image" Target="../media/image152.png"/></Relationships>
</file>

<file path=ppt/slides/_rels/slide77.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154.png"/><Relationship Id="rId1" Type="http://schemas.openxmlformats.org/officeDocument/2006/relationships/slideLayout" Target="../slideLayouts/slideLayout2.xml"/><Relationship Id="rId4" Type="http://schemas.openxmlformats.org/officeDocument/2006/relationships/image" Target="../media/image156.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58.emf"/><Relationship Id="rId2" Type="http://schemas.openxmlformats.org/officeDocument/2006/relationships/image" Target="../media/image157.png"/><Relationship Id="rId1" Type="http://schemas.openxmlformats.org/officeDocument/2006/relationships/slideLayout" Target="../slideLayouts/slideLayout2.xml"/><Relationship Id="rId4" Type="http://schemas.openxmlformats.org/officeDocument/2006/relationships/image" Target="../media/image159.emf"/></Relationships>
</file>

<file path=ppt/slides/_rels/slide8.xml.rels><?xml version="1.0" encoding="UTF-8" standalone="yes"?>
<Relationships xmlns="http://schemas.openxmlformats.org/package/2006/relationships"><Relationship Id="rId8" Type="http://schemas.openxmlformats.org/officeDocument/2006/relationships/image" Target="../media/image14.gif"/><Relationship Id="rId3" Type="http://schemas.openxmlformats.org/officeDocument/2006/relationships/image" Target="../media/image9.gif"/><Relationship Id="rId7" Type="http://schemas.openxmlformats.org/officeDocument/2006/relationships/image" Target="../media/image13.gi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gif"/><Relationship Id="rId5" Type="http://schemas.openxmlformats.org/officeDocument/2006/relationships/image" Target="../media/image11.gif"/><Relationship Id="rId4" Type="http://schemas.openxmlformats.org/officeDocument/2006/relationships/image" Target="../media/image10.gif"/></Relationships>
</file>

<file path=ppt/slides/_rels/slide80.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62.emf"/><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63.emf"/><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64.emf"/><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1"/>
          <p:cNvSpPr/>
          <p:nvPr/>
        </p:nvSpPr>
        <p:spPr>
          <a:xfrm>
            <a:off x="539552" y="2348880"/>
            <a:ext cx="7848872" cy="1754326"/>
          </a:xfrm>
          <a:prstGeom prst="rect">
            <a:avLst/>
          </a:prstGeom>
        </p:spPr>
        <p:txBody>
          <a:bodyPr wrap="square">
            <a:spAutoFit/>
          </a:bodyPr>
          <a:lstStyle/>
          <a:p>
            <a:r>
              <a:rPr lang="fr-FR" sz="3600" b="1" dirty="0" smtClean="0"/>
              <a:t>Projet </a:t>
            </a:r>
            <a:r>
              <a:rPr lang="fr-FR" sz="3600" b="1" dirty="0"/>
              <a:t>AC extension d'un bâtiment </a:t>
            </a:r>
          </a:p>
          <a:p>
            <a:r>
              <a:rPr lang="fr-FR" sz="3600" dirty="0"/>
              <a:t>Prolongement d'une séquence en projet</a:t>
            </a:r>
          </a:p>
          <a:p>
            <a:r>
              <a:rPr lang="fr-FR" sz="3600" dirty="0"/>
              <a:t>Maquettage d'une solution</a:t>
            </a:r>
          </a:p>
        </p:txBody>
      </p:sp>
    </p:spTree>
    <p:extLst>
      <p:ext uri="{BB962C8B-B14F-4D97-AF65-F5344CB8AC3E}">
        <p14:creationId xmlns:p14="http://schemas.microsoft.com/office/powerpoint/2010/main" val="22966040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à coins arrondis 4"/>
          <p:cNvSpPr/>
          <p:nvPr/>
        </p:nvSpPr>
        <p:spPr>
          <a:xfrm>
            <a:off x="1499162" y="1283568"/>
            <a:ext cx="7177294" cy="4909166"/>
          </a:xfrm>
          <a:prstGeom prst="roundRect">
            <a:avLst>
              <a:gd name="adj" fmla="val 3924"/>
            </a:avLst>
          </a:prstGeom>
        </p:spPr>
        <p:style>
          <a:lnRef idx="1">
            <a:schemeClr val="accent4"/>
          </a:lnRef>
          <a:fillRef idx="2">
            <a:schemeClr val="accent4"/>
          </a:fillRef>
          <a:effectRef idx="1">
            <a:schemeClr val="accent4"/>
          </a:effectRef>
          <a:fontRef idx="minor">
            <a:schemeClr val="dk1"/>
          </a:fontRef>
        </p:style>
        <p:txBody>
          <a:bodyPr rtlCol="0" anchor="t"/>
          <a:lstStyle/>
          <a:p>
            <a:r>
              <a:rPr lang="fr-FR" sz="2800" b="1" dirty="0" smtClean="0">
                <a:solidFill>
                  <a:schemeClr val="bg1"/>
                </a:solidFill>
              </a:rPr>
              <a:t>Structuration</a:t>
            </a:r>
            <a:endParaRPr lang="fr-FR" sz="2800" b="1" dirty="0">
              <a:solidFill>
                <a:schemeClr val="bg1"/>
              </a:solidFill>
            </a:endParaRPr>
          </a:p>
        </p:txBody>
      </p:sp>
      <p:pic>
        <p:nvPicPr>
          <p:cNvPr id="911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872" y="1464841"/>
            <a:ext cx="4694237" cy="474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e 21"/>
          <p:cNvGrpSpPr>
            <a:grpSpLocks/>
          </p:cNvGrpSpPr>
          <p:nvPr/>
        </p:nvGrpSpPr>
        <p:grpSpPr bwMode="auto">
          <a:xfrm>
            <a:off x="152402" y="692696"/>
            <a:ext cx="8785223" cy="6048671"/>
            <a:chOff x="1" y="-122217"/>
            <a:chExt cx="4575709" cy="3422094"/>
          </a:xfrm>
        </p:grpSpPr>
        <p:sp>
          <p:nvSpPr>
            <p:cNvPr id="8" name="AutoShape 3"/>
            <p:cNvSpPr>
              <a:spLocks noChangeArrowheads="1"/>
            </p:cNvSpPr>
            <p:nvPr/>
          </p:nvSpPr>
          <p:spPr bwMode="auto">
            <a:xfrm>
              <a:off x="1" y="1"/>
              <a:ext cx="4575709" cy="3299876"/>
            </a:xfrm>
            <a:prstGeom prst="roundRect">
              <a:avLst>
                <a:gd name="adj" fmla="val 3402"/>
              </a:avLst>
            </a:prstGeom>
            <a:noFill/>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9" name="AutoShape 4"/>
            <p:cNvSpPr>
              <a:spLocks noChangeArrowheads="1"/>
            </p:cNvSpPr>
            <p:nvPr/>
          </p:nvSpPr>
          <p:spPr bwMode="auto">
            <a:xfrm>
              <a:off x="1" y="-122217"/>
              <a:ext cx="1339112" cy="211977"/>
            </a:xfrm>
            <a:prstGeom prst="roundRect">
              <a:avLst>
                <a:gd name="adj" fmla="val 16667"/>
              </a:avLst>
            </a:prstGeom>
            <a:solidFill>
              <a:srgbClr val="7BB800"/>
            </a:solidFill>
            <a:ln w="9525">
              <a:noFill/>
              <a:round/>
              <a:headEnd/>
              <a:tailEnd/>
            </a:ln>
          </p:spPr>
          <p:txBody>
            <a:bodyPr/>
            <a:lstStyle/>
            <a:p>
              <a:pPr algn="ctr"/>
              <a:r>
                <a:rPr lang="fr-FR" sz="2000" dirty="0" smtClean="0">
                  <a:solidFill>
                    <a:srgbClr val="FFFFFF"/>
                  </a:solidFill>
                  <a:latin typeface="Arial" panose="020B0604020202020204" pitchFamily="34" charset="0"/>
                  <a:cs typeface="Arial" panose="020B0604020202020204" pitchFamily="34" charset="0"/>
                </a:rPr>
                <a:t>Les Compétences</a:t>
              </a:r>
              <a:endParaRPr lang="fr-FR" sz="2000" dirty="0">
                <a:solidFill>
                  <a:srgbClr val="FFFFFF"/>
                </a:solidFill>
                <a:latin typeface="Arial" panose="020B0604020202020204" pitchFamily="34" charset="0"/>
                <a:cs typeface="Arial" panose="020B0604020202020204" pitchFamily="34" charset="0"/>
              </a:endParaRPr>
            </a:p>
          </p:txBody>
        </p:sp>
      </p:grpSp>
      <p:sp>
        <p:nvSpPr>
          <p:cNvPr id="10" name="AutoShape 4"/>
          <p:cNvSpPr>
            <a:spLocks noChangeArrowheads="1"/>
          </p:cNvSpPr>
          <p:nvPr/>
        </p:nvSpPr>
        <p:spPr bwMode="auto">
          <a:xfrm>
            <a:off x="152400" y="188640"/>
            <a:ext cx="8785224" cy="374677"/>
          </a:xfrm>
          <a:prstGeom prst="roundRect">
            <a:avLst>
              <a:gd name="adj" fmla="val 16667"/>
            </a:avLst>
          </a:prstGeom>
          <a:solidFill>
            <a:srgbClr val="7BB800"/>
          </a:solidFill>
          <a:ln w="9525">
            <a:noFill/>
            <a:round/>
            <a:headEnd/>
            <a:tailEnd/>
          </a:ln>
        </p:spPr>
        <p:txBody>
          <a:bodyPr/>
          <a:lstStyle/>
          <a:p>
            <a:pPr algn="ctr"/>
            <a:r>
              <a:rPr lang="fr-FR" sz="2000" b="1" dirty="0" smtClean="0">
                <a:solidFill>
                  <a:srgbClr val="FFFFFF"/>
                </a:solidFill>
                <a:latin typeface="Arial" panose="020B0604020202020204" pitchFamily="34" charset="0"/>
                <a:cs typeface="Arial" panose="020B0604020202020204" pitchFamily="34" charset="0"/>
              </a:rPr>
              <a:t>OBJECTIFS </a:t>
            </a:r>
            <a:r>
              <a:rPr lang="fr-FR" sz="2000" b="1" dirty="0" smtClean="0">
                <a:solidFill>
                  <a:srgbClr val="FFFFFF"/>
                </a:solidFill>
                <a:latin typeface="Arial" panose="020B0604020202020204" pitchFamily="34" charset="0"/>
                <a:cs typeface="Arial" panose="020B0604020202020204" pitchFamily="34" charset="0"/>
              </a:rPr>
              <a:t>PEDAGOGIQUES</a:t>
            </a:r>
            <a:endParaRPr lang="fr-FR" sz="2000" b="1" dirty="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888113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à coins arrondis 4"/>
          <p:cNvSpPr/>
          <p:nvPr/>
        </p:nvSpPr>
        <p:spPr>
          <a:xfrm>
            <a:off x="1478269" y="1283567"/>
            <a:ext cx="7177294" cy="4363825"/>
          </a:xfrm>
          <a:prstGeom prst="roundRect">
            <a:avLst>
              <a:gd name="adj" fmla="val 3924"/>
            </a:avLst>
          </a:prstGeom>
        </p:spPr>
        <p:style>
          <a:lnRef idx="0">
            <a:schemeClr val="accent3"/>
          </a:lnRef>
          <a:fillRef idx="3">
            <a:schemeClr val="accent3"/>
          </a:fillRef>
          <a:effectRef idx="3">
            <a:schemeClr val="accent3"/>
          </a:effectRef>
          <a:fontRef idx="minor">
            <a:schemeClr val="lt1"/>
          </a:fontRef>
        </p:style>
        <p:txBody>
          <a:bodyPr rtlCol="0" anchor="t"/>
          <a:lstStyle/>
          <a:p>
            <a:r>
              <a:rPr lang="fr-FR" sz="2800" b="1" dirty="0" smtClean="0">
                <a:solidFill>
                  <a:schemeClr val="bg1"/>
                </a:solidFill>
              </a:rPr>
              <a:t>Évaluation</a:t>
            </a:r>
            <a:endParaRPr lang="fr-FR" sz="2800" b="1" dirty="0">
              <a:solidFill>
                <a:schemeClr val="bg1"/>
              </a:solidFill>
            </a:endParaRPr>
          </a:p>
        </p:txBody>
      </p:sp>
      <p:pic>
        <p:nvPicPr>
          <p:cNvPr id="8" name="Imag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9898" y="4068869"/>
            <a:ext cx="2448220" cy="2448220"/>
          </a:xfrm>
          <a:prstGeom prst="rect">
            <a:avLst/>
          </a:prstGeom>
        </p:spPr>
      </p:pic>
      <p:pic>
        <p:nvPicPr>
          <p:cNvPr id="9" name="Imag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560" y="4343493"/>
            <a:ext cx="2457450" cy="2390775"/>
          </a:xfrm>
          <a:prstGeom prst="rect">
            <a:avLst/>
          </a:prstGeom>
        </p:spPr>
      </p:pic>
      <p:pic>
        <p:nvPicPr>
          <p:cNvPr id="10" name="Imag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69535" y="1916832"/>
            <a:ext cx="4224859" cy="4304074"/>
          </a:xfrm>
          <a:prstGeom prst="rect">
            <a:avLst/>
          </a:prstGeom>
        </p:spPr>
      </p:pic>
      <p:pic>
        <p:nvPicPr>
          <p:cNvPr id="11" name="Imag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87422" y="2219904"/>
            <a:ext cx="1426977" cy="576064"/>
          </a:xfrm>
          <a:prstGeom prst="rect">
            <a:avLst/>
          </a:prstGeom>
        </p:spPr>
      </p:pic>
      <p:grpSp>
        <p:nvGrpSpPr>
          <p:cNvPr id="12" name="Groupe 21"/>
          <p:cNvGrpSpPr>
            <a:grpSpLocks/>
          </p:cNvGrpSpPr>
          <p:nvPr/>
        </p:nvGrpSpPr>
        <p:grpSpPr bwMode="auto">
          <a:xfrm>
            <a:off x="152402" y="692696"/>
            <a:ext cx="8785223" cy="6048671"/>
            <a:chOff x="1" y="-122217"/>
            <a:chExt cx="4575709" cy="3422094"/>
          </a:xfrm>
        </p:grpSpPr>
        <p:sp>
          <p:nvSpPr>
            <p:cNvPr id="13" name="AutoShape 3"/>
            <p:cNvSpPr>
              <a:spLocks noChangeArrowheads="1"/>
            </p:cNvSpPr>
            <p:nvPr/>
          </p:nvSpPr>
          <p:spPr bwMode="auto">
            <a:xfrm>
              <a:off x="1" y="1"/>
              <a:ext cx="4575709" cy="3299876"/>
            </a:xfrm>
            <a:prstGeom prst="roundRect">
              <a:avLst>
                <a:gd name="adj" fmla="val 3402"/>
              </a:avLst>
            </a:prstGeom>
            <a:noFill/>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4" name="AutoShape 4"/>
            <p:cNvSpPr>
              <a:spLocks noChangeArrowheads="1"/>
            </p:cNvSpPr>
            <p:nvPr/>
          </p:nvSpPr>
          <p:spPr bwMode="auto">
            <a:xfrm>
              <a:off x="1" y="-122217"/>
              <a:ext cx="1339112" cy="211977"/>
            </a:xfrm>
            <a:prstGeom prst="roundRect">
              <a:avLst>
                <a:gd name="adj" fmla="val 16667"/>
              </a:avLst>
            </a:prstGeom>
            <a:solidFill>
              <a:srgbClr val="7BB800"/>
            </a:solidFill>
            <a:ln w="9525">
              <a:noFill/>
              <a:round/>
              <a:headEnd/>
              <a:tailEnd/>
            </a:ln>
          </p:spPr>
          <p:txBody>
            <a:bodyPr/>
            <a:lstStyle/>
            <a:p>
              <a:pPr algn="ctr"/>
              <a:r>
                <a:rPr lang="fr-FR" sz="2000" dirty="0" smtClean="0">
                  <a:solidFill>
                    <a:srgbClr val="FFFFFF"/>
                  </a:solidFill>
                  <a:latin typeface="Arial" panose="020B0604020202020204" pitchFamily="34" charset="0"/>
                  <a:cs typeface="Arial" panose="020B0604020202020204" pitchFamily="34" charset="0"/>
                </a:rPr>
                <a:t>Les Compétences</a:t>
              </a:r>
              <a:endParaRPr lang="fr-FR" sz="2000" dirty="0">
                <a:solidFill>
                  <a:srgbClr val="FFFFFF"/>
                </a:solidFill>
                <a:latin typeface="Arial" panose="020B0604020202020204" pitchFamily="34" charset="0"/>
                <a:cs typeface="Arial" panose="020B0604020202020204" pitchFamily="34" charset="0"/>
              </a:endParaRPr>
            </a:p>
          </p:txBody>
        </p:sp>
      </p:grpSp>
      <p:sp>
        <p:nvSpPr>
          <p:cNvPr id="15" name="AutoShape 4"/>
          <p:cNvSpPr>
            <a:spLocks noChangeArrowheads="1"/>
          </p:cNvSpPr>
          <p:nvPr/>
        </p:nvSpPr>
        <p:spPr bwMode="auto">
          <a:xfrm>
            <a:off x="152400" y="188640"/>
            <a:ext cx="8785224" cy="374677"/>
          </a:xfrm>
          <a:prstGeom prst="roundRect">
            <a:avLst>
              <a:gd name="adj" fmla="val 16667"/>
            </a:avLst>
          </a:prstGeom>
          <a:solidFill>
            <a:srgbClr val="7BB800"/>
          </a:solidFill>
          <a:ln w="9525">
            <a:noFill/>
            <a:round/>
            <a:headEnd/>
            <a:tailEnd/>
          </a:ln>
        </p:spPr>
        <p:txBody>
          <a:bodyPr/>
          <a:lstStyle/>
          <a:p>
            <a:pPr algn="ctr"/>
            <a:r>
              <a:rPr lang="fr-FR" sz="2000" b="1" dirty="0" smtClean="0">
                <a:solidFill>
                  <a:srgbClr val="FFFFFF"/>
                </a:solidFill>
                <a:latin typeface="Arial" panose="020B0604020202020204" pitchFamily="34" charset="0"/>
                <a:cs typeface="Arial" panose="020B0604020202020204" pitchFamily="34" charset="0"/>
              </a:rPr>
              <a:t>OBJECTIFS </a:t>
            </a:r>
            <a:r>
              <a:rPr lang="fr-FR" sz="2000" b="1" dirty="0" smtClean="0">
                <a:solidFill>
                  <a:srgbClr val="FFFFFF"/>
                </a:solidFill>
                <a:latin typeface="Arial" panose="020B0604020202020204" pitchFamily="34" charset="0"/>
                <a:cs typeface="Arial" panose="020B0604020202020204" pitchFamily="34" charset="0"/>
              </a:rPr>
              <a:t>PEDAGOGIQUES</a:t>
            </a:r>
            <a:endParaRPr lang="fr-FR" sz="2000" b="1" dirty="0">
              <a:solidFill>
                <a:srgbClr val="FFFFFF"/>
              </a:solidFill>
              <a:latin typeface="Arial" panose="020B0604020202020204" pitchFamily="34" charset="0"/>
              <a:cs typeface="Arial" panose="020B0604020202020204" pitchFamily="34" charset="0"/>
            </a:endParaRPr>
          </a:p>
        </p:txBody>
      </p:sp>
      <p:pic>
        <p:nvPicPr>
          <p:cNvPr id="16"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4761152" y="2678427"/>
            <a:ext cx="4176473" cy="4048686"/>
          </a:xfrm>
          <a:prstGeom prst="roundRect">
            <a:avLst>
              <a:gd name="adj" fmla="val 4883"/>
            </a:avLst>
          </a:prstGeom>
          <a:ln w="28575">
            <a:solidFill>
              <a:schemeClr val="accent3"/>
            </a:solidFill>
            <a:miter lim="800000"/>
            <a:headEnd/>
            <a:tailEnd/>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a:contourClr>
              <a:srgbClr val="969696"/>
            </a:contourClr>
          </a:sp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259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utoShape 3"/>
          <p:cNvSpPr>
            <a:spLocks noChangeArrowheads="1"/>
          </p:cNvSpPr>
          <p:nvPr/>
        </p:nvSpPr>
        <p:spPr bwMode="auto">
          <a:xfrm>
            <a:off x="152402" y="908721"/>
            <a:ext cx="8785223" cy="5832646"/>
          </a:xfrm>
          <a:prstGeom prst="roundRect">
            <a:avLst>
              <a:gd name="adj" fmla="val 3402"/>
            </a:avLst>
          </a:prstGeom>
          <a:noFill/>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0" name="AutoShape 4"/>
          <p:cNvSpPr>
            <a:spLocks noChangeArrowheads="1"/>
          </p:cNvSpPr>
          <p:nvPr/>
        </p:nvSpPr>
        <p:spPr bwMode="auto">
          <a:xfrm>
            <a:off x="152400" y="188640"/>
            <a:ext cx="8785224" cy="374677"/>
          </a:xfrm>
          <a:prstGeom prst="roundRect">
            <a:avLst>
              <a:gd name="adj" fmla="val 16667"/>
            </a:avLst>
          </a:prstGeom>
          <a:solidFill>
            <a:srgbClr val="7BB800"/>
          </a:solidFill>
          <a:ln w="9525">
            <a:noFill/>
            <a:round/>
            <a:headEnd/>
            <a:tailEnd/>
          </a:ln>
        </p:spPr>
        <p:txBody>
          <a:bodyPr/>
          <a:lstStyle/>
          <a:p>
            <a:pPr algn="ctr"/>
            <a:r>
              <a:rPr lang="fr-FR" sz="2000" b="1" dirty="0" smtClean="0">
                <a:solidFill>
                  <a:srgbClr val="FFFFFF"/>
                </a:solidFill>
                <a:latin typeface="Arial" panose="020B0604020202020204" pitchFamily="34" charset="0"/>
                <a:cs typeface="Arial" panose="020B0604020202020204" pitchFamily="34" charset="0"/>
              </a:rPr>
              <a:t>PLAN de FORMATION</a:t>
            </a:r>
            <a:endParaRPr lang="fr-FR" sz="2000" b="1" dirty="0">
              <a:solidFill>
                <a:srgbClr val="FFFFFF"/>
              </a:solidFill>
              <a:latin typeface="Arial" panose="020B0604020202020204" pitchFamily="34" charset="0"/>
              <a:cs typeface="Arial" panose="020B0604020202020204" pitchFamily="34" charset="0"/>
            </a:endParaRPr>
          </a:p>
        </p:txBody>
      </p:sp>
      <p:pic>
        <p:nvPicPr>
          <p:cNvPr id="9113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836" t="3495" r="1733" b="7246"/>
          <a:stretch/>
        </p:blipFill>
        <p:spPr bwMode="auto">
          <a:xfrm>
            <a:off x="376577" y="2546211"/>
            <a:ext cx="8336870" cy="2557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Rectangle à coins arrondis 21"/>
          <p:cNvSpPr/>
          <p:nvPr/>
        </p:nvSpPr>
        <p:spPr>
          <a:xfrm>
            <a:off x="152402" y="770038"/>
            <a:ext cx="1683294" cy="397198"/>
          </a:xfrm>
          <a:prstGeom prst="roundRect">
            <a:avLst/>
          </a:prstGeom>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ET – 1</a:t>
            </a:r>
            <a:r>
              <a:rPr lang="fr-FR" b="1" baseline="30000" dirty="0" smtClean="0">
                <a:solidFill>
                  <a:schemeClr val="bg1"/>
                </a:solidFill>
                <a:latin typeface="Arial" panose="020B0604020202020204" pitchFamily="34" charset="0"/>
                <a:cs typeface="Arial" panose="020B0604020202020204" pitchFamily="34" charset="0"/>
              </a:rPr>
              <a:t>ère</a:t>
            </a:r>
            <a:endParaRPr lang="fr-FR" baseline="30000" dirty="0">
              <a:solidFill>
                <a:schemeClr val="bg1"/>
              </a:solidFill>
            </a:endParaRPr>
          </a:p>
        </p:txBody>
      </p:sp>
      <p:pic>
        <p:nvPicPr>
          <p:cNvPr id="2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2112" t="6131" r="61212" b="39329"/>
          <a:stretch/>
        </p:blipFill>
        <p:spPr bwMode="auto">
          <a:xfrm>
            <a:off x="1259632" y="1917264"/>
            <a:ext cx="3586790" cy="3888000"/>
          </a:xfrm>
          <a:prstGeom prst="rect">
            <a:avLst/>
          </a:prstGeom>
          <a:noFill/>
          <a:ln>
            <a:noFill/>
          </a:ln>
          <a:effectLst/>
          <a:scene3d>
            <a:camera prst="orthographicFront"/>
            <a:lightRig rig="threePt" dir="t"/>
          </a:scene3d>
          <a:sp3d>
            <a:bevel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Pentagone 4"/>
          <p:cNvSpPr/>
          <p:nvPr/>
        </p:nvSpPr>
        <p:spPr>
          <a:xfrm>
            <a:off x="2267744" y="4293096"/>
            <a:ext cx="1584175" cy="432048"/>
          </a:xfrm>
          <a:prstGeom prst="homePlat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51473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strVal val="#ppt_w*0.70"/>
                                          </p:val>
                                        </p:tav>
                                        <p:tav tm="100000">
                                          <p:val>
                                            <p:strVal val="#ppt_w"/>
                                          </p:val>
                                        </p:tav>
                                      </p:tavLst>
                                    </p:anim>
                                    <p:anim calcmode="lin" valueType="num">
                                      <p:cBhvr>
                                        <p:cTn id="8" dur="1000" fill="hold"/>
                                        <p:tgtEl>
                                          <p:spTgt spid="22"/>
                                        </p:tgtEl>
                                        <p:attrNameLst>
                                          <p:attrName>ppt_h</p:attrName>
                                        </p:attrNameLst>
                                      </p:cBhvr>
                                      <p:tavLst>
                                        <p:tav tm="0">
                                          <p:val>
                                            <p:strVal val="#ppt_h"/>
                                          </p:val>
                                        </p:tav>
                                        <p:tav tm="100000">
                                          <p:val>
                                            <p:strVal val="#ppt_h"/>
                                          </p:val>
                                        </p:tav>
                                      </p:tavLst>
                                    </p:anim>
                                    <p:animEffect transition="in" filter="fade">
                                      <p:cBhvr>
                                        <p:cTn id="9" dur="1000"/>
                                        <p:tgtEl>
                                          <p:spTgt spid="22"/>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91138"/>
                                        </p:tgtEl>
                                        <p:attrNameLst>
                                          <p:attrName>style.visibility</p:attrName>
                                        </p:attrNameLst>
                                      </p:cBhvr>
                                      <p:to>
                                        <p:strVal val="visible"/>
                                      </p:to>
                                    </p:set>
                                    <p:anim calcmode="lin" valueType="num">
                                      <p:cBhvr>
                                        <p:cTn id="13" dur="1000" fill="hold"/>
                                        <p:tgtEl>
                                          <p:spTgt spid="91138"/>
                                        </p:tgtEl>
                                        <p:attrNameLst>
                                          <p:attrName>ppt_w</p:attrName>
                                        </p:attrNameLst>
                                      </p:cBhvr>
                                      <p:tavLst>
                                        <p:tav tm="0">
                                          <p:val>
                                            <p:strVal val="#ppt_w*0.70"/>
                                          </p:val>
                                        </p:tav>
                                        <p:tav tm="100000">
                                          <p:val>
                                            <p:strVal val="#ppt_w"/>
                                          </p:val>
                                        </p:tav>
                                      </p:tavLst>
                                    </p:anim>
                                    <p:anim calcmode="lin" valueType="num">
                                      <p:cBhvr>
                                        <p:cTn id="14" dur="1000" fill="hold"/>
                                        <p:tgtEl>
                                          <p:spTgt spid="91138"/>
                                        </p:tgtEl>
                                        <p:attrNameLst>
                                          <p:attrName>ppt_h</p:attrName>
                                        </p:attrNameLst>
                                      </p:cBhvr>
                                      <p:tavLst>
                                        <p:tav tm="0">
                                          <p:val>
                                            <p:strVal val="#ppt_h"/>
                                          </p:val>
                                        </p:tav>
                                        <p:tav tm="100000">
                                          <p:val>
                                            <p:strVal val="#ppt_h"/>
                                          </p:val>
                                        </p:tav>
                                      </p:tavLst>
                                    </p:anim>
                                    <p:animEffect transition="in" filter="fade">
                                      <p:cBhvr>
                                        <p:cTn id="15" dur="1000"/>
                                        <p:tgtEl>
                                          <p:spTgt spid="91138"/>
                                        </p:tgtEl>
                                      </p:cBhvr>
                                    </p:animEffect>
                                  </p:childTnLst>
                                </p:cTn>
                              </p:par>
                            </p:childTnLst>
                          </p:cTn>
                        </p:par>
                        <p:par>
                          <p:cTn id="16" fill="hold">
                            <p:stCondLst>
                              <p:cond delay="2000"/>
                            </p:stCondLst>
                            <p:childTnLst>
                              <p:par>
                                <p:cTn id="17" presetID="23" presetClass="entr" presetSubtype="16"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2000" fill="hold"/>
                                        <p:tgtEl>
                                          <p:spTgt spid="23"/>
                                        </p:tgtEl>
                                        <p:attrNameLst>
                                          <p:attrName>ppt_w</p:attrName>
                                        </p:attrNameLst>
                                      </p:cBhvr>
                                      <p:tavLst>
                                        <p:tav tm="0">
                                          <p:val>
                                            <p:fltVal val="0"/>
                                          </p:val>
                                        </p:tav>
                                        <p:tav tm="100000">
                                          <p:val>
                                            <p:strVal val="#ppt_w"/>
                                          </p:val>
                                        </p:tav>
                                      </p:tavLst>
                                    </p:anim>
                                    <p:anim calcmode="lin" valueType="num">
                                      <p:cBhvr>
                                        <p:cTn id="20" dur="2000" fill="hold"/>
                                        <p:tgtEl>
                                          <p:spTgt spid="23"/>
                                        </p:tgtEl>
                                        <p:attrNameLst>
                                          <p:attrName>ppt_h</p:attrName>
                                        </p:attrNameLst>
                                      </p:cBhvr>
                                      <p:tavLst>
                                        <p:tav tm="0">
                                          <p:val>
                                            <p:fltVal val="0"/>
                                          </p:val>
                                        </p:tav>
                                        <p:tav tm="100000">
                                          <p:val>
                                            <p:strVal val="#ppt_h"/>
                                          </p:val>
                                        </p:tav>
                                      </p:tavLst>
                                    </p:anim>
                                  </p:childTnLst>
                                </p:cTn>
                              </p:par>
                            </p:childTnLst>
                          </p:cTn>
                        </p:par>
                        <p:par>
                          <p:cTn id="21" fill="hold">
                            <p:stCondLst>
                              <p:cond delay="4000"/>
                            </p:stCondLst>
                            <p:childTnLst>
                              <p:par>
                                <p:cTn id="22" presetID="1"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utoShape 3"/>
          <p:cNvSpPr>
            <a:spLocks noChangeArrowheads="1"/>
          </p:cNvSpPr>
          <p:nvPr/>
        </p:nvSpPr>
        <p:spPr bwMode="auto">
          <a:xfrm>
            <a:off x="152402" y="908721"/>
            <a:ext cx="8785223" cy="5832646"/>
          </a:xfrm>
          <a:prstGeom prst="roundRect">
            <a:avLst>
              <a:gd name="adj" fmla="val 3402"/>
            </a:avLst>
          </a:prstGeom>
          <a:noFill/>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0" name="AutoShape 4"/>
          <p:cNvSpPr>
            <a:spLocks noChangeArrowheads="1"/>
          </p:cNvSpPr>
          <p:nvPr/>
        </p:nvSpPr>
        <p:spPr bwMode="auto">
          <a:xfrm>
            <a:off x="152400" y="188640"/>
            <a:ext cx="8785224" cy="374677"/>
          </a:xfrm>
          <a:prstGeom prst="roundRect">
            <a:avLst>
              <a:gd name="adj" fmla="val 16667"/>
            </a:avLst>
          </a:prstGeom>
          <a:solidFill>
            <a:srgbClr val="7BB800"/>
          </a:solidFill>
          <a:ln w="9525">
            <a:noFill/>
            <a:round/>
            <a:headEnd/>
            <a:tailEnd/>
          </a:ln>
        </p:spPr>
        <p:txBody>
          <a:bodyPr/>
          <a:lstStyle/>
          <a:p>
            <a:pPr algn="ctr"/>
            <a:r>
              <a:rPr lang="fr-FR" sz="2000" b="1" dirty="0" smtClean="0">
                <a:solidFill>
                  <a:srgbClr val="FFFFFF"/>
                </a:solidFill>
                <a:latin typeface="Arial" panose="020B0604020202020204" pitchFamily="34" charset="0"/>
                <a:cs typeface="Arial" panose="020B0604020202020204" pitchFamily="34" charset="0"/>
              </a:rPr>
              <a:t>PLAN de FORMATION</a:t>
            </a:r>
            <a:endParaRPr lang="fr-FR" sz="2000" b="1" dirty="0">
              <a:solidFill>
                <a:srgbClr val="FFFFFF"/>
              </a:solidFill>
              <a:latin typeface="Arial" panose="020B0604020202020204" pitchFamily="34" charset="0"/>
              <a:cs typeface="Arial" panose="020B0604020202020204" pitchFamily="34" charset="0"/>
            </a:endParaRPr>
          </a:p>
        </p:txBody>
      </p:sp>
      <p:graphicFrame>
        <p:nvGraphicFramePr>
          <p:cNvPr id="31" name="Diagramme 30"/>
          <p:cNvGraphicFramePr/>
          <p:nvPr>
            <p:extLst>
              <p:ext uri="{D42A27DB-BD31-4B8C-83A1-F6EECF244321}">
                <p14:modId xmlns:p14="http://schemas.microsoft.com/office/powerpoint/2010/main" val="1616613838"/>
              </p:ext>
            </p:extLst>
          </p:nvPr>
        </p:nvGraphicFramePr>
        <p:xfrm>
          <a:off x="359025" y="692696"/>
          <a:ext cx="8424936" cy="31999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32" name="Connecteur droit 31"/>
          <p:cNvCxnSpPr/>
          <p:nvPr/>
        </p:nvCxnSpPr>
        <p:spPr>
          <a:xfrm rot="5400000" flipH="1" flipV="1">
            <a:off x="5771060" y="4396656"/>
            <a:ext cx="3888432" cy="0"/>
          </a:xfrm>
          <a:prstGeom prst="line">
            <a:avLst/>
          </a:prstGeom>
          <a:ln/>
        </p:spPr>
        <p:style>
          <a:lnRef idx="1">
            <a:schemeClr val="accent2"/>
          </a:lnRef>
          <a:fillRef idx="0">
            <a:schemeClr val="accent2"/>
          </a:fillRef>
          <a:effectRef idx="0">
            <a:schemeClr val="accent2"/>
          </a:effectRef>
          <a:fontRef idx="minor">
            <a:schemeClr val="tx1"/>
          </a:fontRef>
        </p:style>
      </p:cxnSp>
      <p:cxnSp>
        <p:nvCxnSpPr>
          <p:cNvPr id="33" name="Connecteur droit 32"/>
          <p:cNvCxnSpPr/>
          <p:nvPr/>
        </p:nvCxnSpPr>
        <p:spPr>
          <a:xfrm flipV="1">
            <a:off x="2195737" y="2524448"/>
            <a:ext cx="0" cy="3795940"/>
          </a:xfrm>
          <a:prstGeom prst="line">
            <a:avLst/>
          </a:prstGeom>
          <a:ln/>
        </p:spPr>
        <p:style>
          <a:lnRef idx="1">
            <a:schemeClr val="accent2"/>
          </a:lnRef>
          <a:fillRef idx="0">
            <a:schemeClr val="accent2"/>
          </a:fillRef>
          <a:effectRef idx="0">
            <a:schemeClr val="accent2"/>
          </a:effectRef>
          <a:fontRef idx="minor">
            <a:schemeClr val="tx1"/>
          </a:fontRef>
        </p:style>
      </p:cxnSp>
      <p:sp>
        <p:nvSpPr>
          <p:cNvPr id="34" name="Flèche droite 33"/>
          <p:cNvSpPr/>
          <p:nvPr/>
        </p:nvSpPr>
        <p:spPr>
          <a:xfrm>
            <a:off x="2303241" y="3591416"/>
            <a:ext cx="1224136" cy="648072"/>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fr-FR" dirty="0" smtClean="0"/>
              <a:t>Projet 1</a:t>
            </a:r>
            <a:endParaRPr lang="fr-FR" dirty="0"/>
          </a:p>
        </p:txBody>
      </p:sp>
      <p:sp>
        <p:nvSpPr>
          <p:cNvPr id="35" name="Flèche droite 34"/>
          <p:cNvSpPr/>
          <p:nvPr/>
        </p:nvSpPr>
        <p:spPr>
          <a:xfrm>
            <a:off x="5166433" y="3591416"/>
            <a:ext cx="1224136" cy="648072"/>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r-FR" dirty="0" smtClean="0"/>
              <a:t>Projet 2</a:t>
            </a:r>
            <a:endParaRPr lang="fr-FR" dirty="0"/>
          </a:p>
        </p:txBody>
      </p:sp>
      <p:cxnSp>
        <p:nvCxnSpPr>
          <p:cNvPr id="36" name="Connecteur droit 35"/>
          <p:cNvCxnSpPr/>
          <p:nvPr/>
        </p:nvCxnSpPr>
        <p:spPr>
          <a:xfrm flipH="1" flipV="1">
            <a:off x="3695590" y="2470280"/>
            <a:ext cx="36512" cy="3860350"/>
          </a:xfrm>
          <a:prstGeom prst="line">
            <a:avLst/>
          </a:prstGeom>
          <a:ln/>
        </p:spPr>
        <p:style>
          <a:lnRef idx="1">
            <a:schemeClr val="accent2"/>
          </a:lnRef>
          <a:fillRef idx="0">
            <a:schemeClr val="accent2"/>
          </a:fillRef>
          <a:effectRef idx="0">
            <a:schemeClr val="accent2"/>
          </a:effectRef>
          <a:fontRef idx="minor">
            <a:schemeClr val="tx1"/>
          </a:fontRef>
        </p:style>
      </p:cxnSp>
      <p:cxnSp>
        <p:nvCxnSpPr>
          <p:cNvPr id="37" name="Connecteur droit 36"/>
          <p:cNvCxnSpPr/>
          <p:nvPr/>
        </p:nvCxnSpPr>
        <p:spPr>
          <a:xfrm flipV="1">
            <a:off x="5083217" y="2493407"/>
            <a:ext cx="0" cy="3806497"/>
          </a:xfrm>
          <a:prstGeom prst="line">
            <a:avLst/>
          </a:prstGeom>
          <a:ln/>
        </p:spPr>
        <p:style>
          <a:lnRef idx="1">
            <a:schemeClr val="accent2"/>
          </a:lnRef>
          <a:fillRef idx="0">
            <a:schemeClr val="accent2"/>
          </a:fillRef>
          <a:effectRef idx="0">
            <a:schemeClr val="accent2"/>
          </a:effectRef>
          <a:fontRef idx="minor">
            <a:schemeClr val="tx1"/>
          </a:fontRef>
        </p:style>
      </p:cxnSp>
      <p:cxnSp>
        <p:nvCxnSpPr>
          <p:cNvPr id="38" name="Connecteur droit 37"/>
          <p:cNvCxnSpPr/>
          <p:nvPr/>
        </p:nvCxnSpPr>
        <p:spPr>
          <a:xfrm flipH="1" flipV="1">
            <a:off x="6376272" y="2470279"/>
            <a:ext cx="2649" cy="3870593"/>
          </a:xfrm>
          <a:prstGeom prst="line">
            <a:avLst/>
          </a:prstGeom>
          <a:ln/>
        </p:spPr>
        <p:style>
          <a:lnRef idx="1">
            <a:schemeClr val="accent2"/>
          </a:lnRef>
          <a:fillRef idx="0">
            <a:schemeClr val="accent2"/>
          </a:fillRef>
          <a:effectRef idx="0">
            <a:schemeClr val="accent2"/>
          </a:effectRef>
          <a:fontRef idx="minor">
            <a:schemeClr val="tx1"/>
          </a:fontRef>
        </p:style>
      </p:cxnSp>
      <p:sp>
        <p:nvSpPr>
          <p:cNvPr id="39" name="ZoneTexte 38"/>
          <p:cNvSpPr txBox="1"/>
          <p:nvPr/>
        </p:nvSpPr>
        <p:spPr>
          <a:xfrm>
            <a:off x="323529" y="3043825"/>
            <a:ext cx="1435686" cy="461665"/>
          </a:xfrm>
          <a:prstGeom prst="rect">
            <a:avLst/>
          </a:prstGeom>
          <a:ln>
            <a:noFill/>
          </a:ln>
        </p:spPr>
        <p:style>
          <a:lnRef idx="1">
            <a:schemeClr val="dk1"/>
          </a:lnRef>
          <a:fillRef idx="2">
            <a:schemeClr val="dk1"/>
          </a:fillRef>
          <a:effectRef idx="1">
            <a:schemeClr val="dk1"/>
          </a:effectRef>
          <a:fontRef idx="minor">
            <a:schemeClr val="dk1"/>
          </a:fontRef>
        </p:style>
        <p:txBody>
          <a:bodyPr wrap="square" rtlCol="0">
            <a:spAutoFit/>
          </a:bodyPr>
          <a:lstStyle/>
          <a:p>
            <a:r>
              <a:rPr lang="fr-FR" sz="2400" dirty="0" smtClean="0"/>
              <a:t>Première</a:t>
            </a:r>
            <a:endParaRPr lang="fr-FR" sz="2400" dirty="0"/>
          </a:p>
        </p:txBody>
      </p:sp>
      <p:sp>
        <p:nvSpPr>
          <p:cNvPr id="40" name="ZoneTexte 39"/>
          <p:cNvSpPr txBox="1"/>
          <p:nvPr/>
        </p:nvSpPr>
        <p:spPr>
          <a:xfrm>
            <a:off x="323528" y="4772687"/>
            <a:ext cx="1435687" cy="473017"/>
          </a:xfrm>
          <a:prstGeom prst="rect">
            <a:avLst/>
          </a:prstGeom>
          <a:ln>
            <a:noFill/>
          </a:ln>
        </p:spPr>
        <p:style>
          <a:lnRef idx="1">
            <a:schemeClr val="dk1"/>
          </a:lnRef>
          <a:fillRef idx="2">
            <a:schemeClr val="dk1"/>
          </a:fillRef>
          <a:effectRef idx="1">
            <a:schemeClr val="dk1"/>
          </a:effectRef>
          <a:fontRef idx="minor">
            <a:schemeClr val="dk1"/>
          </a:fontRef>
        </p:style>
        <p:txBody>
          <a:bodyPr wrap="square" rtlCol="0">
            <a:spAutoFit/>
          </a:bodyPr>
          <a:lstStyle/>
          <a:p>
            <a:r>
              <a:rPr lang="fr-FR" sz="2400" dirty="0" smtClean="0"/>
              <a:t>Terminale</a:t>
            </a:r>
            <a:endParaRPr lang="fr-FR" sz="2400" dirty="0"/>
          </a:p>
        </p:txBody>
      </p:sp>
      <p:sp>
        <p:nvSpPr>
          <p:cNvPr id="41" name="Flèche droite 40"/>
          <p:cNvSpPr/>
          <p:nvPr/>
        </p:nvSpPr>
        <p:spPr>
          <a:xfrm>
            <a:off x="2983281" y="5608362"/>
            <a:ext cx="4319972" cy="648072"/>
          </a:xfrm>
          <a:prstGeom prst="rightArrow">
            <a:avLst/>
          </a:prstGeom>
          <a:gradFill>
            <a:gsLst>
              <a:gs pos="0">
                <a:schemeClr val="accent2">
                  <a:shade val="51000"/>
                  <a:satMod val="130000"/>
                  <a:alpha val="46000"/>
                </a:schemeClr>
              </a:gs>
              <a:gs pos="80000">
                <a:schemeClr val="accent2">
                  <a:shade val="93000"/>
                  <a:satMod val="130000"/>
                </a:schemeClr>
              </a:gs>
              <a:gs pos="100000">
                <a:schemeClr val="accent2">
                  <a:shade val="94000"/>
                  <a:satMod val="135000"/>
                </a:schemeClr>
              </a:gs>
            </a:gsLst>
          </a:gradFill>
          <a:ln w="28575">
            <a:solidFill>
              <a:schemeClr val="tx2"/>
            </a:solidFill>
            <a:prstDash val="dash"/>
          </a:ln>
          <a:scene3d>
            <a:camera prst="perspectiveRelaxedModerately">
              <a:rot lat="20390634" lon="0" rev="0"/>
            </a:camera>
            <a:lightRig rig="threePt" dir="t">
              <a:rot lat="0" lon="0" rev="1200000"/>
            </a:lightRig>
          </a:scene3d>
          <a:sp3d>
            <a:bevelT w="63500" h="25400"/>
          </a:sp3d>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Projet T</a:t>
            </a:r>
            <a:endParaRPr lang="fr-FR" dirty="0"/>
          </a:p>
        </p:txBody>
      </p:sp>
      <p:sp>
        <p:nvSpPr>
          <p:cNvPr id="42" name="Pentagone 41"/>
          <p:cNvSpPr/>
          <p:nvPr/>
        </p:nvSpPr>
        <p:spPr>
          <a:xfrm>
            <a:off x="769815" y="3578827"/>
            <a:ext cx="936343" cy="336625"/>
          </a:xfrm>
          <a:prstGeom prst="homePlate">
            <a:avLst/>
          </a:prstGeom>
          <a:solidFill>
            <a:schemeClr val="accent6">
              <a:lumMod val="60000"/>
              <a:lumOff val="40000"/>
            </a:schemeClr>
          </a:solidFill>
          <a:ln>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smtClean="0"/>
              <a:t>Séquence 1</a:t>
            </a:r>
            <a:endParaRPr lang="fr-FR" sz="1200" dirty="0"/>
          </a:p>
        </p:txBody>
      </p:sp>
      <p:sp>
        <p:nvSpPr>
          <p:cNvPr id="43" name="Pentagone 42"/>
          <p:cNvSpPr/>
          <p:nvPr/>
        </p:nvSpPr>
        <p:spPr>
          <a:xfrm>
            <a:off x="1422361" y="4005911"/>
            <a:ext cx="936343" cy="336625"/>
          </a:xfrm>
          <a:prstGeom prst="homePlate">
            <a:avLst/>
          </a:prstGeom>
          <a:solidFill>
            <a:schemeClr val="accent6">
              <a:lumMod val="60000"/>
              <a:lumOff val="40000"/>
            </a:schemeClr>
          </a:solidFill>
          <a:ln>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smtClean="0"/>
              <a:t>Séquence 2</a:t>
            </a:r>
            <a:endParaRPr lang="fr-FR" sz="1200" dirty="0"/>
          </a:p>
        </p:txBody>
      </p:sp>
      <p:sp>
        <p:nvSpPr>
          <p:cNvPr id="44" name="Pentagone 43"/>
          <p:cNvSpPr/>
          <p:nvPr/>
        </p:nvSpPr>
        <p:spPr>
          <a:xfrm>
            <a:off x="3627435" y="3562914"/>
            <a:ext cx="936343" cy="336625"/>
          </a:xfrm>
          <a:prstGeom prst="homePlate">
            <a:avLst/>
          </a:prstGeom>
          <a:solidFill>
            <a:schemeClr val="accent6">
              <a:lumMod val="60000"/>
              <a:lumOff val="40000"/>
            </a:schemeClr>
          </a:solidFill>
          <a:ln>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smtClean="0"/>
              <a:t>Séquence 3</a:t>
            </a:r>
            <a:endParaRPr lang="fr-FR" sz="1200" dirty="0"/>
          </a:p>
        </p:txBody>
      </p:sp>
      <p:sp>
        <p:nvSpPr>
          <p:cNvPr id="45" name="Pentagone 44"/>
          <p:cNvSpPr/>
          <p:nvPr/>
        </p:nvSpPr>
        <p:spPr>
          <a:xfrm>
            <a:off x="4279981" y="3989998"/>
            <a:ext cx="936343" cy="336625"/>
          </a:xfrm>
          <a:prstGeom prst="homePlate">
            <a:avLst/>
          </a:prstGeom>
          <a:solidFill>
            <a:schemeClr val="accent6">
              <a:lumMod val="60000"/>
              <a:lumOff val="40000"/>
            </a:schemeClr>
          </a:solidFill>
          <a:ln>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smtClean="0"/>
              <a:t>Séquence 4</a:t>
            </a:r>
            <a:endParaRPr lang="fr-FR" sz="1200" dirty="0"/>
          </a:p>
        </p:txBody>
      </p:sp>
      <p:sp>
        <p:nvSpPr>
          <p:cNvPr id="46" name="Pentagone 45"/>
          <p:cNvSpPr/>
          <p:nvPr/>
        </p:nvSpPr>
        <p:spPr>
          <a:xfrm>
            <a:off x="6337387" y="3572434"/>
            <a:ext cx="936343" cy="336625"/>
          </a:xfrm>
          <a:prstGeom prst="homePlate">
            <a:avLst/>
          </a:prstGeom>
          <a:solidFill>
            <a:schemeClr val="accent6">
              <a:lumMod val="60000"/>
              <a:lumOff val="40000"/>
            </a:schemeClr>
          </a:solidFill>
          <a:ln w="28575">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smtClean="0"/>
              <a:t>Séquence 5</a:t>
            </a:r>
            <a:endParaRPr lang="fr-FR" sz="1200" dirty="0"/>
          </a:p>
        </p:txBody>
      </p:sp>
      <p:sp>
        <p:nvSpPr>
          <p:cNvPr id="47" name="Pentagone 46"/>
          <p:cNvSpPr/>
          <p:nvPr/>
        </p:nvSpPr>
        <p:spPr>
          <a:xfrm>
            <a:off x="6989933" y="3999518"/>
            <a:ext cx="936343" cy="336625"/>
          </a:xfrm>
          <a:prstGeom prst="homePlate">
            <a:avLst/>
          </a:prstGeom>
          <a:solidFill>
            <a:schemeClr val="accent6">
              <a:lumMod val="60000"/>
              <a:lumOff val="40000"/>
            </a:schemeClr>
          </a:solidFill>
          <a:ln>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smtClean="0"/>
              <a:t>Séquence 6</a:t>
            </a:r>
            <a:endParaRPr lang="fr-FR" sz="1200" dirty="0"/>
          </a:p>
        </p:txBody>
      </p:sp>
      <p:sp>
        <p:nvSpPr>
          <p:cNvPr id="48" name="Pentagone 47"/>
          <p:cNvSpPr/>
          <p:nvPr/>
        </p:nvSpPr>
        <p:spPr>
          <a:xfrm>
            <a:off x="822872" y="5362434"/>
            <a:ext cx="936343" cy="336625"/>
          </a:xfrm>
          <a:prstGeom prst="homePlate">
            <a:avLst/>
          </a:prstGeom>
          <a:solidFill>
            <a:schemeClr val="accent6">
              <a:lumMod val="60000"/>
              <a:lumOff val="40000"/>
            </a:schemeClr>
          </a:solidFill>
          <a:ln>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smtClean="0"/>
              <a:t>Séquence 7</a:t>
            </a:r>
            <a:endParaRPr lang="fr-FR" sz="1200" dirty="0"/>
          </a:p>
        </p:txBody>
      </p:sp>
      <p:sp>
        <p:nvSpPr>
          <p:cNvPr id="49" name="Pentagone 48"/>
          <p:cNvSpPr/>
          <p:nvPr/>
        </p:nvSpPr>
        <p:spPr>
          <a:xfrm>
            <a:off x="1475418" y="5789518"/>
            <a:ext cx="936343" cy="336625"/>
          </a:xfrm>
          <a:prstGeom prst="homePlate">
            <a:avLst/>
          </a:prstGeom>
          <a:solidFill>
            <a:schemeClr val="accent6">
              <a:lumMod val="60000"/>
              <a:lumOff val="40000"/>
            </a:schemeClr>
          </a:solidFill>
          <a:ln>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smtClean="0"/>
              <a:t>Séquence 8</a:t>
            </a:r>
            <a:endParaRPr lang="fr-FR" sz="1200" dirty="0"/>
          </a:p>
        </p:txBody>
      </p:sp>
      <p:sp>
        <p:nvSpPr>
          <p:cNvPr id="50" name="Pentagone 49"/>
          <p:cNvSpPr/>
          <p:nvPr/>
        </p:nvSpPr>
        <p:spPr>
          <a:xfrm>
            <a:off x="2157923" y="5362433"/>
            <a:ext cx="936343" cy="336625"/>
          </a:xfrm>
          <a:prstGeom prst="homePlate">
            <a:avLst/>
          </a:prstGeom>
          <a:solidFill>
            <a:schemeClr val="accent6">
              <a:lumMod val="60000"/>
              <a:lumOff val="40000"/>
            </a:schemeClr>
          </a:solidFill>
          <a:ln>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smtClean="0"/>
              <a:t>Séquence 9</a:t>
            </a:r>
            <a:endParaRPr lang="fr-FR" sz="1200" dirty="0"/>
          </a:p>
        </p:txBody>
      </p:sp>
      <p:sp>
        <p:nvSpPr>
          <p:cNvPr id="51" name="Pentagone 50"/>
          <p:cNvSpPr/>
          <p:nvPr/>
        </p:nvSpPr>
        <p:spPr>
          <a:xfrm>
            <a:off x="3291898" y="5358765"/>
            <a:ext cx="3878717" cy="247119"/>
          </a:xfrm>
          <a:prstGeom prst="homePlate">
            <a:avLst/>
          </a:prstGeom>
          <a:solidFill>
            <a:schemeClr val="accent6">
              <a:lumMod val="60000"/>
              <a:lumOff val="40000"/>
            </a:schemeClr>
          </a:solidFill>
          <a:ln w="28575">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smtClean="0"/>
              <a:t>Apports en complément du projet</a:t>
            </a:r>
            <a:endParaRPr lang="fr-FR" sz="1200" dirty="0"/>
          </a:p>
        </p:txBody>
      </p:sp>
      <p:sp>
        <p:nvSpPr>
          <p:cNvPr id="52" name="ZoneTexte 51"/>
          <p:cNvSpPr txBox="1"/>
          <p:nvPr/>
        </p:nvSpPr>
        <p:spPr>
          <a:xfrm>
            <a:off x="1041371" y="1876376"/>
            <a:ext cx="1154366" cy="646331"/>
          </a:xfrm>
          <a:prstGeom prst="rect">
            <a:avLst/>
          </a:prstGeom>
          <a:noFill/>
        </p:spPr>
        <p:txBody>
          <a:bodyPr wrap="square" rtlCol="0">
            <a:spAutoFit/>
          </a:bodyPr>
          <a:lstStyle/>
          <a:p>
            <a:endParaRPr lang="fr-FR" dirty="0" smtClean="0"/>
          </a:p>
          <a:p>
            <a:r>
              <a:rPr lang="fr-FR" dirty="0"/>
              <a:t> </a:t>
            </a:r>
            <a:r>
              <a:rPr lang="fr-FR" dirty="0" smtClean="0"/>
              <a:t>Période 1</a:t>
            </a:r>
            <a:endParaRPr lang="fr-FR" dirty="0"/>
          </a:p>
        </p:txBody>
      </p:sp>
      <p:sp>
        <p:nvSpPr>
          <p:cNvPr id="53" name="ZoneTexte 52"/>
          <p:cNvSpPr txBox="1"/>
          <p:nvPr/>
        </p:nvSpPr>
        <p:spPr>
          <a:xfrm>
            <a:off x="2409523" y="1876376"/>
            <a:ext cx="1154366" cy="646331"/>
          </a:xfrm>
          <a:prstGeom prst="rect">
            <a:avLst/>
          </a:prstGeom>
          <a:noFill/>
        </p:spPr>
        <p:txBody>
          <a:bodyPr wrap="square" rtlCol="0">
            <a:spAutoFit/>
          </a:bodyPr>
          <a:lstStyle/>
          <a:p>
            <a:endParaRPr lang="fr-FR" dirty="0" smtClean="0"/>
          </a:p>
          <a:p>
            <a:r>
              <a:rPr lang="fr-FR" dirty="0"/>
              <a:t> </a:t>
            </a:r>
            <a:r>
              <a:rPr lang="fr-FR" dirty="0" smtClean="0"/>
              <a:t>Période 2</a:t>
            </a:r>
            <a:endParaRPr lang="fr-FR" dirty="0"/>
          </a:p>
        </p:txBody>
      </p:sp>
      <p:sp>
        <p:nvSpPr>
          <p:cNvPr id="54" name="ZoneTexte 53"/>
          <p:cNvSpPr txBox="1"/>
          <p:nvPr/>
        </p:nvSpPr>
        <p:spPr>
          <a:xfrm>
            <a:off x="3779913" y="1876376"/>
            <a:ext cx="1154366" cy="646331"/>
          </a:xfrm>
          <a:prstGeom prst="rect">
            <a:avLst/>
          </a:prstGeom>
          <a:noFill/>
        </p:spPr>
        <p:txBody>
          <a:bodyPr wrap="square" rtlCol="0">
            <a:spAutoFit/>
          </a:bodyPr>
          <a:lstStyle/>
          <a:p>
            <a:endParaRPr lang="fr-FR" dirty="0" smtClean="0"/>
          </a:p>
          <a:p>
            <a:r>
              <a:rPr lang="fr-FR" dirty="0"/>
              <a:t> </a:t>
            </a:r>
            <a:r>
              <a:rPr lang="fr-FR" dirty="0" smtClean="0"/>
              <a:t>Période 3</a:t>
            </a:r>
            <a:endParaRPr lang="fr-FR" dirty="0"/>
          </a:p>
        </p:txBody>
      </p:sp>
      <p:sp>
        <p:nvSpPr>
          <p:cNvPr id="55" name="ZoneTexte 54"/>
          <p:cNvSpPr txBox="1"/>
          <p:nvPr/>
        </p:nvSpPr>
        <p:spPr>
          <a:xfrm>
            <a:off x="5166433" y="1876376"/>
            <a:ext cx="1154366" cy="646331"/>
          </a:xfrm>
          <a:prstGeom prst="rect">
            <a:avLst/>
          </a:prstGeom>
          <a:noFill/>
        </p:spPr>
        <p:txBody>
          <a:bodyPr wrap="square" rtlCol="0">
            <a:spAutoFit/>
          </a:bodyPr>
          <a:lstStyle/>
          <a:p>
            <a:endParaRPr lang="fr-FR" dirty="0" smtClean="0"/>
          </a:p>
          <a:p>
            <a:r>
              <a:rPr lang="fr-FR" dirty="0"/>
              <a:t> </a:t>
            </a:r>
            <a:r>
              <a:rPr lang="fr-FR" dirty="0" smtClean="0"/>
              <a:t>Période 4</a:t>
            </a:r>
            <a:endParaRPr lang="fr-FR" dirty="0"/>
          </a:p>
        </p:txBody>
      </p:sp>
      <p:sp>
        <p:nvSpPr>
          <p:cNvPr id="56" name="ZoneTexte 55"/>
          <p:cNvSpPr txBox="1"/>
          <p:nvPr/>
        </p:nvSpPr>
        <p:spPr>
          <a:xfrm>
            <a:off x="6412750" y="1876376"/>
            <a:ext cx="1154366" cy="646331"/>
          </a:xfrm>
          <a:prstGeom prst="rect">
            <a:avLst/>
          </a:prstGeom>
          <a:noFill/>
        </p:spPr>
        <p:txBody>
          <a:bodyPr wrap="square" rtlCol="0">
            <a:spAutoFit/>
          </a:bodyPr>
          <a:lstStyle/>
          <a:p>
            <a:endParaRPr lang="fr-FR" dirty="0" smtClean="0"/>
          </a:p>
          <a:p>
            <a:r>
              <a:rPr lang="fr-FR" dirty="0"/>
              <a:t> </a:t>
            </a:r>
            <a:r>
              <a:rPr lang="fr-FR" dirty="0" smtClean="0"/>
              <a:t>Période 5</a:t>
            </a:r>
            <a:endParaRPr lang="fr-FR" dirty="0"/>
          </a:p>
        </p:txBody>
      </p:sp>
      <p:sp>
        <p:nvSpPr>
          <p:cNvPr id="57" name="Rectangle à coins arrondis 56"/>
          <p:cNvSpPr/>
          <p:nvPr/>
        </p:nvSpPr>
        <p:spPr>
          <a:xfrm>
            <a:off x="152401" y="770038"/>
            <a:ext cx="2005521" cy="397198"/>
          </a:xfrm>
          <a:prstGeom prst="roundRect">
            <a:avLst/>
          </a:prstGeom>
          <a:ln>
            <a:solidFill>
              <a:schemeClr val="tx2">
                <a:lumMod val="40000"/>
                <a:lumOff val="60000"/>
              </a:schemeClr>
            </a:soli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 – 1</a:t>
            </a:r>
            <a:r>
              <a:rPr lang="fr-FR" b="1" baseline="30000" dirty="0" smtClean="0">
                <a:solidFill>
                  <a:schemeClr val="bg1"/>
                </a:solidFill>
                <a:latin typeface="Arial" panose="020B0604020202020204" pitchFamily="34" charset="0"/>
                <a:cs typeface="Arial" panose="020B0604020202020204" pitchFamily="34" charset="0"/>
              </a:rPr>
              <a:t>ère</a:t>
            </a:r>
            <a:r>
              <a:rPr lang="fr-FR" b="1" dirty="0" smtClean="0">
                <a:solidFill>
                  <a:schemeClr val="bg1"/>
                </a:solidFill>
                <a:latin typeface="Arial" panose="020B0604020202020204" pitchFamily="34" charset="0"/>
                <a:cs typeface="Arial" panose="020B0604020202020204" pitchFamily="34" charset="0"/>
              </a:rPr>
              <a:t> et T</a:t>
            </a:r>
            <a:r>
              <a:rPr lang="fr-FR" b="1" baseline="30000" dirty="0" smtClean="0">
                <a:solidFill>
                  <a:schemeClr val="bg1"/>
                </a:solidFill>
                <a:latin typeface="Arial" panose="020B0604020202020204" pitchFamily="34" charset="0"/>
                <a:cs typeface="Arial" panose="020B0604020202020204" pitchFamily="34" charset="0"/>
              </a:rPr>
              <a:t>ale</a:t>
            </a:r>
            <a:endParaRPr lang="fr-FR" baseline="30000" dirty="0">
              <a:solidFill>
                <a:schemeClr val="bg1"/>
              </a:solidFill>
            </a:endParaRPr>
          </a:p>
        </p:txBody>
      </p:sp>
    </p:spTree>
    <p:extLst>
      <p:ext uri="{BB962C8B-B14F-4D97-AF65-F5344CB8AC3E}">
        <p14:creationId xmlns:p14="http://schemas.microsoft.com/office/powerpoint/2010/main" val="3315088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0"/>
                                        <p:tgtEl>
                                          <p:spTgt spid="3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wipe(left)">
                                      <p:cBhvr>
                                        <p:cTn id="10" dur="500"/>
                                        <p:tgtEl>
                                          <p:spTgt spid="52"/>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53"/>
                                        </p:tgtEl>
                                        <p:attrNameLst>
                                          <p:attrName>style.visibility</p:attrName>
                                        </p:attrNameLst>
                                      </p:cBhvr>
                                      <p:to>
                                        <p:strVal val="visible"/>
                                      </p:to>
                                    </p:set>
                                    <p:animEffect transition="in" filter="wipe(left)">
                                      <p:cBhvr>
                                        <p:cTn id="13" dur="500"/>
                                        <p:tgtEl>
                                          <p:spTgt spid="53"/>
                                        </p:tgtEl>
                                      </p:cBhvr>
                                    </p:animEffect>
                                  </p:childTnLst>
                                </p:cTn>
                              </p:par>
                              <p:par>
                                <p:cTn id="14" presetID="22" presetClass="entr" presetSubtype="8" fill="hold" grpId="0" nodeType="withEffect">
                                  <p:stCondLst>
                                    <p:cond delay="100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500"/>
                                        <p:tgtEl>
                                          <p:spTgt spid="55"/>
                                        </p:tgtEl>
                                      </p:cBhvr>
                                    </p:animEffect>
                                  </p:childTnLst>
                                </p:cTn>
                              </p:par>
                              <p:par>
                                <p:cTn id="20" presetID="22" presetClass="entr" presetSubtype="8" fill="hold" grpId="0" nodeType="withEffect">
                                  <p:stCondLst>
                                    <p:cond delay="2000"/>
                                  </p:stCondLst>
                                  <p:childTnLst>
                                    <p:set>
                                      <p:cBhvr>
                                        <p:cTn id="21" dur="1" fill="hold">
                                          <p:stCondLst>
                                            <p:cond delay="0"/>
                                          </p:stCondLst>
                                        </p:cTn>
                                        <p:tgtEl>
                                          <p:spTgt spid="56"/>
                                        </p:tgtEl>
                                        <p:attrNameLst>
                                          <p:attrName>style.visibility</p:attrName>
                                        </p:attrNameLst>
                                      </p:cBhvr>
                                      <p:to>
                                        <p:strVal val="visible"/>
                                      </p:to>
                                    </p:set>
                                    <p:animEffect transition="in" filter="wipe(left)">
                                      <p:cBhvr>
                                        <p:cTn id="22" dur="500"/>
                                        <p:tgtEl>
                                          <p:spTgt spid="56"/>
                                        </p:tgtEl>
                                      </p:cBhvr>
                                    </p:animEffect>
                                  </p:childTnLst>
                                </p:cTn>
                              </p:par>
                            </p:childTnLst>
                          </p:cTn>
                        </p:par>
                        <p:par>
                          <p:cTn id="23" fill="hold">
                            <p:stCondLst>
                              <p:cond delay="2500"/>
                            </p:stCondLst>
                            <p:childTnLst>
                              <p:par>
                                <p:cTn id="24" presetID="1" presetClass="entr" presetSubtype="0"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childTnLst>
                          </p:cTn>
                        </p:par>
                        <p:par>
                          <p:cTn id="29" fill="hold">
                            <p:stCondLst>
                              <p:cond delay="2500"/>
                            </p:stCondLst>
                            <p:childTnLst>
                              <p:par>
                                <p:cTn id="30" presetID="1" presetClass="entr" presetSubtype="0"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childTnLst>
                                </p:cTn>
                              </p:par>
                            </p:childTnLst>
                          </p:cTn>
                        </p:par>
                        <p:par>
                          <p:cTn id="32" fill="hold">
                            <p:stCondLst>
                              <p:cond delay="2500"/>
                            </p:stCondLst>
                            <p:childTnLst>
                              <p:par>
                                <p:cTn id="33" presetID="1" presetClass="entr" presetSubtype="0"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childTnLst>
                          </p:cTn>
                        </p:par>
                        <p:par>
                          <p:cTn id="35" fill="hold">
                            <p:stCondLst>
                              <p:cond delay="2500"/>
                            </p:stCondLst>
                            <p:childTnLst>
                              <p:par>
                                <p:cTn id="36" presetID="1"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childTnLst>
                                </p:cTn>
                              </p:par>
                            </p:childTnLst>
                          </p:cTn>
                        </p:par>
                        <p:par>
                          <p:cTn id="38" fill="hold">
                            <p:stCondLst>
                              <p:cond delay="2500"/>
                            </p:stCondLst>
                            <p:childTnLst>
                              <p:par>
                                <p:cTn id="39" presetID="22" presetClass="entr" presetSubtype="8" fill="hold" grpId="0" nodeType="afterEffect">
                                  <p:stCondLst>
                                    <p:cond delay="1000"/>
                                  </p:stCondLst>
                                  <p:childTnLst>
                                    <p:set>
                                      <p:cBhvr>
                                        <p:cTn id="40" dur="1" fill="hold">
                                          <p:stCondLst>
                                            <p:cond delay="0"/>
                                          </p:stCondLst>
                                        </p:cTn>
                                        <p:tgtEl>
                                          <p:spTgt spid="39"/>
                                        </p:tgtEl>
                                        <p:attrNameLst>
                                          <p:attrName>style.visibility</p:attrName>
                                        </p:attrNameLst>
                                      </p:cBhvr>
                                      <p:to>
                                        <p:strVal val="visible"/>
                                      </p:to>
                                    </p:set>
                                    <p:animEffect transition="in" filter="wipe(left)">
                                      <p:cBhvr>
                                        <p:cTn id="41" dur="500"/>
                                        <p:tgtEl>
                                          <p:spTgt spid="39"/>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wipe(left)">
                                      <p:cBhvr>
                                        <p:cTn id="45" dur="500"/>
                                        <p:tgtEl>
                                          <p:spTgt spid="42"/>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500"/>
                                        <p:tgtEl>
                                          <p:spTgt spid="34"/>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wipe(left)">
                                      <p:cBhvr>
                                        <p:cTn id="61" dur="500"/>
                                        <p:tgtEl>
                                          <p:spTgt spid="45"/>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500"/>
                                        <p:tgtEl>
                                          <p:spTgt spid="35"/>
                                        </p:tgtEl>
                                      </p:cBhvr>
                                    </p:animEffect>
                                  </p:childTnLst>
                                </p:cTn>
                              </p:par>
                            </p:childTnLst>
                          </p:cTn>
                        </p:par>
                      </p:childTnLst>
                    </p:cTn>
                  </p:par>
                  <p:par>
                    <p:cTn id="66" fill="hold">
                      <p:stCondLst>
                        <p:cond delay="indefinite"/>
                      </p:stCondLst>
                      <p:childTnLst>
                        <p:par>
                          <p:cTn id="67" fill="hold">
                            <p:stCondLst>
                              <p:cond delay="0"/>
                            </p:stCondLst>
                            <p:childTnLst>
                              <p:par>
                                <p:cTn id="68" presetID="55" presetClass="entr" presetSubtype="0" fill="hold" grpId="1" nodeType="clickEffect">
                                  <p:stCondLst>
                                    <p:cond delay="0"/>
                                  </p:stCondLst>
                                  <p:childTnLst>
                                    <p:set>
                                      <p:cBhvr>
                                        <p:cTn id="69" dur="1" fill="hold">
                                          <p:stCondLst>
                                            <p:cond delay="0"/>
                                          </p:stCondLst>
                                        </p:cTn>
                                        <p:tgtEl>
                                          <p:spTgt spid="46"/>
                                        </p:tgtEl>
                                        <p:attrNameLst>
                                          <p:attrName>style.visibility</p:attrName>
                                        </p:attrNameLst>
                                      </p:cBhvr>
                                      <p:to>
                                        <p:strVal val="visible"/>
                                      </p:to>
                                    </p:set>
                                    <p:anim calcmode="lin" valueType="num">
                                      <p:cBhvr>
                                        <p:cTn id="70" dur="1000" fill="hold"/>
                                        <p:tgtEl>
                                          <p:spTgt spid="46"/>
                                        </p:tgtEl>
                                        <p:attrNameLst>
                                          <p:attrName>ppt_w</p:attrName>
                                        </p:attrNameLst>
                                      </p:cBhvr>
                                      <p:tavLst>
                                        <p:tav tm="0">
                                          <p:val>
                                            <p:strVal val="#ppt_w*0.70"/>
                                          </p:val>
                                        </p:tav>
                                        <p:tav tm="100000">
                                          <p:val>
                                            <p:strVal val="#ppt_w"/>
                                          </p:val>
                                        </p:tav>
                                      </p:tavLst>
                                    </p:anim>
                                    <p:anim calcmode="lin" valueType="num">
                                      <p:cBhvr>
                                        <p:cTn id="71" dur="1000" fill="hold"/>
                                        <p:tgtEl>
                                          <p:spTgt spid="46"/>
                                        </p:tgtEl>
                                        <p:attrNameLst>
                                          <p:attrName>ppt_h</p:attrName>
                                        </p:attrNameLst>
                                      </p:cBhvr>
                                      <p:tavLst>
                                        <p:tav tm="0">
                                          <p:val>
                                            <p:strVal val="#ppt_h"/>
                                          </p:val>
                                        </p:tav>
                                        <p:tav tm="100000">
                                          <p:val>
                                            <p:strVal val="#ppt_h"/>
                                          </p:val>
                                        </p:tav>
                                      </p:tavLst>
                                    </p:anim>
                                    <p:animEffect transition="in" filter="fade">
                                      <p:cBhvr>
                                        <p:cTn id="72" dur="1000"/>
                                        <p:tgtEl>
                                          <p:spTgt spid="4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wipe(left)">
                                      <p:cBhvr>
                                        <p:cTn id="77" dur="500"/>
                                        <p:tgtEl>
                                          <p:spTgt spid="47"/>
                                        </p:tgtEl>
                                      </p:cBhvr>
                                    </p:animEffect>
                                  </p:childTnLst>
                                </p:cTn>
                              </p:par>
                            </p:childTnLst>
                          </p:cTn>
                        </p:par>
                        <p:par>
                          <p:cTn id="78" fill="hold">
                            <p:stCondLst>
                              <p:cond delay="500"/>
                            </p:stCondLst>
                            <p:childTnLst>
                              <p:par>
                                <p:cTn id="79" presetID="22" presetClass="entr" presetSubtype="8"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wipe(left)">
                                      <p:cBhvr>
                                        <p:cTn id="81" dur="500"/>
                                        <p:tgtEl>
                                          <p:spTgt spid="40"/>
                                        </p:tgtEl>
                                      </p:cBhvr>
                                    </p:animEffect>
                                  </p:childTnLst>
                                </p:cTn>
                              </p:par>
                            </p:childTnLst>
                          </p:cTn>
                        </p:par>
                        <p:par>
                          <p:cTn id="82" fill="hold">
                            <p:stCondLst>
                              <p:cond delay="1000"/>
                            </p:stCondLst>
                            <p:childTnLst>
                              <p:par>
                                <p:cTn id="83" presetID="22" presetClass="entr" presetSubtype="8" fill="hold" grpId="0" nodeType="after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wipe(left)">
                                      <p:cBhvr>
                                        <p:cTn id="85" dur="500"/>
                                        <p:tgtEl>
                                          <p:spTgt spid="48"/>
                                        </p:tgtEl>
                                      </p:cBhvr>
                                    </p:animEffect>
                                  </p:childTnLst>
                                </p:cTn>
                              </p:par>
                            </p:childTnLst>
                          </p:cTn>
                        </p:par>
                        <p:par>
                          <p:cTn id="86" fill="hold">
                            <p:stCondLst>
                              <p:cond delay="1500"/>
                            </p:stCondLst>
                            <p:childTnLst>
                              <p:par>
                                <p:cTn id="87" presetID="22" presetClass="entr" presetSubtype="8" fill="hold" grpId="0" nodeType="afterEffect">
                                  <p:stCondLst>
                                    <p:cond delay="0"/>
                                  </p:stCondLst>
                                  <p:childTnLst>
                                    <p:set>
                                      <p:cBhvr>
                                        <p:cTn id="88" dur="1" fill="hold">
                                          <p:stCondLst>
                                            <p:cond delay="0"/>
                                          </p:stCondLst>
                                        </p:cTn>
                                        <p:tgtEl>
                                          <p:spTgt spid="49"/>
                                        </p:tgtEl>
                                        <p:attrNameLst>
                                          <p:attrName>style.visibility</p:attrName>
                                        </p:attrNameLst>
                                      </p:cBhvr>
                                      <p:to>
                                        <p:strVal val="visible"/>
                                      </p:to>
                                    </p:set>
                                    <p:animEffect transition="in" filter="wipe(left)">
                                      <p:cBhvr>
                                        <p:cTn id="89" dur="500"/>
                                        <p:tgtEl>
                                          <p:spTgt spid="49"/>
                                        </p:tgtEl>
                                      </p:cBhvr>
                                    </p:animEffect>
                                  </p:childTnLst>
                                </p:cTn>
                              </p:par>
                            </p:childTnLst>
                          </p:cTn>
                        </p:par>
                        <p:par>
                          <p:cTn id="90" fill="hold">
                            <p:stCondLst>
                              <p:cond delay="2000"/>
                            </p:stCondLst>
                            <p:childTnLst>
                              <p:par>
                                <p:cTn id="91" presetID="22" presetClass="entr" presetSubtype="8" fill="hold" grpId="0" nodeType="afterEffect">
                                  <p:stCondLst>
                                    <p:cond delay="0"/>
                                  </p:stCondLst>
                                  <p:childTnLst>
                                    <p:set>
                                      <p:cBhvr>
                                        <p:cTn id="92" dur="1" fill="hold">
                                          <p:stCondLst>
                                            <p:cond delay="0"/>
                                          </p:stCondLst>
                                        </p:cTn>
                                        <p:tgtEl>
                                          <p:spTgt spid="50"/>
                                        </p:tgtEl>
                                        <p:attrNameLst>
                                          <p:attrName>style.visibility</p:attrName>
                                        </p:attrNameLst>
                                      </p:cBhvr>
                                      <p:to>
                                        <p:strVal val="visible"/>
                                      </p:to>
                                    </p:set>
                                    <p:animEffect transition="in" filter="wipe(left)">
                                      <p:cBhvr>
                                        <p:cTn id="93" dur="500"/>
                                        <p:tgtEl>
                                          <p:spTgt spid="50"/>
                                        </p:tgtEl>
                                      </p:cBhvr>
                                    </p:animEffect>
                                  </p:childTnLst>
                                </p:cTn>
                              </p:par>
                            </p:childTnLst>
                          </p:cTn>
                        </p:par>
                      </p:childTnLst>
                    </p:cTn>
                  </p:par>
                  <p:par>
                    <p:cTn id="94" fill="hold">
                      <p:stCondLst>
                        <p:cond delay="indefinite"/>
                      </p:stCondLst>
                      <p:childTnLst>
                        <p:par>
                          <p:cTn id="95" fill="hold">
                            <p:stCondLst>
                              <p:cond delay="0"/>
                            </p:stCondLst>
                            <p:childTnLst>
                              <p:par>
                                <p:cTn id="96" presetID="55" presetClass="entr" presetSubtype="0" fill="hold" grpId="0" nodeType="clickEffect">
                                  <p:stCondLst>
                                    <p:cond delay="0"/>
                                  </p:stCondLst>
                                  <p:childTnLst>
                                    <p:set>
                                      <p:cBhvr>
                                        <p:cTn id="97" dur="1" fill="hold">
                                          <p:stCondLst>
                                            <p:cond delay="0"/>
                                          </p:stCondLst>
                                        </p:cTn>
                                        <p:tgtEl>
                                          <p:spTgt spid="51"/>
                                        </p:tgtEl>
                                        <p:attrNameLst>
                                          <p:attrName>style.visibility</p:attrName>
                                        </p:attrNameLst>
                                      </p:cBhvr>
                                      <p:to>
                                        <p:strVal val="visible"/>
                                      </p:to>
                                    </p:set>
                                    <p:anim calcmode="lin" valueType="num">
                                      <p:cBhvr>
                                        <p:cTn id="98" dur="1000" fill="hold"/>
                                        <p:tgtEl>
                                          <p:spTgt spid="51"/>
                                        </p:tgtEl>
                                        <p:attrNameLst>
                                          <p:attrName>ppt_w</p:attrName>
                                        </p:attrNameLst>
                                      </p:cBhvr>
                                      <p:tavLst>
                                        <p:tav tm="0">
                                          <p:val>
                                            <p:strVal val="#ppt_w*0.70"/>
                                          </p:val>
                                        </p:tav>
                                        <p:tav tm="100000">
                                          <p:val>
                                            <p:strVal val="#ppt_w"/>
                                          </p:val>
                                        </p:tav>
                                      </p:tavLst>
                                    </p:anim>
                                    <p:anim calcmode="lin" valueType="num">
                                      <p:cBhvr>
                                        <p:cTn id="99" dur="1000" fill="hold"/>
                                        <p:tgtEl>
                                          <p:spTgt spid="51"/>
                                        </p:tgtEl>
                                        <p:attrNameLst>
                                          <p:attrName>ppt_h</p:attrName>
                                        </p:attrNameLst>
                                      </p:cBhvr>
                                      <p:tavLst>
                                        <p:tav tm="0">
                                          <p:val>
                                            <p:strVal val="#ppt_h"/>
                                          </p:val>
                                        </p:tav>
                                        <p:tav tm="100000">
                                          <p:val>
                                            <p:strVal val="#ppt_h"/>
                                          </p:val>
                                        </p:tav>
                                      </p:tavLst>
                                    </p:anim>
                                    <p:animEffect transition="in" filter="fade">
                                      <p:cBhvr>
                                        <p:cTn id="100" dur="1000"/>
                                        <p:tgtEl>
                                          <p:spTgt spid="51"/>
                                        </p:tgtEl>
                                      </p:cBhvr>
                                    </p:animEffect>
                                  </p:childTnLst>
                                </p:cTn>
                              </p:par>
                              <p:par>
                                <p:cTn id="101" presetID="55" presetClass="entr" presetSubtype="0" fill="hold" grpId="0" nodeType="withEffect">
                                  <p:stCondLst>
                                    <p:cond delay="0"/>
                                  </p:stCondLst>
                                  <p:childTnLst>
                                    <p:set>
                                      <p:cBhvr>
                                        <p:cTn id="102" dur="1" fill="hold">
                                          <p:stCondLst>
                                            <p:cond delay="0"/>
                                          </p:stCondLst>
                                        </p:cTn>
                                        <p:tgtEl>
                                          <p:spTgt spid="41"/>
                                        </p:tgtEl>
                                        <p:attrNameLst>
                                          <p:attrName>style.visibility</p:attrName>
                                        </p:attrNameLst>
                                      </p:cBhvr>
                                      <p:to>
                                        <p:strVal val="visible"/>
                                      </p:to>
                                    </p:set>
                                    <p:anim calcmode="lin" valueType="num">
                                      <p:cBhvr>
                                        <p:cTn id="103" dur="1000" fill="hold"/>
                                        <p:tgtEl>
                                          <p:spTgt spid="41"/>
                                        </p:tgtEl>
                                        <p:attrNameLst>
                                          <p:attrName>ppt_w</p:attrName>
                                        </p:attrNameLst>
                                      </p:cBhvr>
                                      <p:tavLst>
                                        <p:tav tm="0">
                                          <p:val>
                                            <p:strVal val="#ppt_w*0.70"/>
                                          </p:val>
                                        </p:tav>
                                        <p:tav tm="100000">
                                          <p:val>
                                            <p:strVal val="#ppt_w"/>
                                          </p:val>
                                        </p:tav>
                                      </p:tavLst>
                                    </p:anim>
                                    <p:anim calcmode="lin" valueType="num">
                                      <p:cBhvr>
                                        <p:cTn id="104" dur="1000" fill="hold"/>
                                        <p:tgtEl>
                                          <p:spTgt spid="41"/>
                                        </p:tgtEl>
                                        <p:attrNameLst>
                                          <p:attrName>ppt_h</p:attrName>
                                        </p:attrNameLst>
                                      </p:cBhvr>
                                      <p:tavLst>
                                        <p:tav tm="0">
                                          <p:val>
                                            <p:strVal val="#ppt_h"/>
                                          </p:val>
                                        </p:tav>
                                        <p:tav tm="100000">
                                          <p:val>
                                            <p:strVal val="#ppt_h"/>
                                          </p:val>
                                        </p:tav>
                                      </p:tavLst>
                                    </p:anim>
                                    <p:animEffect transition="in" filter="fade">
                                      <p:cBhvr>
                                        <p:cTn id="105"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1" grpId="0">
        <p:bldAsOne/>
      </p:bldGraphic>
      <p:bldP spid="34" grpId="0" animBg="1"/>
      <p:bldP spid="35" grpId="0" animBg="1"/>
      <p:bldP spid="39" grpId="0" animBg="1"/>
      <p:bldP spid="40" grpId="0" animBg="1"/>
      <p:bldP spid="41" grpId="0" animBg="1"/>
      <p:bldP spid="42" grpId="0" animBg="1"/>
      <p:bldP spid="43" grpId="0" animBg="1"/>
      <p:bldP spid="44" grpId="0" animBg="1"/>
      <p:bldP spid="45" grpId="0" animBg="1"/>
      <p:bldP spid="46" grpId="1" animBg="1"/>
      <p:bldP spid="47" grpId="0" animBg="1"/>
      <p:bldP spid="48" grpId="0" animBg="1"/>
      <p:bldP spid="49" grpId="0" animBg="1"/>
      <p:bldP spid="50" grpId="0" animBg="1"/>
      <p:bldP spid="51" grpId="0" animBg="1"/>
      <p:bldP spid="52" grpId="0"/>
      <p:bldP spid="53" grpId="0"/>
      <p:bldP spid="54" grpId="0"/>
      <p:bldP spid="55" grpId="0"/>
      <p:bldP spid="5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à coins arrondis 30"/>
          <p:cNvSpPr/>
          <p:nvPr/>
        </p:nvSpPr>
        <p:spPr>
          <a:xfrm>
            <a:off x="2987824" y="3140968"/>
            <a:ext cx="3744416"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5" name="Rectangle à coins arrondis 4"/>
          <p:cNvSpPr/>
          <p:nvPr/>
        </p:nvSpPr>
        <p:spPr>
          <a:xfrm>
            <a:off x="1187624" y="3421112"/>
            <a:ext cx="1584176" cy="280831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20" name="Rectangle à coins arrondis 19"/>
          <p:cNvSpPr/>
          <p:nvPr/>
        </p:nvSpPr>
        <p:spPr>
          <a:xfrm>
            <a:off x="1379265" y="3559795"/>
            <a:ext cx="1224136" cy="64807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100" dirty="0" smtClean="0"/>
          </a:p>
          <a:p>
            <a:pPr algn="ctr"/>
            <a:r>
              <a:rPr lang="fr-FR" sz="1100" dirty="0" smtClean="0"/>
              <a:t>Comprendre les principes de la RT2012</a:t>
            </a:r>
          </a:p>
          <a:p>
            <a:pPr algn="ctr"/>
            <a:endParaRPr lang="fr-FR" dirty="0" smtClean="0"/>
          </a:p>
        </p:txBody>
      </p:sp>
      <p:pic>
        <p:nvPicPr>
          <p:cNvPr id="21" name="Picture 3"/>
          <p:cNvPicPr>
            <a:picLocks noChangeAspect="1" noChangeArrowheads="1"/>
          </p:cNvPicPr>
          <p:nvPr/>
        </p:nvPicPr>
        <p:blipFill>
          <a:blip r:embed="rId9" cstate="print"/>
          <a:srcRect/>
          <a:stretch>
            <a:fillRect/>
          </a:stretch>
        </p:blipFill>
        <p:spPr bwMode="auto">
          <a:xfrm>
            <a:off x="0" y="1196752"/>
            <a:ext cx="2915816" cy="1697804"/>
          </a:xfrm>
          <a:prstGeom prst="rect">
            <a:avLst/>
          </a:prstGeom>
          <a:noFill/>
          <a:ln w="9525">
            <a:noFill/>
            <a:miter lim="800000"/>
            <a:headEnd/>
            <a:tailEnd/>
          </a:ln>
          <a:effectLst/>
        </p:spPr>
      </p:pic>
      <p:sp>
        <p:nvSpPr>
          <p:cNvPr id="22" name="Rectangle à coins arrondis 21"/>
          <p:cNvSpPr/>
          <p:nvPr/>
        </p:nvSpPr>
        <p:spPr>
          <a:xfrm>
            <a:off x="1379265" y="4308450"/>
            <a:ext cx="1224136" cy="1008112"/>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fr-FR" sz="1100" dirty="0" smtClean="0"/>
              <a:t>Recherche sur des sites d’agences immobilières, relevé des performances</a:t>
            </a:r>
            <a:endParaRPr lang="fr-FR" dirty="0" smtClean="0"/>
          </a:p>
        </p:txBody>
      </p:sp>
      <p:sp>
        <p:nvSpPr>
          <p:cNvPr id="23" name="Rectangle à coins arrondis 22"/>
          <p:cNvSpPr/>
          <p:nvPr/>
        </p:nvSpPr>
        <p:spPr>
          <a:xfrm>
            <a:off x="1379265" y="5432003"/>
            <a:ext cx="1224136" cy="648072"/>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r-FR" sz="1100" dirty="0" smtClean="0"/>
              <a:t>Présentation des relevés</a:t>
            </a:r>
          </a:p>
          <a:p>
            <a:pPr algn="ctr"/>
            <a:r>
              <a:rPr lang="fr-FR" sz="1100" dirty="0" smtClean="0"/>
              <a:t>effectués </a:t>
            </a:r>
            <a:endParaRPr lang="fr-FR" dirty="0" smtClean="0"/>
          </a:p>
        </p:txBody>
      </p:sp>
      <p:sp>
        <p:nvSpPr>
          <p:cNvPr id="24" name="Rectangle à coins arrondis 23"/>
          <p:cNvSpPr/>
          <p:nvPr/>
        </p:nvSpPr>
        <p:spPr>
          <a:xfrm>
            <a:off x="72008" y="4213200"/>
            <a:ext cx="827584" cy="1152128"/>
          </a:xfrm>
          <a:prstGeom prst="roundRect">
            <a:avLst/>
          </a:prstGeom>
        </p:spPr>
        <p:style>
          <a:lnRef idx="1">
            <a:schemeClr val="accent5"/>
          </a:lnRef>
          <a:fillRef idx="3">
            <a:schemeClr val="accent5"/>
          </a:fillRef>
          <a:effectRef idx="2">
            <a:schemeClr val="accent5"/>
          </a:effectRef>
          <a:fontRef idx="minor">
            <a:schemeClr val="lt1"/>
          </a:fontRef>
        </p:style>
        <p:txBody>
          <a:bodyPr rtlCol="0" anchor="t"/>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just" fontAlgn="base">
              <a:spcBef>
                <a:spcPct val="0"/>
              </a:spcBef>
              <a:spcAft>
                <a:spcPct val="0"/>
              </a:spcAft>
            </a:pPr>
            <a:r>
              <a:rPr lang="fr-FR" altLang="zh-CN" sz="800" b="1" dirty="0" smtClean="0">
                <a:solidFill>
                  <a:schemeClr val="bg1"/>
                </a:solidFill>
                <a:latin typeface="Calibri" pitchFamily="34" charset="0"/>
                <a:ea typeface="Times New Roman" pitchFamily="18" charset="0"/>
                <a:cs typeface="Calibri" pitchFamily="34" charset="0"/>
              </a:rPr>
              <a:t>défi majeur du changement climatique</a:t>
            </a:r>
            <a:endParaRPr lang="fr-FR" altLang="zh-CN" sz="800" b="1" dirty="0" smtClean="0">
              <a:solidFill>
                <a:schemeClr val="bg1"/>
              </a:solidFill>
              <a:latin typeface="Arial" pitchFamily="34" charset="0"/>
              <a:cs typeface="Arial" pitchFamily="34" charset="0"/>
            </a:endParaRPr>
          </a:p>
        </p:txBody>
      </p:sp>
      <p:sp>
        <p:nvSpPr>
          <p:cNvPr id="25" name="Flèche vers la droite 23"/>
          <p:cNvSpPr/>
          <p:nvPr/>
        </p:nvSpPr>
        <p:spPr>
          <a:xfrm>
            <a:off x="899592" y="4645248"/>
            <a:ext cx="288032" cy="332257"/>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6" name="Ellipse 25"/>
          <p:cNvSpPr/>
          <p:nvPr/>
        </p:nvSpPr>
        <p:spPr>
          <a:xfrm>
            <a:off x="0" y="5653360"/>
            <a:ext cx="1115616" cy="116001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b="1" dirty="0" smtClean="0">
                <a:solidFill>
                  <a:schemeClr val="bg1"/>
                </a:solidFill>
              </a:rPr>
              <a:t>Comment connaitre les performances énergétique d’une habitation ?</a:t>
            </a:r>
            <a:endParaRPr lang="fr-FR" sz="800" b="1" dirty="0">
              <a:solidFill>
                <a:schemeClr val="bg1"/>
              </a:solidFill>
            </a:endParaRPr>
          </a:p>
        </p:txBody>
      </p:sp>
      <p:sp>
        <p:nvSpPr>
          <p:cNvPr id="27" name="Flèche vers la droite 30"/>
          <p:cNvSpPr/>
          <p:nvPr/>
        </p:nvSpPr>
        <p:spPr>
          <a:xfrm rot="20325218">
            <a:off x="1009867" y="5953398"/>
            <a:ext cx="283507" cy="264371"/>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8" name="Ellipse 27"/>
          <p:cNvSpPr/>
          <p:nvPr/>
        </p:nvSpPr>
        <p:spPr>
          <a:xfrm>
            <a:off x="27608" y="3140968"/>
            <a:ext cx="871984" cy="85620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900" b="1" dirty="0" smtClean="0">
                <a:solidFill>
                  <a:schemeClr val="bg1"/>
                </a:solidFill>
              </a:rPr>
              <a:t>Equipe d’élèves</a:t>
            </a:r>
            <a:endParaRPr lang="fr-FR" sz="900" b="1" dirty="0">
              <a:solidFill>
                <a:schemeClr val="bg1"/>
              </a:solidFill>
            </a:endParaRPr>
          </a:p>
        </p:txBody>
      </p:sp>
      <p:sp>
        <p:nvSpPr>
          <p:cNvPr id="29" name="Flèche vers la droite 32"/>
          <p:cNvSpPr/>
          <p:nvPr/>
        </p:nvSpPr>
        <p:spPr>
          <a:xfrm rot="452134">
            <a:off x="917632" y="3580390"/>
            <a:ext cx="251954" cy="291696"/>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pic>
        <p:nvPicPr>
          <p:cNvPr id="30" name="Picture 2" descr="hugo et sa maison"/>
          <p:cNvPicPr>
            <a:picLocks noChangeAspect="1" noChangeArrowheads="1"/>
          </p:cNvPicPr>
          <p:nvPr/>
        </p:nvPicPr>
        <p:blipFill>
          <a:blip r:embed="rId10" cstate="print"/>
          <a:srcRect/>
          <a:stretch>
            <a:fillRect/>
          </a:stretch>
        </p:blipFill>
        <p:spPr bwMode="auto">
          <a:xfrm>
            <a:off x="213420" y="4851747"/>
            <a:ext cx="533124" cy="400575"/>
          </a:xfrm>
          <a:prstGeom prst="rect">
            <a:avLst/>
          </a:prstGeom>
          <a:noFill/>
          <a:ln w="9525">
            <a:noFill/>
            <a:miter lim="800000"/>
            <a:headEnd/>
            <a:tailEnd/>
          </a:ln>
        </p:spPr>
      </p:pic>
      <p:sp>
        <p:nvSpPr>
          <p:cNvPr id="32" name="Rectangle à coins arrondis 31"/>
          <p:cNvSpPr/>
          <p:nvPr/>
        </p:nvSpPr>
        <p:spPr>
          <a:xfrm>
            <a:off x="6012160" y="3421112"/>
            <a:ext cx="432048" cy="280831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33" name="Rectangle à coins arrondis 32"/>
          <p:cNvSpPr/>
          <p:nvPr/>
        </p:nvSpPr>
        <p:spPr>
          <a:xfrm>
            <a:off x="3347864" y="3212976"/>
            <a:ext cx="1080120"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1100" b="1" dirty="0" smtClean="0"/>
              <a:t>Des idées lumineuses !</a:t>
            </a:r>
          </a:p>
          <a:p>
            <a:pPr algn="ctr"/>
            <a:endParaRPr lang="fr-FR" sz="1100" dirty="0" smtClean="0"/>
          </a:p>
          <a:p>
            <a:pPr algn="ctr"/>
            <a:r>
              <a:rPr lang="fr-FR" sz="1100" dirty="0" smtClean="0"/>
              <a:t>Quelles technologies choisir</a:t>
            </a:r>
          </a:p>
          <a:p>
            <a:pPr algn="ctr"/>
            <a:endParaRPr lang="fr-FR" sz="1100" dirty="0" smtClean="0"/>
          </a:p>
          <a:p>
            <a:pPr algn="ctr"/>
            <a:endParaRPr lang="fr-FR" sz="1100" dirty="0" smtClean="0"/>
          </a:p>
          <a:p>
            <a:pPr algn="ctr"/>
            <a:r>
              <a:rPr lang="fr-FR" sz="1100" dirty="0" smtClean="0"/>
              <a:t>pour améliorer l’efficacité énergétique ?</a:t>
            </a:r>
          </a:p>
        </p:txBody>
      </p:sp>
      <p:sp>
        <p:nvSpPr>
          <p:cNvPr id="18" name="Ellipse 17"/>
          <p:cNvSpPr/>
          <p:nvPr>
            <p:custDataLst>
              <p:tags r:id="rId1"/>
            </p:custDataLst>
          </p:nvPr>
        </p:nvSpPr>
        <p:spPr>
          <a:xfrm>
            <a:off x="2497668" y="4357216"/>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9" name="ZoneTexte 18"/>
          <p:cNvSpPr txBox="1"/>
          <p:nvPr>
            <p:custDataLst>
              <p:tags r:id="rId2"/>
            </p:custDataLst>
          </p:nvPr>
        </p:nvSpPr>
        <p:spPr>
          <a:xfrm>
            <a:off x="2195936" y="4573240"/>
            <a:ext cx="1800000" cy="707886"/>
          </a:xfrm>
          <a:prstGeom prst="rect">
            <a:avLst/>
          </a:prstGeom>
          <a:noFill/>
        </p:spPr>
        <p:txBody>
          <a:bodyPr wrap="square" rtlCol="0">
            <a:spAutoFit/>
          </a:bodyPr>
          <a:lstStyle/>
          <a:p>
            <a:pPr algn="ctr"/>
            <a:r>
              <a:rPr lang="fr-FR" sz="1000" b="1" dirty="0" smtClean="0"/>
              <a:t>Fiche synthèse </a:t>
            </a:r>
          </a:p>
          <a:p>
            <a:pPr algn="ctr"/>
            <a:r>
              <a:rPr lang="fr-FR" sz="1000" b="1" dirty="0" smtClean="0"/>
              <a:t>Diagnostic des </a:t>
            </a:r>
          </a:p>
          <a:p>
            <a:pPr algn="ctr"/>
            <a:r>
              <a:rPr lang="fr-FR" sz="1000" b="1" dirty="0" smtClean="0"/>
              <a:t>Performances</a:t>
            </a:r>
          </a:p>
          <a:p>
            <a:pPr algn="ctr"/>
            <a:r>
              <a:rPr lang="fr-FR" sz="1000" b="1" dirty="0" smtClean="0"/>
              <a:t> énergétiques</a:t>
            </a:r>
            <a:endParaRPr lang="fr-FR" sz="1000" b="1" dirty="0"/>
          </a:p>
        </p:txBody>
      </p:sp>
      <p:grpSp>
        <p:nvGrpSpPr>
          <p:cNvPr id="34" name="Grouper 25"/>
          <p:cNvGrpSpPr/>
          <p:nvPr/>
        </p:nvGrpSpPr>
        <p:grpSpPr>
          <a:xfrm>
            <a:off x="2915817" y="1484785"/>
            <a:ext cx="4608511" cy="1440159"/>
            <a:chOff x="2103288" y="782639"/>
            <a:chExt cx="6858832" cy="3690947"/>
          </a:xfrm>
        </p:grpSpPr>
        <p:sp>
          <p:nvSpPr>
            <p:cNvPr id="35" name="Rectangle à coins arrondis 34"/>
            <p:cNvSpPr/>
            <p:nvPr/>
          </p:nvSpPr>
          <p:spPr>
            <a:xfrm>
              <a:off x="2103288" y="1468508"/>
              <a:ext cx="5123081" cy="23011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dirty="0"/>
            </a:p>
          </p:txBody>
        </p:sp>
        <p:sp>
          <p:nvSpPr>
            <p:cNvPr id="36" name="Rectangle à coins arrondis 35"/>
            <p:cNvSpPr/>
            <p:nvPr/>
          </p:nvSpPr>
          <p:spPr>
            <a:xfrm>
              <a:off x="2248794" y="1890761"/>
              <a:ext cx="1269905" cy="133183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defPPr>
                <a:defRPr lang="fr-FR"/>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fr-FR" sz="800" dirty="0" smtClean="0"/>
                <a:t>Problème technique à résoudre</a:t>
              </a:r>
              <a:endParaRPr lang="fr-FR" sz="800" dirty="0"/>
            </a:p>
          </p:txBody>
        </p:sp>
        <p:sp>
          <p:nvSpPr>
            <p:cNvPr id="37" name="Rectangle à coins arrondis 36"/>
            <p:cNvSpPr/>
            <p:nvPr/>
          </p:nvSpPr>
          <p:spPr>
            <a:xfrm>
              <a:off x="3707663" y="1917220"/>
              <a:ext cx="1689447" cy="1305375"/>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dirty="0" smtClean="0"/>
                <a:t>Phase d’activité et de recherche interactive</a:t>
              </a:r>
              <a:endParaRPr lang="fr-FR" sz="800" dirty="0"/>
            </a:p>
          </p:txBody>
        </p:sp>
        <p:sp>
          <p:nvSpPr>
            <p:cNvPr id="38" name="Rectangle à coins arrondis 37"/>
            <p:cNvSpPr/>
            <p:nvPr/>
          </p:nvSpPr>
          <p:spPr>
            <a:xfrm>
              <a:off x="5691898" y="1917221"/>
              <a:ext cx="1283136" cy="1305376"/>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dirty="0" smtClean="0"/>
                <a:t>Formalisation de savoirs</a:t>
              </a:r>
              <a:endParaRPr lang="fr-FR" sz="800" dirty="0"/>
            </a:p>
          </p:txBody>
        </p:sp>
        <p:cxnSp>
          <p:nvCxnSpPr>
            <p:cNvPr id="39" name="Connecteur droit avec flèche 38"/>
            <p:cNvCxnSpPr>
              <a:stCxn id="36" idx="3"/>
              <a:endCxn id="37" idx="1"/>
            </p:cNvCxnSpPr>
            <p:nvPr/>
          </p:nvCxnSpPr>
          <p:spPr>
            <a:xfrm>
              <a:off x="3518699" y="2556679"/>
              <a:ext cx="188964" cy="13229"/>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cxnSp>
          <p:nvCxnSpPr>
            <p:cNvPr id="40" name="Connecteur droit avec flèche 39"/>
            <p:cNvCxnSpPr>
              <a:stCxn id="37" idx="3"/>
              <a:endCxn id="38" idx="1"/>
            </p:cNvCxnSpPr>
            <p:nvPr/>
          </p:nvCxnSpPr>
          <p:spPr>
            <a:xfrm>
              <a:off x="5397110" y="2569908"/>
              <a:ext cx="294788" cy="1"/>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sp>
          <p:nvSpPr>
            <p:cNvPr id="41" name="ZoneTexte 24"/>
            <p:cNvSpPr txBox="1"/>
            <p:nvPr/>
          </p:nvSpPr>
          <p:spPr>
            <a:xfrm>
              <a:off x="2342407" y="1336279"/>
              <a:ext cx="5126205" cy="591593"/>
            </a:xfrm>
            <a:prstGeom prst="rect">
              <a:avLst/>
            </a:prstGeom>
            <a:noFill/>
          </p:spPr>
          <p:txBody>
            <a:bodyPr wrap="square" rtlCol="0">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900" b="1" i="1" dirty="0" smtClean="0"/>
                <a:t>Activité pratique de découverte</a:t>
              </a:r>
              <a:endParaRPr lang="fr-FR" sz="900" b="1" i="1" dirty="0"/>
            </a:p>
          </p:txBody>
        </p:sp>
        <p:sp>
          <p:nvSpPr>
            <p:cNvPr id="49" name="Rectangle à coins arrondis 48"/>
            <p:cNvSpPr/>
            <p:nvPr/>
          </p:nvSpPr>
          <p:spPr>
            <a:xfrm>
              <a:off x="2235930" y="3931163"/>
              <a:ext cx="4977575" cy="542423"/>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b="1" dirty="0" smtClean="0">
                  <a:solidFill>
                    <a:srgbClr val="000000"/>
                  </a:solidFill>
                </a:rPr>
                <a:t>Support didactique, réel ou virtuel, présent ou à distance</a:t>
              </a:r>
              <a:endParaRPr lang="fr-FR" sz="1000" b="1" dirty="0">
                <a:solidFill>
                  <a:srgbClr val="000000"/>
                </a:solidFill>
              </a:endParaRPr>
            </a:p>
          </p:txBody>
        </p:sp>
        <p:sp>
          <p:nvSpPr>
            <p:cNvPr id="50" name="Rectangle à coins arrondis 49"/>
            <p:cNvSpPr/>
            <p:nvPr/>
          </p:nvSpPr>
          <p:spPr>
            <a:xfrm>
              <a:off x="2248794" y="782639"/>
              <a:ext cx="4977575" cy="542423"/>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b="1" dirty="0" smtClean="0">
                  <a:solidFill>
                    <a:srgbClr val="000000"/>
                  </a:solidFill>
                </a:rPr>
                <a:t>Elève isolé ou élèves en binôme</a:t>
              </a:r>
              <a:endParaRPr lang="fr-FR" sz="1000" b="1" dirty="0">
                <a:solidFill>
                  <a:srgbClr val="000000"/>
                </a:solidFill>
              </a:endParaRPr>
            </a:p>
          </p:txBody>
        </p:sp>
        <p:sp>
          <p:nvSpPr>
            <p:cNvPr id="52" name="Ellipse 51"/>
            <p:cNvSpPr/>
            <p:nvPr/>
          </p:nvSpPr>
          <p:spPr>
            <a:xfrm>
              <a:off x="7348550" y="1813623"/>
              <a:ext cx="1613570" cy="1514814"/>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dirty="0" smtClean="0">
                  <a:solidFill>
                    <a:schemeClr val="bg1"/>
                  </a:solidFill>
                </a:rPr>
                <a:t>Structuration des savoirs</a:t>
              </a:r>
              <a:endParaRPr lang="fr-FR" sz="800" dirty="0">
                <a:solidFill>
                  <a:schemeClr val="bg1"/>
                </a:solidFill>
              </a:endParaRPr>
            </a:p>
          </p:txBody>
        </p:sp>
        <p:sp>
          <p:nvSpPr>
            <p:cNvPr id="53" name="Flèche vers la droite 40"/>
            <p:cNvSpPr/>
            <p:nvPr/>
          </p:nvSpPr>
          <p:spPr>
            <a:xfrm>
              <a:off x="7070751" y="2331772"/>
              <a:ext cx="449759" cy="476273"/>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54" name="Flèche vers la droite 47"/>
            <p:cNvSpPr/>
            <p:nvPr/>
          </p:nvSpPr>
          <p:spPr>
            <a:xfrm rot="16200000">
              <a:off x="2530551" y="3490178"/>
              <a:ext cx="563078" cy="476273"/>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55" name="Flèche vers la droite 48"/>
            <p:cNvSpPr/>
            <p:nvPr/>
          </p:nvSpPr>
          <p:spPr>
            <a:xfrm rot="5400000">
              <a:off x="2635559" y="1266351"/>
              <a:ext cx="563078" cy="476273"/>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grpSp>
        <p:nvGrpSpPr>
          <p:cNvPr id="61" name="Groupe 60"/>
          <p:cNvGrpSpPr/>
          <p:nvPr/>
        </p:nvGrpSpPr>
        <p:grpSpPr>
          <a:xfrm>
            <a:off x="2368894" y="1196753"/>
            <a:ext cx="2041992" cy="504056"/>
            <a:chOff x="-24464" y="0"/>
            <a:chExt cx="5726179" cy="1517706"/>
          </a:xfrm>
        </p:grpSpPr>
        <p:grpSp>
          <p:nvGrpSpPr>
            <p:cNvPr id="56" name="Groupe 55"/>
            <p:cNvGrpSpPr/>
            <p:nvPr/>
          </p:nvGrpSpPr>
          <p:grpSpPr>
            <a:xfrm>
              <a:off x="323528" y="0"/>
              <a:ext cx="1143000" cy="1143000"/>
              <a:chOff x="1800197" y="981048"/>
              <a:chExt cx="1143000" cy="1143000"/>
            </a:xfrm>
            <a:scene3d>
              <a:camera prst="orthographicFront"/>
              <a:lightRig rig="threePt" dir="t">
                <a:rot lat="0" lon="0" rev="7500000"/>
              </a:lightRig>
            </a:scene3d>
          </p:grpSpPr>
          <p:sp>
            <p:nvSpPr>
              <p:cNvPr id="57" name="Ellipse 56"/>
              <p:cNvSpPr/>
              <p:nvPr/>
            </p:nvSpPr>
            <p:spPr>
              <a:xfrm>
                <a:off x="1800197" y="981048"/>
                <a:ext cx="1143000" cy="1143000"/>
              </a:xfrm>
              <a:prstGeom prst="ellipse">
                <a:avLst/>
              </a:prstGeom>
              <a:sp3d prstMaterial="plastic">
                <a:bevelT w="127000" h="25400" prst="relaxedInset"/>
              </a:sp3d>
            </p:spPr>
            <p:style>
              <a:lnRef idx="0">
                <a:schemeClr val="lt1">
                  <a:hueOff val="0"/>
                  <a:satOff val="0"/>
                  <a:lumOff val="0"/>
                  <a:alphaOff val="0"/>
                </a:schemeClr>
              </a:lnRef>
              <a:fillRef idx="3">
                <a:schemeClr val="accent5">
                  <a:hueOff val="-4966938"/>
                  <a:satOff val="19906"/>
                  <a:lumOff val="4314"/>
                  <a:alphaOff val="0"/>
                </a:schemeClr>
              </a:fillRef>
              <a:effectRef idx="2">
                <a:schemeClr val="accent5">
                  <a:hueOff val="-4966938"/>
                  <a:satOff val="19906"/>
                  <a:lumOff val="4314"/>
                  <a:alphaOff val="0"/>
                </a:schemeClr>
              </a:effectRef>
              <a:fontRef idx="minor">
                <a:schemeClr val="lt1"/>
              </a:fontRef>
            </p:style>
          </p:sp>
          <p:sp>
            <p:nvSpPr>
              <p:cNvPr id="58" name="Ellipse 4"/>
              <p:cNvSpPr/>
              <p:nvPr/>
            </p:nvSpPr>
            <p:spPr>
              <a:xfrm>
                <a:off x="1967586" y="1148436"/>
                <a:ext cx="808222" cy="808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fr-FR" sz="1400" kern="1200" dirty="0"/>
              </a:p>
            </p:txBody>
          </p:sp>
        </p:grpSp>
        <p:sp>
          <p:nvSpPr>
            <p:cNvPr id="59" name=" 3"/>
            <p:cNvSpPr/>
            <p:nvPr/>
          </p:nvSpPr>
          <p:spPr>
            <a:xfrm>
              <a:off x="-24464" y="14990"/>
              <a:ext cx="1800200" cy="1502716"/>
            </a:xfrm>
            <a:prstGeom prst="funnel">
              <a:avLst/>
            </a:prstGeom>
            <a:scene3d>
              <a:camera prst="orthographicFront"/>
              <a:lightRig rig="threePt" dir="t">
                <a:rot lat="0" lon="0" rev="7500000"/>
              </a:lightRig>
            </a:scene3d>
            <a:sp3d prstMaterial="plastic">
              <a:bevelT w="127000" h="35400"/>
            </a:sp3d>
          </p:spPr>
          <p:style>
            <a:lnRef idx="1">
              <a:schemeClr val="accent5">
                <a:hueOff val="0"/>
                <a:satOff val="0"/>
                <a:lumOff val="0"/>
                <a:alphaOff val="0"/>
              </a:schemeClr>
            </a:lnRef>
            <a:fillRef idx="1">
              <a:schemeClr val="lt1">
                <a:alpha val="40000"/>
                <a:hueOff val="0"/>
                <a:satOff val="0"/>
                <a:lumOff val="0"/>
                <a:alphaOff val="0"/>
              </a:schemeClr>
            </a:fillRef>
            <a:effectRef idx="2">
              <a:schemeClr val="lt1">
                <a:alpha val="40000"/>
                <a:hueOff val="0"/>
                <a:satOff val="0"/>
                <a:lumOff val="0"/>
                <a:alphaOff val="0"/>
              </a:schemeClr>
            </a:effectRef>
            <a:fontRef idx="minor">
              <a:schemeClr val="dk1">
                <a:hueOff val="0"/>
                <a:satOff val="0"/>
                <a:lumOff val="0"/>
                <a:alphaOff val="0"/>
              </a:schemeClr>
            </a:fontRef>
          </p:style>
        </p:sp>
        <p:sp>
          <p:nvSpPr>
            <p:cNvPr id="60" name="ZoneTexte 59"/>
            <p:cNvSpPr txBox="1"/>
            <p:nvPr/>
          </p:nvSpPr>
          <p:spPr>
            <a:xfrm>
              <a:off x="1589691" y="53730"/>
              <a:ext cx="4112024" cy="582229"/>
            </a:xfrm>
            <a:prstGeom prst="rect">
              <a:avLst/>
            </a:prstGeom>
            <a:noFill/>
          </p:spPr>
          <p:txBody>
            <a:bodyPr wrap="none" rtlCol="0">
              <a:spAutoFit/>
            </a:bodyPr>
            <a:lstStyle/>
            <a:p>
              <a:r>
                <a:rPr lang="fr-FR" sz="800" dirty="0" smtClean="0"/>
                <a:t>Résolution de problème technique</a:t>
              </a:r>
              <a:endParaRPr lang="fr-FR" sz="800" dirty="0"/>
            </a:p>
          </p:txBody>
        </p:sp>
      </p:grpSp>
      <p:cxnSp>
        <p:nvCxnSpPr>
          <p:cNvPr id="63" name="Connecteur droit 62"/>
          <p:cNvCxnSpPr/>
          <p:nvPr/>
        </p:nvCxnSpPr>
        <p:spPr>
          <a:xfrm>
            <a:off x="0" y="3068960"/>
            <a:ext cx="9144000" cy="0"/>
          </a:xfrm>
          <a:prstGeom prst="line">
            <a:avLst/>
          </a:prstGeom>
        </p:spPr>
        <p:style>
          <a:lnRef idx="2">
            <a:schemeClr val="accent3"/>
          </a:lnRef>
          <a:fillRef idx="0">
            <a:schemeClr val="accent3"/>
          </a:fillRef>
          <a:effectRef idx="1">
            <a:schemeClr val="accent3"/>
          </a:effectRef>
          <a:fontRef idx="minor">
            <a:schemeClr val="tx1"/>
          </a:fontRef>
        </p:style>
      </p:cxnSp>
      <p:grpSp>
        <p:nvGrpSpPr>
          <p:cNvPr id="4" name="Groupe 3"/>
          <p:cNvGrpSpPr/>
          <p:nvPr/>
        </p:nvGrpSpPr>
        <p:grpSpPr>
          <a:xfrm>
            <a:off x="7066512" y="1196752"/>
            <a:ext cx="4271504" cy="1584176"/>
            <a:chOff x="7066512" y="1196752"/>
            <a:chExt cx="4271504" cy="1584176"/>
          </a:xfrm>
        </p:grpSpPr>
        <p:grpSp>
          <p:nvGrpSpPr>
            <p:cNvPr id="70" name="Groupe 69"/>
            <p:cNvGrpSpPr/>
            <p:nvPr/>
          </p:nvGrpSpPr>
          <p:grpSpPr>
            <a:xfrm>
              <a:off x="7524328" y="1556792"/>
              <a:ext cx="3813688" cy="1224136"/>
              <a:chOff x="1838432" y="2924944"/>
              <a:chExt cx="5456763" cy="2114552"/>
            </a:xfrm>
          </p:grpSpPr>
          <p:sp>
            <p:nvSpPr>
              <p:cNvPr id="71" name="Rectangle à coins arrondis 70"/>
              <p:cNvSpPr/>
              <p:nvPr/>
            </p:nvSpPr>
            <p:spPr>
              <a:xfrm>
                <a:off x="1838432" y="2924944"/>
                <a:ext cx="5456763" cy="2114552"/>
              </a:xfrm>
              <a:prstGeom prst="roundRect">
                <a:avLst/>
              </a:prstGeom>
              <a:solidFill>
                <a:schemeClr val="accent6">
                  <a:lumMod val="75000"/>
                </a:schemeClr>
              </a:solidFill>
            </p:spPr>
            <p:style>
              <a:lnRef idx="1">
                <a:schemeClr val="accent2"/>
              </a:lnRef>
              <a:fillRef idx="3">
                <a:schemeClr val="accent2"/>
              </a:fillRef>
              <a:effectRef idx="2">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dirty="0"/>
              </a:p>
            </p:txBody>
          </p:sp>
          <p:sp>
            <p:nvSpPr>
              <p:cNvPr id="72" name="Rectangle à coins arrondis 71"/>
              <p:cNvSpPr/>
              <p:nvPr/>
            </p:nvSpPr>
            <p:spPr>
              <a:xfrm>
                <a:off x="1993416" y="3430487"/>
                <a:ext cx="1352618" cy="1187925"/>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defPPr>
                  <a:defRPr lang="fr-FR"/>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fr-FR" sz="1000" dirty="0" smtClean="0"/>
                  <a:t>Problème technique à résoudre</a:t>
                </a:r>
                <a:endParaRPr lang="fr-FR" sz="1000" dirty="0"/>
              </a:p>
            </p:txBody>
          </p:sp>
          <p:sp>
            <p:nvSpPr>
              <p:cNvPr id="73" name="Rectangle à coins arrondis 72"/>
              <p:cNvSpPr/>
              <p:nvPr/>
            </p:nvSpPr>
            <p:spPr>
              <a:xfrm>
                <a:off x="3547305" y="3454087"/>
                <a:ext cx="1799486" cy="1164323"/>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t>Phase d’activité et d’application interactive</a:t>
                </a:r>
                <a:endParaRPr lang="fr-FR" sz="1000" dirty="0"/>
              </a:p>
            </p:txBody>
          </p:sp>
          <p:sp>
            <p:nvSpPr>
              <p:cNvPr id="74" name="Rectangle à coins arrondis 73"/>
              <p:cNvSpPr/>
              <p:nvPr/>
            </p:nvSpPr>
            <p:spPr>
              <a:xfrm>
                <a:off x="5660779" y="3454088"/>
                <a:ext cx="1366711" cy="1164324"/>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t>Analyse des résultats</a:t>
                </a:r>
                <a:endParaRPr lang="fr-FR" sz="1000" dirty="0"/>
              </a:p>
            </p:txBody>
          </p:sp>
          <p:cxnSp>
            <p:nvCxnSpPr>
              <p:cNvPr id="75" name="Connecteur droit avec flèche 74"/>
              <p:cNvCxnSpPr>
                <a:stCxn id="72" idx="3"/>
                <a:endCxn id="73" idx="1"/>
              </p:cNvCxnSpPr>
              <p:nvPr/>
            </p:nvCxnSpPr>
            <p:spPr>
              <a:xfrm>
                <a:off x="3346033" y="4024450"/>
                <a:ext cx="201272" cy="11800"/>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cxnSp>
            <p:nvCxnSpPr>
              <p:cNvPr id="76" name="Connecteur droit avec flèche 75"/>
              <p:cNvCxnSpPr>
                <a:stCxn id="73" idx="3"/>
                <a:endCxn id="74" idx="1"/>
              </p:cNvCxnSpPr>
              <p:nvPr/>
            </p:nvCxnSpPr>
            <p:spPr>
              <a:xfrm>
                <a:off x="5346791" y="4036249"/>
                <a:ext cx="313988" cy="1"/>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sp>
            <p:nvSpPr>
              <p:cNvPr id="77" name="ZoneTexte 36"/>
              <p:cNvSpPr txBox="1"/>
              <p:nvPr/>
            </p:nvSpPr>
            <p:spPr>
              <a:xfrm>
                <a:off x="1958482" y="3028026"/>
                <a:ext cx="5069008" cy="261610"/>
              </a:xfrm>
              <a:prstGeom prst="rect">
                <a:avLst/>
              </a:prstGeom>
              <a:noFill/>
            </p:spPr>
            <p:txBody>
              <a:bodyPr wrap="square" rtlCol="0">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1100" b="1" i="1" dirty="0" smtClean="0"/>
                  <a:t>Activité pratique de confortation</a:t>
                </a:r>
                <a:endParaRPr lang="fr-FR" sz="1100" b="1" i="1" dirty="0"/>
              </a:p>
            </p:txBody>
          </p:sp>
        </p:grpSp>
        <p:grpSp>
          <p:nvGrpSpPr>
            <p:cNvPr id="78" name="Groupe 60"/>
            <p:cNvGrpSpPr/>
            <p:nvPr/>
          </p:nvGrpSpPr>
          <p:grpSpPr>
            <a:xfrm>
              <a:off x="7066512" y="1196752"/>
              <a:ext cx="2041992" cy="504056"/>
              <a:chOff x="-24464" y="0"/>
              <a:chExt cx="5726179" cy="1517706"/>
            </a:xfrm>
          </p:grpSpPr>
          <p:grpSp>
            <p:nvGrpSpPr>
              <p:cNvPr id="79" name="Groupe 55"/>
              <p:cNvGrpSpPr/>
              <p:nvPr/>
            </p:nvGrpSpPr>
            <p:grpSpPr>
              <a:xfrm>
                <a:off x="323528" y="0"/>
                <a:ext cx="1143000" cy="1143000"/>
                <a:chOff x="1800197" y="981048"/>
                <a:chExt cx="1143000" cy="1143000"/>
              </a:xfrm>
              <a:scene3d>
                <a:camera prst="orthographicFront"/>
                <a:lightRig rig="threePt" dir="t">
                  <a:rot lat="0" lon="0" rev="7500000"/>
                </a:lightRig>
              </a:scene3d>
            </p:grpSpPr>
            <p:sp>
              <p:nvSpPr>
                <p:cNvPr id="82" name="Ellipse 81"/>
                <p:cNvSpPr/>
                <p:nvPr/>
              </p:nvSpPr>
              <p:spPr>
                <a:xfrm>
                  <a:off x="1800197" y="981048"/>
                  <a:ext cx="1143000" cy="1143000"/>
                </a:xfrm>
                <a:prstGeom prst="ellipse">
                  <a:avLst/>
                </a:prstGeom>
                <a:sp3d prstMaterial="plastic">
                  <a:bevelT w="127000" h="25400" prst="relaxedInset"/>
                </a:sp3d>
              </p:spPr>
              <p:style>
                <a:lnRef idx="0">
                  <a:schemeClr val="lt1">
                    <a:hueOff val="0"/>
                    <a:satOff val="0"/>
                    <a:lumOff val="0"/>
                    <a:alphaOff val="0"/>
                  </a:schemeClr>
                </a:lnRef>
                <a:fillRef idx="3">
                  <a:schemeClr val="accent5">
                    <a:hueOff val="-4966938"/>
                    <a:satOff val="19906"/>
                    <a:lumOff val="4314"/>
                    <a:alphaOff val="0"/>
                  </a:schemeClr>
                </a:fillRef>
                <a:effectRef idx="2">
                  <a:schemeClr val="accent5">
                    <a:hueOff val="-4966938"/>
                    <a:satOff val="19906"/>
                    <a:lumOff val="4314"/>
                    <a:alphaOff val="0"/>
                  </a:schemeClr>
                </a:effectRef>
                <a:fontRef idx="minor">
                  <a:schemeClr val="lt1"/>
                </a:fontRef>
              </p:style>
            </p:sp>
            <p:sp>
              <p:nvSpPr>
                <p:cNvPr id="83" name="Ellipse 4"/>
                <p:cNvSpPr/>
                <p:nvPr/>
              </p:nvSpPr>
              <p:spPr>
                <a:xfrm>
                  <a:off x="1967586" y="1148436"/>
                  <a:ext cx="808222" cy="808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fr-FR" sz="1400" kern="1200" dirty="0"/>
                </a:p>
              </p:txBody>
            </p:sp>
          </p:grpSp>
          <p:sp>
            <p:nvSpPr>
              <p:cNvPr id="80" name=" 3"/>
              <p:cNvSpPr/>
              <p:nvPr/>
            </p:nvSpPr>
            <p:spPr>
              <a:xfrm>
                <a:off x="-24464" y="14990"/>
                <a:ext cx="1800200" cy="1502716"/>
              </a:xfrm>
              <a:prstGeom prst="funnel">
                <a:avLst/>
              </a:prstGeom>
              <a:scene3d>
                <a:camera prst="orthographicFront"/>
                <a:lightRig rig="threePt" dir="t">
                  <a:rot lat="0" lon="0" rev="7500000"/>
                </a:lightRig>
              </a:scene3d>
              <a:sp3d prstMaterial="plastic">
                <a:bevelT w="127000" h="35400"/>
              </a:sp3d>
            </p:spPr>
            <p:style>
              <a:lnRef idx="1">
                <a:schemeClr val="accent5">
                  <a:hueOff val="0"/>
                  <a:satOff val="0"/>
                  <a:lumOff val="0"/>
                  <a:alphaOff val="0"/>
                </a:schemeClr>
              </a:lnRef>
              <a:fillRef idx="1">
                <a:schemeClr val="lt1">
                  <a:alpha val="40000"/>
                  <a:hueOff val="0"/>
                  <a:satOff val="0"/>
                  <a:lumOff val="0"/>
                  <a:alphaOff val="0"/>
                </a:schemeClr>
              </a:fillRef>
              <a:effectRef idx="2">
                <a:schemeClr val="lt1">
                  <a:alpha val="40000"/>
                  <a:hueOff val="0"/>
                  <a:satOff val="0"/>
                  <a:lumOff val="0"/>
                  <a:alphaOff val="0"/>
                </a:schemeClr>
              </a:effectRef>
              <a:fontRef idx="minor">
                <a:schemeClr val="dk1">
                  <a:hueOff val="0"/>
                  <a:satOff val="0"/>
                  <a:lumOff val="0"/>
                  <a:alphaOff val="0"/>
                </a:schemeClr>
              </a:fontRef>
            </p:style>
          </p:sp>
          <p:sp>
            <p:nvSpPr>
              <p:cNvPr id="81" name="ZoneTexte 80"/>
              <p:cNvSpPr txBox="1"/>
              <p:nvPr/>
            </p:nvSpPr>
            <p:spPr>
              <a:xfrm>
                <a:off x="1589691" y="53730"/>
                <a:ext cx="4112024" cy="582229"/>
              </a:xfrm>
              <a:prstGeom prst="rect">
                <a:avLst/>
              </a:prstGeom>
              <a:noFill/>
            </p:spPr>
            <p:txBody>
              <a:bodyPr wrap="none" rtlCol="0">
                <a:spAutoFit/>
              </a:bodyPr>
              <a:lstStyle/>
              <a:p>
                <a:r>
                  <a:rPr lang="fr-FR" sz="800" dirty="0" smtClean="0"/>
                  <a:t>Résolution de problème technique</a:t>
                </a:r>
                <a:endParaRPr lang="fr-FR" sz="800" dirty="0"/>
              </a:p>
            </p:txBody>
          </p:sp>
        </p:grpSp>
      </p:grpSp>
      <p:sp>
        <p:nvSpPr>
          <p:cNvPr id="84" name="Rectangle à coins arrondis 83"/>
          <p:cNvSpPr/>
          <p:nvPr/>
        </p:nvSpPr>
        <p:spPr>
          <a:xfrm>
            <a:off x="6948264" y="3140968"/>
            <a:ext cx="3600400" cy="3528392"/>
          </a:xfrm>
          <a:prstGeom prst="roundRect">
            <a:avLst/>
          </a:prstGeom>
          <a:solidFill>
            <a:schemeClr val="accent6">
              <a:lumMod val="75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89" name="Rectangle à coins arrondis 88"/>
          <p:cNvSpPr/>
          <p:nvPr/>
        </p:nvSpPr>
        <p:spPr>
          <a:xfrm>
            <a:off x="8460432" y="3325928"/>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Les matériaux isolants – M1</a:t>
            </a:r>
            <a:endParaRPr lang="fr-FR" sz="1000" dirty="0"/>
          </a:p>
        </p:txBody>
      </p:sp>
      <p:sp>
        <p:nvSpPr>
          <p:cNvPr id="90" name="Rectangle à coins arrondis 89"/>
          <p:cNvSpPr/>
          <p:nvPr/>
        </p:nvSpPr>
        <p:spPr>
          <a:xfrm>
            <a:off x="8460432" y="5328504"/>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900" dirty="0" smtClean="0"/>
              <a:t>Isolation externe ou interne</a:t>
            </a:r>
          </a:p>
        </p:txBody>
      </p:sp>
      <p:sp>
        <p:nvSpPr>
          <p:cNvPr id="91" name="Rectangle à coins arrondis 90"/>
          <p:cNvSpPr/>
          <p:nvPr/>
        </p:nvSpPr>
        <p:spPr>
          <a:xfrm>
            <a:off x="8460432" y="4005064"/>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Les matériaux isolants – M2</a:t>
            </a:r>
            <a:endParaRPr lang="fr-FR" sz="1000" dirty="0"/>
          </a:p>
        </p:txBody>
      </p:sp>
      <p:sp>
        <p:nvSpPr>
          <p:cNvPr id="92" name="Rectangle à coins arrondis 91"/>
          <p:cNvSpPr/>
          <p:nvPr/>
        </p:nvSpPr>
        <p:spPr>
          <a:xfrm>
            <a:off x="8460432" y="4653136"/>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Les matériaux isolants – M3</a:t>
            </a:r>
          </a:p>
        </p:txBody>
      </p:sp>
      <p:sp>
        <p:nvSpPr>
          <p:cNvPr id="93" name="Rectangle à coins arrondis 92"/>
          <p:cNvSpPr/>
          <p:nvPr/>
        </p:nvSpPr>
        <p:spPr>
          <a:xfrm>
            <a:off x="8460432" y="6007640"/>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5</a:t>
            </a:r>
          </a:p>
          <a:p>
            <a:pPr algn="ctr"/>
            <a:r>
              <a:rPr lang="fr-FR" sz="1000" dirty="0" smtClean="0"/>
              <a:t>Comportement thermique d’une habitation</a:t>
            </a:r>
          </a:p>
        </p:txBody>
      </p:sp>
      <p:sp>
        <p:nvSpPr>
          <p:cNvPr id="94" name="Rectangle à coins arrondis 93"/>
          <p:cNvSpPr/>
          <p:nvPr/>
        </p:nvSpPr>
        <p:spPr>
          <a:xfrm>
            <a:off x="9972600" y="3421112"/>
            <a:ext cx="432048" cy="280831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95" name="Rectangle à coins arrondis 94"/>
          <p:cNvSpPr/>
          <p:nvPr/>
        </p:nvSpPr>
        <p:spPr>
          <a:xfrm>
            <a:off x="7308304" y="3212976"/>
            <a:ext cx="1080120"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100" dirty="0" smtClean="0"/>
          </a:p>
          <a:p>
            <a:pPr algn="ctr"/>
            <a:r>
              <a:rPr lang="fr-FR" sz="1100" b="1" dirty="0" smtClean="0"/>
              <a:t>Une question d’isolation</a:t>
            </a:r>
          </a:p>
          <a:p>
            <a:pPr algn="ctr"/>
            <a:endParaRPr lang="fr-FR" sz="1100" dirty="0" smtClean="0"/>
          </a:p>
          <a:p>
            <a:pPr algn="ctr"/>
            <a:r>
              <a:rPr lang="fr-FR" sz="1100" dirty="0" smtClean="0"/>
              <a:t>Quels matériaux isolants  choisir</a:t>
            </a:r>
          </a:p>
          <a:p>
            <a:pPr algn="ctr"/>
            <a:endParaRPr lang="fr-FR" sz="1100" dirty="0" smtClean="0"/>
          </a:p>
          <a:p>
            <a:pPr algn="ctr"/>
            <a:endParaRPr lang="fr-FR" sz="1100" dirty="0" smtClean="0"/>
          </a:p>
          <a:p>
            <a:pPr algn="ctr"/>
            <a:r>
              <a:rPr lang="fr-FR" sz="1100" dirty="0" smtClean="0"/>
              <a:t>pour améliorer l’efficacité énergétique ?</a:t>
            </a:r>
          </a:p>
          <a:p>
            <a:pPr algn="ctr"/>
            <a:endParaRPr lang="fr-FR" dirty="0" smtClean="0"/>
          </a:p>
        </p:txBody>
      </p:sp>
      <p:sp>
        <p:nvSpPr>
          <p:cNvPr id="15" name="Ellipse 14"/>
          <p:cNvSpPr/>
          <p:nvPr>
            <p:custDataLst>
              <p:tags r:id="rId3"/>
            </p:custDataLst>
          </p:nvPr>
        </p:nvSpPr>
        <p:spPr>
          <a:xfrm>
            <a:off x="6386300" y="4328077"/>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6" name="ZoneTexte 15"/>
          <p:cNvSpPr txBox="1"/>
          <p:nvPr>
            <p:custDataLst>
              <p:tags r:id="rId4"/>
            </p:custDataLst>
          </p:nvPr>
        </p:nvSpPr>
        <p:spPr>
          <a:xfrm>
            <a:off x="6012360" y="4698006"/>
            <a:ext cx="1800000" cy="400110"/>
          </a:xfrm>
          <a:prstGeom prst="rect">
            <a:avLst/>
          </a:prstGeom>
          <a:noFill/>
        </p:spPr>
        <p:txBody>
          <a:bodyPr wrap="square" rtlCol="0">
            <a:spAutoFit/>
          </a:bodyPr>
          <a:lstStyle/>
          <a:p>
            <a:pPr algn="ctr"/>
            <a:r>
              <a:rPr lang="fr-FR" sz="1000" b="1" dirty="0" smtClean="0"/>
              <a:t>Structuration</a:t>
            </a:r>
          </a:p>
          <a:p>
            <a:pPr algn="ctr"/>
            <a:r>
              <a:rPr lang="fr-FR" sz="1000" b="1" dirty="0" smtClean="0"/>
              <a:t> des savoirs</a:t>
            </a:r>
            <a:endParaRPr lang="fr-FR" sz="1000" b="1" dirty="0"/>
          </a:p>
        </p:txBody>
      </p:sp>
      <p:sp>
        <p:nvSpPr>
          <p:cNvPr id="85" name="Rectangle à coins arrondis 84"/>
          <p:cNvSpPr/>
          <p:nvPr/>
        </p:nvSpPr>
        <p:spPr>
          <a:xfrm>
            <a:off x="4499992" y="3465383"/>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Exploitation de l’éclairage naturel</a:t>
            </a:r>
            <a:endParaRPr lang="fr-FR" sz="1000" dirty="0"/>
          </a:p>
        </p:txBody>
      </p:sp>
      <p:sp>
        <p:nvSpPr>
          <p:cNvPr id="86" name="Rectangle à coins arrondis 85"/>
          <p:cNvSpPr/>
          <p:nvPr/>
        </p:nvSpPr>
        <p:spPr>
          <a:xfrm>
            <a:off x="4499992" y="4581128"/>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Gradateur de lumière</a:t>
            </a:r>
          </a:p>
        </p:txBody>
      </p:sp>
      <p:sp>
        <p:nvSpPr>
          <p:cNvPr id="87" name="Rectangle à coins arrondis 86"/>
          <p:cNvSpPr/>
          <p:nvPr/>
        </p:nvSpPr>
        <p:spPr>
          <a:xfrm>
            <a:off x="4499992" y="4032360"/>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Optimisation type de lampe</a:t>
            </a:r>
            <a:endParaRPr lang="fr-FR" sz="1000" dirty="0"/>
          </a:p>
        </p:txBody>
      </p:sp>
      <p:sp>
        <p:nvSpPr>
          <p:cNvPr id="88" name="Rectangle à coins arrondis 87"/>
          <p:cNvSpPr/>
          <p:nvPr/>
        </p:nvSpPr>
        <p:spPr>
          <a:xfrm>
            <a:off x="4499992" y="5161496"/>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1000" dirty="0" smtClean="0"/>
              <a:t>Le choix des couleurs</a:t>
            </a:r>
          </a:p>
        </p:txBody>
      </p:sp>
      <p:sp>
        <p:nvSpPr>
          <p:cNvPr id="96" name="Rectangle à coins arrondis 95"/>
          <p:cNvSpPr/>
          <p:nvPr/>
        </p:nvSpPr>
        <p:spPr>
          <a:xfrm>
            <a:off x="4499992" y="5737560"/>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5</a:t>
            </a:r>
          </a:p>
          <a:p>
            <a:pPr algn="ctr"/>
            <a:r>
              <a:rPr lang="fr-FR" sz="1000" dirty="0" smtClean="0"/>
              <a:t>Eclairage naturel et facture énergétique</a:t>
            </a:r>
          </a:p>
        </p:txBody>
      </p:sp>
      <p:sp>
        <p:nvSpPr>
          <p:cNvPr id="97" name="Ellipse 96"/>
          <p:cNvSpPr/>
          <p:nvPr>
            <p:custDataLst>
              <p:tags r:id="rId5"/>
            </p:custDataLst>
          </p:nvPr>
        </p:nvSpPr>
        <p:spPr>
          <a:xfrm>
            <a:off x="10332640" y="4310512"/>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98" name="ZoneTexte 97"/>
          <p:cNvSpPr txBox="1"/>
          <p:nvPr>
            <p:custDataLst>
              <p:tags r:id="rId6"/>
            </p:custDataLst>
          </p:nvPr>
        </p:nvSpPr>
        <p:spPr>
          <a:xfrm>
            <a:off x="9972600" y="4670552"/>
            <a:ext cx="1800000" cy="400110"/>
          </a:xfrm>
          <a:prstGeom prst="rect">
            <a:avLst/>
          </a:prstGeom>
          <a:noFill/>
        </p:spPr>
        <p:txBody>
          <a:bodyPr wrap="square" rtlCol="0">
            <a:spAutoFit/>
          </a:bodyPr>
          <a:lstStyle/>
          <a:p>
            <a:pPr algn="ctr"/>
            <a:r>
              <a:rPr lang="fr-FR" sz="1000" b="1" dirty="0" smtClean="0"/>
              <a:t>Structuration</a:t>
            </a:r>
          </a:p>
          <a:p>
            <a:pPr algn="ctr"/>
            <a:r>
              <a:rPr lang="fr-FR" sz="1000" b="1" dirty="0" smtClean="0"/>
              <a:t> des savoirs</a:t>
            </a:r>
            <a:endParaRPr lang="fr-FR" sz="1000" b="1" dirty="0"/>
          </a:p>
        </p:txBody>
      </p:sp>
      <p:grpSp>
        <p:nvGrpSpPr>
          <p:cNvPr id="106" name="Groupe 21"/>
          <p:cNvGrpSpPr>
            <a:grpSpLocks/>
          </p:cNvGrpSpPr>
          <p:nvPr/>
        </p:nvGrpSpPr>
        <p:grpSpPr bwMode="auto">
          <a:xfrm>
            <a:off x="107504" y="489420"/>
            <a:ext cx="4087356" cy="668238"/>
            <a:chOff x="1" y="29132"/>
            <a:chExt cx="2182012" cy="509714"/>
          </a:xfrm>
        </p:grpSpPr>
        <p:sp>
          <p:nvSpPr>
            <p:cNvPr id="107" name="AutoShape 3"/>
            <p:cNvSpPr>
              <a:spLocks noChangeArrowheads="1"/>
            </p:cNvSpPr>
            <p:nvPr/>
          </p:nvSpPr>
          <p:spPr bwMode="auto">
            <a:xfrm>
              <a:off x="56544" y="74334"/>
              <a:ext cx="2125469"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108" name="AutoShape 4"/>
            <p:cNvSpPr>
              <a:spLocks noChangeArrowheads="1"/>
            </p:cNvSpPr>
            <p:nvPr/>
          </p:nvSpPr>
          <p:spPr bwMode="auto">
            <a:xfrm>
              <a:off x="1" y="29132"/>
              <a:ext cx="768820" cy="264904"/>
            </a:xfrm>
            <a:prstGeom prst="roundRect">
              <a:avLst>
                <a:gd name="adj" fmla="val 16667"/>
              </a:avLst>
            </a:prstGeom>
            <a:solidFill>
              <a:srgbClr val="7BB800"/>
            </a:solidFill>
            <a:ln w="9525">
              <a:no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sp>
        <p:nvSpPr>
          <p:cNvPr id="101" name="AutoShape 4"/>
          <p:cNvSpPr>
            <a:spLocks noChangeArrowheads="1"/>
          </p:cNvSpPr>
          <p:nvPr/>
        </p:nvSpPr>
        <p:spPr bwMode="auto">
          <a:xfrm>
            <a:off x="107380" y="44624"/>
            <a:ext cx="8785224" cy="374677"/>
          </a:xfrm>
          <a:prstGeom prst="roundRect">
            <a:avLst>
              <a:gd name="adj" fmla="val 16667"/>
            </a:avLst>
          </a:prstGeom>
          <a:solidFill>
            <a:srgbClr val="7BB800"/>
          </a:solidFill>
          <a:ln w="9525">
            <a:noFill/>
            <a:round/>
            <a:headEnd/>
            <a:tailEnd/>
          </a:ln>
        </p:spPr>
        <p:txBody>
          <a:bodyPr/>
          <a:lstStyle/>
          <a:p>
            <a:pPr marL="1163638"/>
            <a:r>
              <a:rPr lang="fr-FR" sz="2000" b="1" dirty="0" smtClean="0">
                <a:solidFill>
                  <a:srgbClr val="FFFFFF"/>
                </a:solidFill>
                <a:latin typeface="Arial" panose="020B0604020202020204" pitchFamily="34" charset="0"/>
                <a:cs typeface="Arial" panose="020B0604020202020204" pitchFamily="34" charset="0"/>
              </a:rPr>
              <a:t>L’enclenchement des séquences</a:t>
            </a:r>
            <a:endParaRPr lang="fr-FR" sz="2000" b="1" dirty="0">
              <a:solidFill>
                <a:srgbClr val="FFFFFF"/>
              </a:solidFill>
              <a:latin typeface="Arial" panose="020B0604020202020204" pitchFamily="34" charset="0"/>
              <a:cs typeface="Arial" panose="020B0604020202020204" pitchFamily="34" charset="0"/>
            </a:endParaRPr>
          </a:p>
        </p:txBody>
      </p:sp>
      <p:grpSp>
        <p:nvGrpSpPr>
          <p:cNvPr id="2" name="Groupe 1"/>
          <p:cNvGrpSpPr/>
          <p:nvPr/>
        </p:nvGrpSpPr>
        <p:grpSpPr>
          <a:xfrm>
            <a:off x="4457918" y="-108869"/>
            <a:ext cx="4320739" cy="1440000"/>
            <a:chOff x="4457918" y="-108869"/>
            <a:chExt cx="4320739" cy="1440000"/>
          </a:xfrm>
        </p:grpSpPr>
        <p:grpSp>
          <p:nvGrpSpPr>
            <p:cNvPr id="99" name="Groupe 21"/>
            <p:cNvGrpSpPr>
              <a:grpSpLocks/>
            </p:cNvGrpSpPr>
            <p:nvPr/>
          </p:nvGrpSpPr>
          <p:grpSpPr bwMode="auto">
            <a:xfrm>
              <a:off x="4457918" y="489420"/>
              <a:ext cx="4320739" cy="668237"/>
              <a:chOff x="-25372" y="135678"/>
              <a:chExt cx="2605540" cy="378063"/>
            </a:xfrm>
          </p:grpSpPr>
          <p:sp>
            <p:nvSpPr>
              <p:cNvPr id="100"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05" name="AutoShape 4"/>
              <p:cNvSpPr>
                <a:spLocks noChangeArrowheads="1"/>
              </p:cNvSpPr>
              <p:nvPr/>
            </p:nvSpPr>
            <p:spPr bwMode="auto">
              <a:xfrm>
                <a:off x="-25372" y="135678"/>
                <a:ext cx="1290084" cy="196484"/>
              </a:xfrm>
              <a:prstGeom prst="roundRect">
                <a:avLst>
                  <a:gd name="adj" fmla="val 16667"/>
                </a:avLst>
              </a:prstGeom>
              <a:solidFill>
                <a:srgbClr val="7BB800"/>
              </a:solidFill>
              <a:ln w="9525">
                <a:no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3" name="Image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500"/>
                                        <p:tgtEl>
                                          <p:spTgt spid="2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500"/>
                                        <p:tgtEl>
                                          <p:spTgt spid="24"/>
                                        </p:tgtEl>
                                      </p:cBhvr>
                                    </p:animEffect>
                                  </p:childTnLst>
                                </p:cTn>
                              </p:par>
                              <p:par>
                                <p:cTn id="30" presetID="22" presetClass="entr" presetSubtype="8" fill="hold"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left)">
                                      <p:cBhvr>
                                        <p:cTn id="38" dur="500"/>
                                        <p:tgtEl>
                                          <p:spTgt spid="2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left)">
                                      <p:cBhvr>
                                        <p:cTn id="41" dur="500"/>
                                        <p:tgtEl>
                                          <p:spTgt spid="5"/>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left)">
                                      <p:cBhvr>
                                        <p:cTn id="56" dur="500"/>
                                        <p:tgtEl>
                                          <p:spTgt spid="18"/>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34"/>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6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left)">
                                      <p:cBhvr>
                                        <p:cTn id="67" dur="500"/>
                                        <p:tgtEl>
                                          <p:spTgt spid="3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left)">
                                      <p:cBhvr>
                                        <p:cTn id="70" dur="500"/>
                                        <p:tgtEl>
                                          <p:spTgt spid="3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5"/>
                                        </p:tgtEl>
                                        <p:attrNameLst>
                                          <p:attrName>style.visibility</p:attrName>
                                        </p:attrNameLst>
                                      </p:cBhvr>
                                      <p:to>
                                        <p:strVal val="visible"/>
                                      </p:to>
                                    </p:set>
                                    <p:animEffect transition="in" filter="wipe(left)">
                                      <p:cBhvr>
                                        <p:cTn id="73" dur="500"/>
                                        <p:tgtEl>
                                          <p:spTgt spid="85"/>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87"/>
                                        </p:tgtEl>
                                        <p:attrNameLst>
                                          <p:attrName>style.visibility</p:attrName>
                                        </p:attrNameLst>
                                      </p:cBhvr>
                                      <p:to>
                                        <p:strVal val="visible"/>
                                      </p:to>
                                    </p:set>
                                    <p:animEffect transition="in" filter="wipe(left)">
                                      <p:cBhvr>
                                        <p:cTn id="76" dur="500"/>
                                        <p:tgtEl>
                                          <p:spTgt spid="87"/>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86"/>
                                        </p:tgtEl>
                                        <p:attrNameLst>
                                          <p:attrName>style.visibility</p:attrName>
                                        </p:attrNameLst>
                                      </p:cBhvr>
                                      <p:to>
                                        <p:strVal val="visible"/>
                                      </p:to>
                                    </p:set>
                                    <p:animEffect transition="in" filter="wipe(left)">
                                      <p:cBhvr>
                                        <p:cTn id="79" dur="500"/>
                                        <p:tgtEl>
                                          <p:spTgt spid="86"/>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88"/>
                                        </p:tgtEl>
                                        <p:attrNameLst>
                                          <p:attrName>style.visibility</p:attrName>
                                        </p:attrNameLst>
                                      </p:cBhvr>
                                      <p:to>
                                        <p:strVal val="visible"/>
                                      </p:to>
                                    </p:set>
                                    <p:animEffect transition="in" filter="wipe(left)">
                                      <p:cBhvr>
                                        <p:cTn id="82" dur="500"/>
                                        <p:tgtEl>
                                          <p:spTgt spid="88"/>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96"/>
                                        </p:tgtEl>
                                        <p:attrNameLst>
                                          <p:attrName>style.visibility</p:attrName>
                                        </p:attrNameLst>
                                      </p:cBhvr>
                                      <p:to>
                                        <p:strVal val="visible"/>
                                      </p:to>
                                    </p:set>
                                    <p:animEffect transition="in" filter="wipe(left)">
                                      <p:cBhvr>
                                        <p:cTn id="85" dur="500"/>
                                        <p:tgtEl>
                                          <p:spTgt spid="96"/>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wipe(left)">
                                      <p:cBhvr>
                                        <p:cTn id="88" dur="500"/>
                                        <p:tgtEl>
                                          <p:spTgt spid="32"/>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wipe(left)">
                                      <p:cBhvr>
                                        <p:cTn id="91" dur="500"/>
                                        <p:tgtEl>
                                          <p:spTgt spid="16"/>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15"/>
                                        </p:tgtEl>
                                        <p:attrNameLst>
                                          <p:attrName>style.visibility</p:attrName>
                                        </p:attrNameLst>
                                      </p:cBhvr>
                                      <p:to>
                                        <p:strVal val="visible"/>
                                      </p:to>
                                    </p:set>
                                    <p:animEffect transition="in" filter="wipe(left)">
                                      <p:cBhvr>
                                        <p:cTn id="94" dur="500"/>
                                        <p:tgtEl>
                                          <p:spTgt spid="15"/>
                                        </p:tgtEl>
                                      </p:cBhvr>
                                    </p:animEffec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4"/>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84"/>
                                        </p:tgtEl>
                                        <p:attrNameLst>
                                          <p:attrName>style.visibility</p:attrName>
                                        </p:attrNameLst>
                                      </p:cBhvr>
                                      <p:to>
                                        <p:strVal val="visible"/>
                                      </p:to>
                                    </p:set>
                                    <p:animEffect transition="in" filter="wipe(left)">
                                      <p:cBhvr>
                                        <p:cTn id="103" dur="500"/>
                                        <p:tgtEl>
                                          <p:spTgt spid="84"/>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95"/>
                                        </p:tgtEl>
                                        <p:attrNameLst>
                                          <p:attrName>style.visibility</p:attrName>
                                        </p:attrNameLst>
                                      </p:cBhvr>
                                      <p:to>
                                        <p:strVal val="visible"/>
                                      </p:to>
                                    </p:set>
                                    <p:animEffect transition="in" filter="wipe(left)">
                                      <p:cBhvr>
                                        <p:cTn id="106" dur="500"/>
                                        <p:tgtEl>
                                          <p:spTgt spid="95"/>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89"/>
                                        </p:tgtEl>
                                        <p:attrNameLst>
                                          <p:attrName>style.visibility</p:attrName>
                                        </p:attrNameLst>
                                      </p:cBhvr>
                                      <p:to>
                                        <p:strVal val="visible"/>
                                      </p:to>
                                    </p:set>
                                    <p:animEffect transition="in" filter="wipe(left)">
                                      <p:cBhvr>
                                        <p:cTn id="109" dur="500"/>
                                        <p:tgtEl>
                                          <p:spTgt spid="89"/>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91"/>
                                        </p:tgtEl>
                                        <p:attrNameLst>
                                          <p:attrName>style.visibility</p:attrName>
                                        </p:attrNameLst>
                                      </p:cBhvr>
                                      <p:to>
                                        <p:strVal val="visible"/>
                                      </p:to>
                                    </p:set>
                                    <p:animEffect transition="in" filter="wipe(left)">
                                      <p:cBhvr>
                                        <p:cTn id="112" dur="500"/>
                                        <p:tgtEl>
                                          <p:spTgt spid="91"/>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92"/>
                                        </p:tgtEl>
                                        <p:attrNameLst>
                                          <p:attrName>style.visibility</p:attrName>
                                        </p:attrNameLst>
                                      </p:cBhvr>
                                      <p:to>
                                        <p:strVal val="visible"/>
                                      </p:to>
                                    </p:set>
                                    <p:animEffect transition="in" filter="wipe(left)">
                                      <p:cBhvr>
                                        <p:cTn id="115" dur="500"/>
                                        <p:tgtEl>
                                          <p:spTgt spid="92"/>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90"/>
                                        </p:tgtEl>
                                        <p:attrNameLst>
                                          <p:attrName>style.visibility</p:attrName>
                                        </p:attrNameLst>
                                      </p:cBhvr>
                                      <p:to>
                                        <p:strVal val="visible"/>
                                      </p:to>
                                    </p:set>
                                    <p:animEffect transition="in" filter="wipe(left)">
                                      <p:cBhvr>
                                        <p:cTn id="118" dur="500"/>
                                        <p:tgtEl>
                                          <p:spTgt spid="90"/>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93"/>
                                        </p:tgtEl>
                                        <p:attrNameLst>
                                          <p:attrName>style.visibility</p:attrName>
                                        </p:attrNameLst>
                                      </p:cBhvr>
                                      <p:to>
                                        <p:strVal val="visible"/>
                                      </p:to>
                                    </p:set>
                                    <p:animEffect transition="in" filter="wipe(left)">
                                      <p:cBhvr>
                                        <p:cTn id="121" dur="500"/>
                                        <p:tgtEl>
                                          <p:spTgt spid="93"/>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94"/>
                                        </p:tgtEl>
                                        <p:attrNameLst>
                                          <p:attrName>style.visibility</p:attrName>
                                        </p:attrNameLst>
                                      </p:cBhvr>
                                      <p:to>
                                        <p:strVal val="visible"/>
                                      </p:to>
                                    </p:set>
                                    <p:animEffect transition="in" filter="wipe(left)">
                                      <p:cBhvr>
                                        <p:cTn id="124" dur="500"/>
                                        <p:tgtEl>
                                          <p:spTgt spid="94"/>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98"/>
                                        </p:tgtEl>
                                        <p:attrNameLst>
                                          <p:attrName>style.visibility</p:attrName>
                                        </p:attrNameLst>
                                      </p:cBhvr>
                                      <p:to>
                                        <p:strVal val="visible"/>
                                      </p:to>
                                    </p:set>
                                    <p:animEffect transition="in" filter="wipe(left)">
                                      <p:cBhvr>
                                        <p:cTn id="127" dur="500"/>
                                        <p:tgtEl>
                                          <p:spTgt spid="98"/>
                                        </p:tgtEl>
                                      </p:cBhvr>
                                    </p:animEffect>
                                  </p:childTnLst>
                                </p:cTn>
                              </p:par>
                              <p:par>
                                <p:cTn id="128" presetID="22" presetClass="entr" presetSubtype="8" fill="hold" grpId="0" nodeType="withEffect">
                                  <p:stCondLst>
                                    <p:cond delay="0"/>
                                  </p:stCondLst>
                                  <p:childTnLst>
                                    <p:set>
                                      <p:cBhvr>
                                        <p:cTn id="129" dur="1" fill="hold">
                                          <p:stCondLst>
                                            <p:cond delay="0"/>
                                          </p:stCondLst>
                                        </p:cTn>
                                        <p:tgtEl>
                                          <p:spTgt spid="97"/>
                                        </p:tgtEl>
                                        <p:attrNameLst>
                                          <p:attrName>style.visibility</p:attrName>
                                        </p:attrNameLst>
                                      </p:cBhvr>
                                      <p:to>
                                        <p:strVal val="visible"/>
                                      </p:to>
                                    </p:set>
                                    <p:animEffect transition="in" filter="wipe(left)">
                                      <p:cBhvr>
                                        <p:cTn id="130"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 grpId="0" animBg="1"/>
      <p:bldP spid="20" grpId="0" animBg="1"/>
      <p:bldP spid="22" grpId="0" animBg="1"/>
      <p:bldP spid="23" grpId="0" animBg="1"/>
      <p:bldP spid="24" grpId="0" animBg="1"/>
      <p:bldP spid="25" grpId="0" animBg="1"/>
      <p:bldP spid="26" grpId="0" animBg="1"/>
      <p:bldP spid="27" grpId="0" animBg="1"/>
      <p:bldP spid="28" grpId="0" animBg="1"/>
      <p:bldP spid="29" grpId="0" animBg="1"/>
      <p:bldP spid="32" grpId="0" animBg="1"/>
      <p:bldP spid="33" grpId="0" animBg="1"/>
      <p:bldP spid="18" grpId="0" animBg="1"/>
      <p:bldP spid="19" grpId="0"/>
      <p:bldP spid="84" grpId="0" animBg="1"/>
      <p:bldP spid="89" grpId="0" animBg="1"/>
      <p:bldP spid="90" grpId="0" animBg="1"/>
      <p:bldP spid="91" grpId="0" animBg="1"/>
      <p:bldP spid="92" grpId="0" animBg="1"/>
      <p:bldP spid="93" grpId="0" animBg="1"/>
      <p:bldP spid="94" grpId="0" animBg="1"/>
      <p:bldP spid="95" grpId="0" animBg="1"/>
      <p:bldP spid="15" grpId="0" animBg="1"/>
      <p:bldP spid="16" grpId="0"/>
      <p:bldP spid="85" grpId="0" animBg="1"/>
      <p:bldP spid="86" grpId="0" animBg="1"/>
      <p:bldP spid="87" grpId="0" animBg="1"/>
      <p:bldP spid="88" grpId="0" animBg="1"/>
      <p:bldP spid="96" grpId="0" animBg="1"/>
      <p:bldP spid="97" grpId="0" animBg="1"/>
      <p:bldP spid="9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e 33"/>
          <p:cNvGrpSpPr>
            <a:grpSpLocks/>
          </p:cNvGrpSpPr>
          <p:nvPr/>
        </p:nvGrpSpPr>
        <p:grpSpPr bwMode="auto">
          <a:xfrm>
            <a:off x="943570" y="5229200"/>
            <a:ext cx="1900238" cy="1430338"/>
            <a:chOff x="323528" y="5238849"/>
            <a:chExt cx="1900705" cy="1430511"/>
          </a:xfrm>
        </p:grpSpPr>
        <p:pic>
          <p:nvPicPr>
            <p:cNvPr id="15" name="Image 14" descr="cuisine.jpg"/>
            <p:cNvPicPr>
              <a:picLocks noChangeAspect="1"/>
            </p:cNvPicPr>
            <p:nvPr/>
          </p:nvPicPr>
          <p:blipFill>
            <a:blip r:embed="rId3" cstate="print"/>
            <a:stretch>
              <a:fillRect/>
            </a:stretch>
          </p:blipFill>
          <p:spPr>
            <a:xfrm>
              <a:off x="323528" y="5238849"/>
              <a:ext cx="1900705" cy="107047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 name="Text Box 2"/>
            <p:cNvSpPr txBox="1">
              <a:spLocks noChangeAspect="1" noChangeArrowheads="1"/>
            </p:cNvSpPr>
            <p:nvPr/>
          </p:nvSpPr>
          <p:spPr bwMode="auto">
            <a:xfrm>
              <a:off x="560485" y="6446991"/>
              <a:ext cx="1347219" cy="222369"/>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 NOURRIR</a:t>
              </a:r>
              <a:endParaRPr lang="fr-FR" sz="1100" dirty="0">
                <a:latin typeface="Arial" pitchFamily="34" charset="0"/>
                <a:cs typeface="+mn-cs"/>
              </a:endParaRPr>
            </a:p>
          </p:txBody>
        </p:sp>
      </p:grpSp>
      <p:grpSp>
        <p:nvGrpSpPr>
          <p:cNvPr id="4" name="Groupe 34"/>
          <p:cNvGrpSpPr>
            <a:grpSpLocks/>
          </p:cNvGrpSpPr>
          <p:nvPr/>
        </p:nvGrpSpPr>
        <p:grpSpPr bwMode="auto">
          <a:xfrm>
            <a:off x="684485" y="3587750"/>
            <a:ext cx="1892300" cy="1425575"/>
            <a:chOff x="323528" y="3588129"/>
            <a:chExt cx="1893346" cy="1425047"/>
          </a:xfrm>
        </p:grpSpPr>
        <p:pic>
          <p:nvPicPr>
            <p:cNvPr id="7" name="Image 6" descr="isolants.jpg"/>
            <p:cNvPicPr>
              <a:picLocks noChangeAspect="1"/>
            </p:cNvPicPr>
            <p:nvPr/>
          </p:nvPicPr>
          <p:blipFill>
            <a:blip r:embed="rId4" cstate="print"/>
            <a:stretch>
              <a:fillRect/>
            </a:stretch>
          </p:blipFill>
          <p:spPr>
            <a:xfrm>
              <a:off x="323528" y="3588129"/>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9" name="Text Box 2"/>
            <p:cNvSpPr txBox="1">
              <a:spLocks noChangeArrowheads="1"/>
            </p:cNvSpPr>
            <p:nvPr/>
          </p:nvSpPr>
          <p:spPr bwMode="auto">
            <a:xfrm>
              <a:off x="560485" y="4790807"/>
              <a:ext cx="1347219" cy="222369"/>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 LOGER</a:t>
              </a:r>
              <a:endParaRPr lang="fr-FR" sz="1100" dirty="0">
                <a:latin typeface="Arial" pitchFamily="34" charset="0"/>
                <a:cs typeface="+mn-cs"/>
              </a:endParaRPr>
            </a:p>
          </p:txBody>
        </p:sp>
      </p:grpSp>
      <p:grpSp>
        <p:nvGrpSpPr>
          <p:cNvPr id="5" name="Groupe 35"/>
          <p:cNvGrpSpPr>
            <a:grpSpLocks/>
          </p:cNvGrpSpPr>
          <p:nvPr/>
        </p:nvGrpSpPr>
        <p:grpSpPr bwMode="auto">
          <a:xfrm>
            <a:off x="684485" y="1931988"/>
            <a:ext cx="1892300" cy="1470025"/>
            <a:chOff x="323528" y="1931945"/>
            <a:chExt cx="1893346" cy="1470633"/>
          </a:xfrm>
        </p:grpSpPr>
        <p:pic>
          <p:nvPicPr>
            <p:cNvPr id="11" name="Image 10" descr="communiquer.jpg"/>
            <p:cNvPicPr>
              <a:picLocks noChangeAspect="1"/>
            </p:cNvPicPr>
            <p:nvPr/>
          </p:nvPicPr>
          <p:blipFill>
            <a:blip r:embed="rId5" cstate="print"/>
            <a:stretch>
              <a:fillRect/>
            </a:stretch>
          </p:blipFill>
          <p:spPr>
            <a:xfrm>
              <a:off x="323528" y="1931945"/>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2" name="Text Box 2"/>
            <p:cNvSpPr txBox="1">
              <a:spLocks noChangeArrowheads="1"/>
            </p:cNvSpPr>
            <p:nvPr/>
          </p:nvSpPr>
          <p:spPr bwMode="auto">
            <a:xfrm>
              <a:off x="467544" y="3140968"/>
              <a:ext cx="1584176"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COMMUNIQUER</a:t>
              </a:r>
              <a:endParaRPr lang="fr-FR" sz="1100" dirty="0">
                <a:latin typeface="Arial" pitchFamily="34" charset="0"/>
                <a:cs typeface="+mn-cs"/>
              </a:endParaRPr>
            </a:p>
          </p:txBody>
        </p:sp>
      </p:grpSp>
      <p:grpSp>
        <p:nvGrpSpPr>
          <p:cNvPr id="6" name="Groupe 37"/>
          <p:cNvGrpSpPr>
            <a:grpSpLocks/>
          </p:cNvGrpSpPr>
          <p:nvPr/>
        </p:nvGrpSpPr>
        <p:grpSpPr bwMode="auto">
          <a:xfrm>
            <a:off x="1311548" y="276225"/>
            <a:ext cx="1892300" cy="1463675"/>
            <a:chOff x="950462" y="275761"/>
            <a:chExt cx="1893346" cy="1464288"/>
          </a:xfrm>
        </p:grpSpPr>
        <p:pic>
          <p:nvPicPr>
            <p:cNvPr id="18" name="Image 17" descr="chauffage.jpg"/>
            <p:cNvPicPr>
              <a:picLocks noChangeAspect="1"/>
            </p:cNvPicPr>
            <p:nvPr/>
          </p:nvPicPr>
          <p:blipFill>
            <a:blip r:embed="rId6" cstate="print"/>
            <a:stretch>
              <a:fillRect/>
            </a:stretch>
          </p:blipFill>
          <p:spPr>
            <a:xfrm>
              <a:off x="950462" y="275761"/>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9" name="Text Box 2"/>
            <p:cNvSpPr txBox="1">
              <a:spLocks noChangeArrowheads="1"/>
            </p:cNvSpPr>
            <p:nvPr/>
          </p:nvSpPr>
          <p:spPr bwMode="auto">
            <a:xfrm>
              <a:off x="1280565" y="1478439"/>
              <a:ext cx="1419227"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 CHAUFFER</a:t>
              </a:r>
              <a:endParaRPr lang="fr-FR" sz="1100" dirty="0">
                <a:latin typeface="Arial" pitchFamily="34" charset="0"/>
                <a:cs typeface="+mn-cs"/>
              </a:endParaRPr>
            </a:p>
          </p:txBody>
        </p:sp>
      </p:grpSp>
      <p:pic>
        <p:nvPicPr>
          <p:cNvPr id="21" name="Image 20" descr="maison devant 1.jpg"/>
          <p:cNvPicPr>
            <a:picLocks noChangeAspect="1"/>
          </p:cNvPicPr>
          <p:nvPr/>
        </p:nvPicPr>
        <p:blipFill>
          <a:blip r:embed="rId7" cstate="print"/>
          <a:stretch>
            <a:fillRect/>
          </a:stretch>
        </p:blipFill>
        <p:spPr>
          <a:xfrm>
            <a:off x="3758774" y="188640"/>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2" name="Text Box 2"/>
          <p:cNvSpPr txBox="1">
            <a:spLocks noChangeArrowheads="1"/>
          </p:cNvSpPr>
          <p:nvPr/>
        </p:nvSpPr>
        <p:spPr bwMode="auto">
          <a:xfrm>
            <a:off x="3995936" y="1367190"/>
            <a:ext cx="1440160"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 DEPLACER</a:t>
            </a:r>
            <a:endParaRPr lang="fr-FR" sz="1100" dirty="0">
              <a:latin typeface="Arial" pitchFamily="34" charset="0"/>
              <a:cs typeface="+mn-cs"/>
            </a:endParaRPr>
          </a:p>
        </p:txBody>
      </p:sp>
      <p:pic>
        <p:nvPicPr>
          <p:cNvPr id="24" name="Image 23" descr="maison énergie.jpg"/>
          <p:cNvPicPr>
            <a:picLocks noChangeAspect="1"/>
          </p:cNvPicPr>
          <p:nvPr/>
        </p:nvPicPr>
        <p:blipFill>
          <a:blip r:embed="rId8" cstate="print"/>
          <a:stretch>
            <a:fillRect/>
          </a:stretch>
        </p:blipFill>
        <p:spPr>
          <a:xfrm>
            <a:off x="6423070" y="275761"/>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5" name="Text Box 2"/>
          <p:cNvSpPr txBox="1">
            <a:spLocks noChangeArrowheads="1"/>
          </p:cNvSpPr>
          <p:nvPr/>
        </p:nvSpPr>
        <p:spPr bwMode="auto">
          <a:xfrm>
            <a:off x="6516216" y="1484784"/>
            <a:ext cx="1656184" cy="215444"/>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800" b="1" dirty="0">
                <a:solidFill>
                  <a:srgbClr val="FFFF00"/>
                </a:solidFill>
                <a:latin typeface="Calibri" pitchFamily="34" charset="0"/>
                <a:cs typeface="+mn-cs"/>
              </a:rPr>
              <a:t>POUR ME PRODUIRE DE L’ENERGIE</a:t>
            </a:r>
            <a:endParaRPr lang="fr-FR" sz="800" dirty="0">
              <a:latin typeface="Arial" pitchFamily="34" charset="0"/>
              <a:cs typeface="+mn-cs"/>
            </a:endParaRPr>
          </a:p>
        </p:txBody>
      </p:sp>
      <p:pic>
        <p:nvPicPr>
          <p:cNvPr id="27" name="Image 26" descr="éclairage.jpg"/>
          <p:cNvPicPr>
            <a:picLocks noChangeAspect="1"/>
          </p:cNvPicPr>
          <p:nvPr/>
        </p:nvPicPr>
        <p:blipFill>
          <a:blip r:embed="rId9" cstate="print"/>
          <a:stretch>
            <a:fillRect/>
          </a:stretch>
        </p:blipFill>
        <p:spPr>
          <a:xfrm>
            <a:off x="7071142" y="1844824"/>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8" name="Text Box 2"/>
          <p:cNvSpPr txBox="1">
            <a:spLocks noChangeArrowheads="1"/>
          </p:cNvSpPr>
          <p:nvPr/>
        </p:nvSpPr>
        <p:spPr bwMode="auto">
          <a:xfrm>
            <a:off x="7236296" y="3023374"/>
            <a:ext cx="1440160"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M’ECLAIRER</a:t>
            </a:r>
            <a:endParaRPr lang="fr-FR" sz="1100" dirty="0">
              <a:latin typeface="Arial" pitchFamily="34" charset="0"/>
              <a:cs typeface="+mn-cs"/>
            </a:endParaRPr>
          </a:p>
        </p:txBody>
      </p:sp>
      <p:grpSp>
        <p:nvGrpSpPr>
          <p:cNvPr id="8" name="Groupe 39"/>
          <p:cNvGrpSpPr>
            <a:grpSpLocks/>
          </p:cNvGrpSpPr>
          <p:nvPr/>
        </p:nvGrpSpPr>
        <p:grpSpPr bwMode="auto">
          <a:xfrm>
            <a:off x="3381375" y="4800600"/>
            <a:ext cx="2559050" cy="1868488"/>
            <a:chOff x="3381494" y="4800873"/>
            <a:chExt cx="2558658" cy="1868487"/>
          </a:xfrm>
        </p:grpSpPr>
        <p:pic>
          <p:nvPicPr>
            <p:cNvPr id="30" name="Image 29" descr="tri.jpg"/>
            <p:cNvPicPr>
              <a:picLocks noChangeAspect="1"/>
            </p:cNvPicPr>
            <p:nvPr/>
          </p:nvPicPr>
          <p:blipFill>
            <a:blip r:embed="rId10" cstate="print"/>
            <a:stretch>
              <a:fillRect/>
            </a:stretch>
          </p:blipFill>
          <p:spPr>
            <a:xfrm>
              <a:off x="3381494" y="4800873"/>
              <a:ext cx="2558658" cy="1436439"/>
            </a:xfrm>
            <a:prstGeom prst="rect">
              <a:avLst/>
            </a:prstGeom>
            <a:solidFill>
              <a:srgbClr val="FFFFFF">
                <a:shade val="85000"/>
              </a:srgbClr>
            </a:solidFill>
            <a:ln w="381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220" name="Text Box 2"/>
            <p:cNvSpPr txBox="1">
              <a:spLocks noChangeArrowheads="1"/>
            </p:cNvSpPr>
            <p:nvPr/>
          </p:nvSpPr>
          <p:spPr bwMode="auto">
            <a:xfrm>
              <a:off x="4067944" y="6407750"/>
              <a:ext cx="1440160"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r>
                <a:rPr lang="fr-FR" sz="1100" b="1" dirty="0">
                  <a:solidFill>
                    <a:srgbClr val="FFFF00"/>
                  </a:solidFill>
                  <a:latin typeface="Calibri" pitchFamily="34" charset="0"/>
                </a:rPr>
                <a:t>JE RECYCLERAI</a:t>
              </a:r>
              <a:endParaRPr lang="fr-FR" sz="1100" dirty="0"/>
            </a:p>
          </p:txBody>
        </p:sp>
      </p:grpSp>
      <p:grpSp>
        <p:nvGrpSpPr>
          <p:cNvPr id="14" name="Groupe 38"/>
          <p:cNvGrpSpPr>
            <a:grpSpLocks/>
          </p:cNvGrpSpPr>
          <p:nvPr/>
        </p:nvGrpSpPr>
        <p:grpSpPr bwMode="auto">
          <a:xfrm>
            <a:off x="6659563" y="3573463"/>
            <a:ext cx="2233612" cy="1943100"/>
            <a:chOff x="6660232" y="3573014"/>
            <a:chExt cx="2232248" cy="1944218"/>
          </a:xfrm>
        </p:grpSpPr>
        <p:pic>
          <p:nvPicPr>
            <p:cNvPr id="33" name="Image 32" descr="robot aspi+ventilateur.jpg"/>
            <p:cNvPicPr>
              <a:picLocks noChangeAspect="1"/>
            </p:cNvPicPr>
            <p:nvPr/>
          </p:nvPicPr>
          <p:blipFill>
            <a:blip r:embed="rId11" cstate="print"/>
            <a:stretch>
              <a:fillRect/>
            </a:stretch>
          </p:blipFill>
          <p:spPr>
            <a:xfrm>
              <a:off x="6712883" y="3573014"/>
              <a:ext cx="2179597" cy="1223633"/>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218" name="Text Box 3"/>
            <p:cNvSpPr txBox="1">
              <a:spLocks noChangeAspect="1" noChangeArrowheads="1"/>
            </p:cNvSpPr>
            <p:nvPr/>
          </p:nvSpPr>
          <p:spPr bwMode="auto">
            <a:xfrm>
              <a:off x="6660232" y="4994012"/>
              <a:ext cx="2184954" cy="52322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r>
                <a:rPr lang="fr-FR" sz="1400" b="1" dirty="0">
                  <a:solidFill>
                    <a:srgbClr val="FFFF00"/>
                  </a:solidFill>
                  <a:latin typeface="Calibri" pitchFamily="34" charset="0"/>
                </a:rPr>
                <a:t>En me facilitant la vie tout en améliorant mon confort</a:t>
              </a:r>
              <a:endParaRPr lang="fr-FR" sz="1400" dirty="0"/>
            </a:p>
          </p:txBody>
        </p:sp>
      </p:grpSp>
      <p:sp>
        <p:nvSpPr>
          <p:cNvPr id="8215" name="Text Box 4"/>
          <p:cNvSpPr txBox="1">
            <a:spLocks noChangeArrowheads="1"/>
          </p:cNvSpPr>
          <p:nvPr/>
        </p:nvSpPr>
        <p:spPr bwMode="auto">
          <a:xfrm>
            <a:off x="6174866" y="5670411"/>
            <a:ext cx="2808288" cy="576262"/>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lstStyle/>
          <a:p>
            <a:pPr algn="ctr"/>
            <a:r>
              <a:rPr lang="fr-FR" sz="1400" b="1" dirty="0">
                <a:solidFill>
                  <a:srgbClr val="FFFF00"/>
                </a:solidFill>
                <a:latin typeface="Calibri" pitchFamily="34" charset="0"/>
              </a:rPr>
              <a:t>Avec une logique de limitation de l’impact sur l’environnement</a:t>
            </a:r>
            <a:endParaRPr lang="fr-FR" sz="1400" dirty="0"/>
          </a:p>
        </p:txBody>
      </p:sp>
      <p:pic>
        <p:nvPicPr>
          <p:cNvPr id="29" name="Image 28" descr="maison future+hugo.png">
            <a:hlinkClick r:id="rId12" action="ppaction://hlinkpres?slideindex=1&amp;slidetitle="/>
          </p:cNvPr>
          <p:cNvPicPr>
            <a:picLocks noChangeAspect="1"/>
          </p:cNvPicPr>
          <p:nvPr/>
        </p:nvPicPr>
        <p:blipFill>
          <a:blip r:embed="rId13" cstate="print"/>
          <a:stretch>
            <a:fillRect/>
          </a:stretch>
        </p:blipFill>
        <p:spPr>
          <a:xfrm>
            <a:off x="3228974" y="2202158"/>
            <a:ext cx="2999209" cy="2246018"/>
          </a:xfrm>
          <a:prstGeom prst="rect">
            <a:avLst/>
          </a:prstGeom>
          <a:ln>
            <a:noFill/>
          </a:ln>
          <a:effectLst>
            <a:outerShdw blurRad="292100" dist="139700" dir="2700000" algn="tl" rotWithShape="0">
              <a:srgbClr val="333333">
                <a:alpha val="65000"/>
              </a:srgbClr>
            </a:outerShdw>
          </a:effectLst>
        </p:spPr>
      </p:pic>
      <p:sp>
        <p:nvSpPr>
          <p:cNvPr id="31"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Image 25" descr="kdecole.jpg"/>
          <p:cNvPicPr>
            <a:picLocks noChangeAspect="1"/>
          </p:cNvPicPr>
          <p:nvPr/>
        </p:nvPicPr>
        <p:blipFill>
          <a:blip r:embed="rId3" cstate="print"/>
          <a:stretch>
            <a:fillRect/>
          </a:stretch>
        </p:blipFill>
        <p:spPr>
          <a:xfrm>
            <a:off x="2843808" y="3789040"/>
            <a:ext cx="1512631" cy="1177331"/>
          </a:xfrm>
          <a:prstGeom prst="rect">
            <a:avLst/>
          </a:prstGeom>
        </p:spPr>
      </p:pic>
      <p:graphicFrame>
        <p:nvGraphicFramePr>
          <p:cNvPr id="27" name="Graphique 26"/>
          <p:cNvGraphicFramePr/>
          <p:nvPr/>
        </p:nvGraphicFramePr>
        <p:xfrm>
          <a:off x="5076056" y="4653136"/>
          <a:ext cx="2736304" cy="1731640"/>
        </p:xfrm>
        <a:graphic>
          <a:graphicData uri="http://schemas.openxmlformats.org/drawingml/2006/chart">
            <c:chart xmlns:c="http://schemas.openxmlformats.org/drawingml/2006/chart" xmlns:r="http://schemas.openxmlformats.org/officeDocument/2006/relationships" r:id="rId4"/>
          </a:graphicData>
        </a:graphic>
      </p:graphicFrame>
      <p:sp>
        <p:nvSpPr>
          <p:cNvPr id="1034" name="AutoShape 10" descr="http://www.monversailles.com/wp-content/uploads/2011/03/fleche-verte.jpg"/>
          <p:cNvSpPr>
            <a:spLocks noChangeAspect="1" noChangeArrowheads="1"/>
          </p:cNvSpPr>
          <p:nvPr/>
        </p:nvSpPr>
        <p:spPr bwMode="auto">
          <a:xfrm>
            <a:off x="63500" y="-136525"/>
            <a:ext cx="2857500" cy="2143125"/>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20" name="Picture 3"/>
          <p:cNvPicPr>
            <a:picLocks noChangeAspect="1" noChangeArrowheads="1"/>
          </p:cNvPicPr>
          <p:nvPr/>
        </p:nvPicPr>
        <p:blipFill>
          <a:blip r:embed="rId5" cstate="print"/>
          <a:srcRect/>
          <a:stretch>
            <a:fillRect/>
          </a:stretch>
        </p:blipFill>
        <p:spPr bwMode="auto">
          <a:xfrm>
            <a:off x="560748" y="1412776"/>
            <a:ext cx="9051811" cy="5270633"/>
          </a:xfrm>
          <a:prstGeom prst="rect">
            <a:avLst/>
          </a:prstGeom>
          <a:noFill/>
          <a:ln w="9525">
            <a:noFill/>
            <a:miter lim="800000"/>
            <a:headEnd/>
            <a:tailEnd/>
          </a:ln>
          <a:effectLst/>
        </p:spPr>
      </p:pic>
      <p:sp>
        <p:nvSpPr>
          <p:cNvPr id="5" name="Rectangle à coins arrondis 4"/>
          <p:cNvSpPr/>
          <p:nvPr/>
        </p:nvSpPr>
        <p:spPr>
          <a:xfrm>
            <a:off x="776494" y="4293096"/>
            <a:ext cx="1347234" cy="1152128"/>
          </a:xfrm>
          <a:prstGeom prst="roundRect">
            <a:avLst/>
          </a:prstGeom>
          <a:solidFill>
            <a:srgbClr val="33B9D9"/>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fr-FR" sz="1600" dirty="0" smtClean="0"/>
              <a:t>Défi majeur du changement climatique</a:t>
            </a:r>
            <a:endParaRPr lang="fr-FR" sz="1600" i="1" dirty="0"/>
          </a:p>
        </p:txBody>
      </p:sp>
      <p:sp>
        <p:nvSpPr>
          <p:cNvPr id="41" name="AutoShape 4"/>
          <p:cNvSpPr>
            <a:spLocks noChangeArrowheads="1"/>
          </p:cNvSpPr>
          <p:nvPr/>
        </p:nvSpPr>
        <p:spPr bwMode="auto">
          <a:xfrm>
            <a:off x="683568" y="44624"/>
            <a:ext cx="8209036" cy="374677"/>
          </a:xfrm>
          <a:prstGeom prst="roundRect">
            <a:avLst>
              <a:gd name="adj" fmla="val 16667"/>
            </a:avLst>
          </a:prstGeom>
          <a:solidFill>
            <a:srgbClr val="7BB800"/>
          </a:solidFill>
          <a:ln w="9525">
            <a:noFill/>
            <a:round/>
            <a:headEnd/>
            <a:tailEnd/>
          </a:ln>
        </p:spPr>
        <p:txBody>
          <a:bodyPr/>
          <a:lstStyle/>
          <a:p>
            <a:pPr marL="1163638"/>
            <a:r>
              <a:rPr lang="fr-FR" sz="2000" b="1" dirty="0" smtClean="0">
                <a:solidFill>
                  <a:srgbClr val="FFFFFF"/>
                </a:solidFill>
                <a:latin typeface="Arial" panose="020B0604020202020204" pitchFamily="34" charset="0"/>
                <a:cs typeface="Arial" panose="020B0604020202020204" pitchFamily="34" charset="0"/>
              </a:rPr>
              <a:t>Lancement - Démarche d’investigation</a:t>
            </a:r>
            <a:endParaRPr lang="fr-FR" sz="2000" b="1" dirty="0">
              <a:solidFill>
                <a:srgbClr val="FFFFFF"/>
              </a:solidFill>
              <a:latin typeface="Arial" panose="020B0604020202020204" pitchFamily="34" charset="0"/>
              <a:cs typeface="Arial" panose="020B0604020202020204" pitchFamily="34" charset="0"/>
            </a:endParaRPr>
          </a:p>
        </p:txBody>
      </p:sp>
      <p:grpSp>
        <p:nvGrpSpPr>
          <p:cNvPr id="42" name="Groupe 21"/>
          <p:cNvGrpSpPr>
            <a:grpSpLocks/>
          </p:cNvGrpSpPr>
          <p:nvPr/>
        </p:nvGrpSpPr>
        <p:grpSpPr bwMode="auto">
          <a:xfrm>
            <a:off x="4427984" y="600523"/>
            <a:ext cx="4350673" cy="668237"/>
            <a:chOff x="-43423" y="135678"/>
            <a:chExt cx="2623591" cy="378063"/>
          </a:xfrm>
        </p:grpSpPr>
        <p:sp>
          <p:nvSpPr>
            <p:cNvPr id="43"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44" name="AutoShape 4"/>
            <p:cNvSpPr>
              <a:spLocks noChangeArrowheads="1"/>
            </p:cNvSpPr>
            <p:nvPr/>
          </p:nvSpPr>
          <p:spPr bwMode="auto">
            <a:xfrm>
              <a:off x="-43423" y="135678"/>
              <a:ext cx="1290084" cy="196484"/>
            </a:xfrm>
            <a:prstGeom prst="roundRect">
              <a:avLst>
                <a:gd name="adj" fmla="val 16667"/>
              </a:avLst>
            </a:prstGeom>
            <a:solidFill>
              <a:srgbClr val="7BB800"/>
            </a:solidFill>
            <a:ln w="9525">
              <a:solidFill>
                <a:schemeClr val="tx2">
                  <a:lumMod val="40000"/>
                  <a:lumOff val="60000"/>
                </a:schemeClr>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45" name="Groupe 21"/>
          <p:cNvGrpSpPr>
            <a:grpSpLocks/>
          </p:cNvGrpSpPr>
          <p:nvPr/>
        </p:nvGrpSpPr>
        <p:grpSpPr bwMode="auto">
          <a:xfrm>
            <a:off x="662651" y="600522"/>
            <a:ext cx="3532209" cy="668238"/>
            <a:chOff x="296363" y="29132"/>
            <a:chExt cx="1885650" cy="509714"/>
          </a:xfrm>
        </p:grpSpPr>
        <p:sp>
          <p:nvSpPr>
            <p:cNvPr id="46" name="AutoShape 3"/>
            <p:cNvSpPr>
              <a:spLocks noChangeArrowheads="1"/>
            </p:cNvSpPr>
            <p:nvPr/>
          </p:nvSpPr>
          <p:spPr bwMode="auto">
            <a:xfrm>
              <a:off x="345970" y="74334"/>
              <a:ext cx="1836043"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47" name="AutoShape 4"/>
            <p:cNvSpPr>
              <a:spLocks noChangeArrowheads="1"/>
            </p:cNvSpPr>
            <p:nvPr/>
          </p:nvSpPr>
          <p:spPr bwMode="auto">
            <a:xfrm>
              <a:off x="29636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sp>
        <p:nvSpPr>
          <p:cNvPr id="2" name="Rectangle 1"/>
          <p:cNvSpPr/>
          <p:nvPr/>
        </p:nvSpPr>
        <p:spPr>
          <a:xfrm>
            <a:off x="2195734" y="1412776"/>
            <a:ext cx="2808777" cy="661903"/>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pic>
        <p:nvPicPr>
          <p:cNvPr id="48" name="Image 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03456" y="44784"/>
            <a:ext cx="1384968" cy="1440000"/>
          </a:xfrm>
          <a:prstGeom prst="rect">
            <a:avLst/>
          </a:prstGeom>
        </p:spPr>
      </p:pic>
      <p:pic>
        <p:nvPicPr>
          <p:cNvPr id="55" name="Picture 3"/>
          <p:cNvPicPr>
            <a:picLocks noChangeAspect="1" noChangeArrowheads="1"/>
          </p:cNvPicPr>
          <p:nvPr/>
        </p:nvPicPr>
        <p:blipFill rotWithShape="1">
          <a:blip r:embed="rId5" cstate="print"/>
          <a:srcRect r="96728" b="78242"/>
          <a:stretch/>
        </p:blipFill>
        <p:spPr bwMode="auto">
          <a:xfrm flipH="1">
            <a:off x="2170211" y="1382388"/>
            <a:ext cx="313557" cy="1254524"/>
          </a:xfrm>
          <a:prstGeom prst="rect">
            <a:avLst/>
          </a:prstGeom>
          <a:noFill/>
          <a:ln w="9525">
            <a:noFill/>
            <a:miter lim="800000"/>
            <a:headEnd/>
            <a:tailEnd/>
          </a:ln>
          <a:effectLst/>
        </p:spPr>
      </p:pic>
      <p:sp>
        <p:nvSpPr>
          <p:cNvPr id="53" name="Rectangle 12"/>
          <p:cNvSpPr>
            <a:spLocks noChangeArrowheads="1"/>
          </p:cNvSpPr>
          <p:nvPr/>
        </p:nvSpPr>
        <p:spPr bwMode="auto">
          <a:xfrm>
            <a:off x="2461979" y="1844824"/>
            <a:ext cx="6574517" cy="1323439"/>
          </a:xfrm>
          <a:prstGeom prst="rect">
            <a:avLst/>
          </a:prstGeom>
          <a:noFill/>
          <a:ln w="9525">
            <a:noFill/>
            <a:miter lim="800000"/>
            <a:headEnd/>
            <a:tailEnd/>
          </a:ln>
          <a:effectLst/>
        </p:spPr>
        <p:txBody>
          <a:bodyPr wrap="square">
            <a:spAutoFit/>
          </a:bodyPr>
          <a:lstStyle/>
          <a:p>
            <a:pPr lvl="0" algn="just" fontAlgn="base">
              <a:spcBef>
                <a:spcPct val="0"/>
              </a:spcBef>
              <a:spcAft>
                <a:spcPct val="0"/>
              </a:spcAft>
            </a:pPr>
            <a:r>
              <a:rPr lang="fr-FR" altLang="zh-CN" sz="1600" b="1" dirty="0" smtClean="0">
                <a:solidFill>
                  <a:schemeClr val="accent1">
                    <a:lumMod val="50000"/>
                  </a:schemeClr>
                </a:solidFill>
                <a:latin typeface="Calibri" pitchFamily="34" charset="0"/>
                <a:ea typeface="Times New Roman" pitchFamily="18" charset="0"/>
                <a:cs typeface="Calibri" pitchFamily="34" charset="0"/>
              </a:rPr>
              <a:t>Hugo se pose beaucoup de questions : face au défi majeur du changement climatique, la France a pris des engagements en signant le protocole de Kyoto (Application en 2005).</a:t>
            </a:r>
            <a:endParaRPr lang="fr-FR" altLang="zh-CN" sz="1000" b="1" dirty="0" smtClean="0">
              <a:solidFill>
                <a:schemeClr val="accent1">
                  <a:lumMod val="50000"/>
                </a:schemeClr>
              </a:solidFill>
              <a:latin typeface="Arial" pitchFamily="34" charset="0"/>
              <a:cs typeface="Arial" pitchFamily="34" charset="0"/>
            </a:endParaRPr>
          </a:p>
          <a:p>
            <a:pPr lvl="0" algn="just" eaLnBrk="0" fontAlgn="base" hangingPunct="0">
              <a:spcBef>
                <a:spcPct val="0"/>
              </a:spcBef>
              <a:spcAft>
                <a:spcPct val="0"/>
              </a:spcAft>
            </a:pPr>
            <a:r>
              <a:rPr lang="fr-FR" altLang="zh-CN" sz="1600" b="1" dirty="0" smtClean="0">
                <a:solidFill>
                  <a:schemeClr val="accent1">
                    <a:lumMod val="50000"/>
                  </a:schemeClr>
                </a:solidFill>
                <a:latin typeface="Calibri" pitchFamily="34" charset="0"/>
                <a:ea typeface="Times New Roman" pitchFamily="18" charset="0"/>
                <a:cs typeface="Calibri" pitchFamily="34" charset="0"/>
              </a:rPr>
              <a:t>A l’horizon 2050, le secteur du bâtiment devra diviser par 4 ses émissions de CO2 (Facteur 4). </a:t>
            </a:r>
            <a:endParaRPr lang="fr-FR" altLang="zh-CN" sz="2400" b="1" dirty="0" smtClean="0">
              <a:solidFill>
                <a:schemeClr val="accent1">
                  <a:lumMod val="50000"/>
                </a:schemeClr>
              </a:solidFill>
              <a:latin typeface="Arial" pitchFamily="34" charset="0"/>
              <a:cs typeface="Arial" pitchFamily="34" charset="0"/>
            </a:endParaRPr>
          </a:p>
        </p:txBody>
      </p:sp>
      <p:sp>
        <p:nvSpPr>
          <p:cNvPr id="21"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sp>
        <p:nvSpPr>
          <p:cNvPr id="50" name="Rectangle à coins arrondis 49"/>
          <p:cNvSpPr/>
          <p:nvPr/>
        </p:nvSpPr>
        <p:spPr>
          <a:xfrm>
            <a:off x="2346939" y="1533100"/>
            <a:ext cx="6689557" cy="1635164"/>
          </a:xfrm>
          <a:prstGeom prst="roundRect">
            <a:avLst>
              <a:gd name="adj" fmla="val 611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49" name="AutoShape 4"/>
          <p:cNvSpPr>
            <a:spLocks noChangeArrowheads="1"/>
          </p:cNvSpPr>
          <p:nvPr/>
        </p:nvSpPr>
        <p:spPr bwMode="auto">
          <a:xfrm>
            <a:off x="2293268" y="1484784"/>
            <a:ext cx="4366964" cy="342000"/>
          </a:xfrm>
          <a:prstGeom prst="roundRect">
            <a:avLst>
              <a:gd name="adj" fmla="val 16667"/>
            </a:avLst>
          </a:prstGeom>
          <a:solidFill>
            <a:schemeClr val="accent1"/>
          </a:solid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PHENOMENE SOCIETAL – 10 min</a:t>
            </a:r>
            <a:endParaRPr lang="fr-FR" dirty="0"/>
          </a:p>
        </p:txBody>
      </p:sp>
      <p:grpSp>
        <p:nvGrpSpPr>
          <p:cNvPr id="3" name="Groupe 2"/>
          <p:cNvGrpSpPr/>
          <p:nvPr/>
        </p:nvGrpSpPr>
        <p:grpSpPr>
          <a:xfrm>
            <a:off x="415710" y="5552072"/>
            <a:ext cx="1911278" cy="1549336"/>
            <a:chOff x="-80516" y="5697808"/>
            <a:chExt cx="2177882" cy="1549336"/>
          </a:xfrm>
        </p:grpSpPr>
        <p:sp>
          <p:nvSpPr>
            <p:cNvPr id="22" name="Ellipse 21"/>
            <p:cNvSpPr/>
            <p:nvPr/>
          </p:nvSpPr>
          <p:spPr>
            <a:xfrm>
              <a:off x="-80516" y="5708143"/>
              <a:ext cx="2177882" cy="1539001"/>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sz="1600" b="1" dirty="0">
                <a:solidFill>
                  <a:schemeClr val="bg1"/>
                </a:solidFill>
              </a:endParaRPr>
            </a:p>
          </p:txBody>
        </p:sp>
        <p:sp>
          <p:nvSpPr>
            <p:cNvPr id="23" name="ZoneTexte 22"/>
            <p:cNvSpPr txBox="1"/>
            <p:nvPr/>
          </p:nvSpPr>
          <p:spPr>
            <a:xfrm>
              <a:off x="63500" y="5697808"/>
              <a:ext cx="2033866" cy="1323439"/>
            </a:xfrm>
            <a:prstGeom prst="rect">
              <a:avLst/>
            </a:prstGeom>
            <a:noFill/>
          </p:spPr>
          <p:txBody>
            <a:bodyPr wrap="square" rtlCol="0">
              <a:spAutoFit/>
            </a:bodyPr>
            <a:lstStyle/>
            <a:p>
              <a:pPr algn="ctr"/>
              <a:r>
                <a:rPr lang="fr-FR" sz="1600" dirty="0">
                  <a:solidFill>
                    <a:schemeClr val="bg1"/>
                  </a:solidFill>
                </a:rPr>
                <a:t>Comment </a:t>
              </a:r>
              <a:endParaRPr lang="fr-FR" sz="1600" dirty="0" smtClean="0">
                <a:solidFill>
                  <a:schemeClr val="bg1"/>
                </a:solidFill>
              </a:endParaRPr>
            </a:p>
            <a:p>
              <a:pPr algn="ctr"/>
              <a:r>
                <a:rPr lang="fr-FR" sz="1600" dirty="0" smtClean="0">
                  <a:solidFill>
                    <a:schemeClr val="bg1"/>
                  </a:solidFill>
                </a:rPr>
                <a:t>connaitre </a:t>
              </a:r>
              <a:r>
                <a:rPr lang="fr-FR" sz="1600" dirty="0">
                  <a:solidFill>
                    <a:schemeClr val="bg1"/>
                  </a:solidFill>
                </a:rPr>
                <a:t>les performances </a:t>
              </a:r>
              <a:r>
                <a:rPr lang="fr-FR" sz="1600" dirty="0" smtClean="0">
                  <a:solidFill>
                    <a:schemeClr val="bg1"/>
                  </a:solidFill>
                </a:rPr>
                <a:t>énergétiques d’une </a:t>
              </a:r>
              <a:r>
                <a:rPr lang="fr-FR" sz="1600" dirty="0">
                  <a:solidFill>
                    <a:schemeClr val="bg1"/>
                  </a:solidFill>
                </a:rPr>
                <a:t>habitation </a:t>
              </a:r>
              <a:r>
                <a:rPr lang="fr-FR" sz="1600" b="1" dirty="0" smtClean="0">
                  <a:solidFill>
                    <a:schemeClr val="bg1"/>
                  </a:solidFill>
                </a:rPr>
                <a:t>?</a:t>
              </a:r>
              <a:endParaRPr lang="fr-FR" sz="1600" b="1" dirty="0">
                <a:solidFill>
                  <a:schemeClr val="bg1"/>
                </a:solidFill>
              </a:endParaRPr>
            </a:p>
          </p:txBody>
        </p:sp>
      </p:grpSp>
    </p:spTree>
    <p:extLst>
      <p:ext uri="{BB962C8B-B14F-4D97-AF65-F5344CB8AC3E}">
        <p14:creationId xmlns:p14="http://schemas.microsoft.com/office/powerpoint/2010/main" val="35617180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1" nodeType="click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p:cTn id="20" dur="1000" fill="hold"/>
                                        <p:tgtEl>
                                          <p:spTgt spid="49"/>
                                        </p:tgtEl>
                                        <p:attrNameLst>
                                          <p:attrName>ppt_w</p:attrName>
                                        </p:attrNameLst>
                                      </p:cBhvr>
                                      <p:tavLst>
                                        <p:tav tm="0">
                                          <p:val>
                                            <p:fltVal val="0"/>
                                          </p:val>
                                        </p:tav>
                                        <p:tav tm="100000">
                                          <p:val>
                                            <p:strVal val="#ppt_w"/>
                                          </p:val>
                                        </p:tav>
                                      </p:tavLst>
                                    </p:anim>
                                    <p:anim calcmode="lin" valueType="num">
                                      <p:cBhvr>
                                        <p:cTn id="21" dur="1000" fill="hold"/>
                                        <p:tgtEl>
                                          <p:spTgt spid="49"/>
                                        </p:tgtEl>
                                        <p:attrNameLst>
                                          <p:attrName>ppt_h</p:attrName>
                                        </p:attrNameLst>
                                      </p:cBhvr>
                                      <p:tavLst>
                                        <p:tav tm="0">
                                          <p:val>
                                            <p:fltVal val="0"/>
                                          </p:val>
                                        </p:tav>
                                        <p:tav tm="100000">
                                          <p:val>
                                            <p:strVal val="#ppt_h"/>
                                          </p:val>
                                        </p:tav>
                                      </p:tavLst>
                                    </p:anim>
                                    <p:animEffect transition="in" filter="fade">
                                      <p:cBhvr>
                                        <p:cTn id="22" dur="1000"/>
                                        <p:tgtEl>
                                          <p:spTgt spid="49"/>
                                        </p:tgtEl>
                                      </p:cBhvr>
                                    </p:animEffect>
                                  </p:childTnLst>
                                </p:cTn>
                              </p:par>
                              <p:par>
                                <p:cTn id="23" presetID="53" presetClass="entr" presetSubtype="16" fill="hold" grpId="1" nodeType="with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p:cTn id="25" dur="1000" fill="hold"/>
                                        <p:tgtEl>
                                          <p:spTgt spid="53"/>
                                        </p:tgtEl>
                                        <p:attrNameLst>
                                          <p:attrName>ppt_w</p:attrName>
                                        </p:attrNameLst>
                                      </p:cBhvr>
                                      <p:tavLst>
                                        <p:tav tm="0">
                                          <p:val>
                                            <p:fltVal val="0"/>
                                          </p:val>
                                        </p:tav>
                                        <p:tav tm="100000">
                                          <p:val>
                                            <p:strVal val="#ppt_w"/>
                                          </p:val>
                                        </p:tav>
                                      </p:tavLst>
                                    </p:anim>
                                    <p:anim calcmode="lin" valueType="num">
                                      <p:cBhvr>
                                        <p:cTn id="26" dur="1000" fill="hold"/>
                                        <p:tgtEl>
                                          <p:spTgt spid="53"/>
                                        </p:tgtEl>
                                        <p:attrNameLst>
                                          <p:attrName>ppt_h</p:attrName>
                                        </p:attrNameLst>
                                      </p:cBhvr>
                                      <p:tavLst>
                                        <p:tav tm="0">
                                          <p:val>
                                            <p:fltVal val="0"/>
                                          </p:val>
                                        </p:tav>
                                        <p:tav tm="100000">
                                          <p:val>
                                            <p:strVal val="#ppt_h"/>
                                          </p:val>
                                        </p:tav>
                                      </p:tavLst>
                                    </p:anim>
                                    <p:animEffect transition="in" filter="fade">
                                      <p:cBhvr>
                                        <p:cTn id="27" dur="1000"/>
                                        <p:tgtEl>
                                          <p:spTgt spid="53"/>
                                        </p:tgtEl>
                                      </p:cBhvr>
                                    </p:animEffect>
                                  </p:childTnLst>
                                </p:cTn>
                              </p:par>
                              <p:par>
                                <p:cTn id="28" presetID="53" presetClass="entr" presetSubtype="16" fill="hold" grpId="1" nodeType="with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p:cTn id="30" dur="1000" fill="hold"/>
                                        <p:tgtEl>
                                          <p:spTgt spid="50"/>
                                        </p:tgtEl>
                                        <p:attrNameLst>
                                          <p:attrName>ppt_w</p:attrName>
                                        </p:attrNameLst>
                                      </p:cBhvr>
                                      <p:tavLst>
                                        <p:tav tm="0">
                                          <p:val>
                                            <p:fltVal val="0"/>
                                          </p:val>
                                        </p:tav>
                                        <p:tav tm="100000">
                                          <p:val>
                                            <p:strVal val="#ppt_w"/>
                                          </p:val>
                                        </p:tav>
                                      </p:tavLst>
                                    </p:anim>
                                    <p:anim calcmode="lin" valueType="num">
                                      <p:cBhvr>
                                        <p:cTn id="31" dur="1000" fill="hold"/>
                                        <p:tgtEl>
                                          <p:spTgt spid="50"/>
                                        </p:tgtEl>
                                        <p:attrNameLst>
                                          <p:attrName>ppt_h</p:attrName>
                                        </p:attrNameLst>
                                      </p:cBhvr>
                                      <p:tavLst>
                                        <p:tav tm="0">
                                          <p:val>
                                            <p:fltVal val="0"/>
                                          </p:val>
                                        </p:tav>
                                        <p:tav tm="100000">
                                          <p:val>
                                            <p:strVal val="#ppt_h"/>
                                          </p:val>
                                        </p:tav>
                                      </p:tavLst>
                                    </p:anim>
                                    <p:animEffect transition="in" filter="fade">
                                      <p:cBhvr>
                                        <p:cTn id="32"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3" grpId="1"/>
      <p:bldP spid="50" grpId="1" animBg="1"/>
      <p:bldP spid="49"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Image 25" descr="kdecole.jpg"/>
          <p:cNvPicPr>
            <a:picLocks noChangeAspect="1"/>
          </p:cNvPicPr>
          <p:nvPr/>
        </p:nvPicPr>
        <p:blipFill>
          <a:blip r:embed="rId3" cstate="print"/>
          <a:stretch>
            <a:fillRect/>
          </a:stretch>
        </p:blipFill>
        <p:spPr>
          <a:xfrm>
            <a:off x="2843808" y="3789040"/>
            <a:ext cx="1512631" cy="1177331"/>
          </a:xfrm>
          <a:prstGeom prst="rect">
            <a:avLst/>
          </a:prstGeom>
        </p:spPr>
      </p:pic>
      <p:graphicFrame>
        <p:nvGraphicFramePr>
          <p:cNvPr id="27" name="Graphique 26"/>
          <p:cNvGraphicFramePr/>
          <p:nvPr/>
        </p:nvGraphicFramePr>
        <p:xfrm>
          <a:off x="5076056" y="4653136"/>
          <a:ext cx="2736304" cy="1731640"/>
        </p:xfrm>
        <a:graphic>
          <a:graphicData uri="http://schemas.openxmlformats.org/drawingml/2006/chart">
            <c:chart xmlns:c="http://schemas.openxmlformats.org/drawingml/2006/chart" xmlns:r="http://schemas.openxmlformats.org/officeDocument/2006/relationships" r:id="rId4"/>
          </a:graphicData>
        </a:graphic>
      </p:graphicFrame>
      <p:sp>
        <p:nvSpPr>
          <p:cNvPr id="1034" name="AutoShape 10" descr="http://www.monversailles.com/wp-content/uploads/2011/03/fleche-verte.jpg"/>
          <p:cNvSpPr>
            <a:spLocks noChangeAspect="1" noChangeArrowheads="1"/>
          </p:cNvSpPr>
          <p:nvPr/>
        </p:nvSpPr>
        <p:spPr bwMode="auto">
          <a:xfrm>
            <a:off x="63500" y="-136525"/>
            <a:ext cx="2857500" cy="2143125"/>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20" name="Picture 3"/>
          <p:cNvPicPr>
            <a:picLocks noChangeAspect="1" noChangeArrowheads="1"/>
          </p:cNvPicPr>
          <p:nvPr/>
        </p:nvPicPr>
        <p:blipFill>
          <a:blip r:embed="rId5" cstate="print"/>
          <a:srcRect/>
          <a:stretch>
            <a:fillRect/>
          </a:stretch>
        </p:blipFill>
        <p:spPr bwMode="auto">
          <a:xfrm>
            <a:off x="560748" y="1412776"/>
            <a:ext cx="9051811" cy="5270633"/>
          </a:xfrm>
          <a:prstGeom prst="rect">
            <a:avLst/>
          </a:prstGeom>
          <a:noFill/>
          <a:ln w="9525">
            <a:noFill/>
            <a:miter lim="800000"/>
            <a:headEnd/>
            <a:tailEnd/>
          </a:ln>
          <a:effectLst/>
        </p:spPr>
      </p:pic>
      <p:sp>
        <p:nvSpPr>
          <p:cNvPr id="5" name="Rectangle à coins arrondis 4"/>
          <p:cNvSpPr/>
          <p:nvPr/>
        </p:nvSpPr>
        <p:spPr>
          <a:xfrm>
            <a:off x="776494" y="4293096"/>
            <a:ext cx="1347234" cy="1152128"/>
          </a:xfrm>
          <a:prstGeom prst="round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fr-FR" sz="1600" dirty="0" smtClean="0"/>
              <a:t>Défi majeur du changement climatique</a:t>
            </a:r>
            <a:endParaRPr lang="fr-FR" sz="1600" i="1" dirty="0"/>
          </a:p>
        </p:txBody>
      </p:sp>
      <p:sp>
        <p:nvSpPr>
          <p:cNvPr id="41" name="AutoShape 4"/>
          <p:cNvSpPr>
            <a:spLocks noChangeArrowheads="1"/>
          </p:cNvSpPr>
          <p:nvPr/>
        </p:nvSpPr>
        <p:spPr bwMode="auto">
          <a:xfrm>
            <a:off x="683568" y="44624"/>
            <a:ext cx="8209036" cy="374677"/>
          </a:xfrm>
          <a:prstGeom prst="roundRect">
            <a:avLst>
              <a:gd name="adj" fmla="val 16667"/>
            </a:avLst>
          </a:prstGeom>
          <a:solidFill>
            <a:srgbClr val="7BB800"/>
          </a:solidFill>
          <a:ln w="9525">
            <a:noFill/>
            <a:round/>
            <a:headEnd/>
            <a:tailEnd/>
          </a:ln>
        </p:spPr>
        <p:txBody>
          <a:bodyPr/>
          <a:lstStyle/>
          <a:p>
            <a:pPr marL="1163638"/>
            <a:r>
              <a:rPr lang="fr-FR" sz="2000" b="1" dirty="0" smtClean="0">
                <a:solidFill>
                  <a:srgbClr val="FFFFFF"/>
                </a:solidFill>
                <a:latin typeface="Arial" panose="020B0604020202020204" pitchFamily="34" charset="0"/>
                <a:cs typeface="Arial" panose="020B0604020202020204" pitchFamily="34" charset="0"/>
              </a:rPr>
              <a:t>Lancement - Démarche d’investigation</a:t>
            </a:r>
            <a:endParaRPr lang="fr-FR" sz="2000" b="1" dirty="0">
              <a:solidFill>
                <a:srgbClr val="FFFFFF"/>
              </a:solidFill>
              <a:latin typeface="Arial" panose="020B0604020202020204" pitchFamily="34" charset="0"/>
              <a:cs typeface="Arial" panose="020B0604020202020204" pitchFamily="34" charset="0"/>
            </a:endParaRPr>
          </a:p>
        </p:txBody>
      </p:sp>
      <p:grpSp>
        <p:nvGrpSpPr>
          <p:cNvPr id="42" name="Groupe 21"/>
          <p:cNvGrpSpPr>
            <a:grpSpLocks/>
          </p:cNvGrpSpPr>
          <p:nvPr/>
        </p:nvGrpSpPr>
        <p:grpSpPr bwMode="auto">
          <a:xfrm>
            <a:off x="4427984" y="600523"/>
            <a:ext cx="4350673" cy="668237"/>
            <a:chOff x="-43423" y="135678"/>
            <a:chExt cx="2623591" cy="378063"/>
          </a:xfrm>
        </p:grpSpPr>
        <p:sp>
          <p:nvSpPr>
            <p:cNvPr id="43"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44" name="AutoShape 4"/>
            <p:cNvSpPr>
              <a:spLocks noChangeArrowheads="1"/>
            </p:cNvSpPr>
            <p:nvPr/>
          </p:nvSpPr>
          <p:spPr bwMode="auto">
            <a:xfrm>
              <a:off x="-43423" y="135678"/>
              <a:ext cx="1290084" cy="196484"/>
            </a:xfrm>
            <a:prstGeom prst="roundRect">
              <a:avLst>
                <a:gd name="adj" fmla="val 16667"/>
              </a:avLst>
            </a:prstGeom>
            <a:solidFill>
              <a:srgbClr val="7BB800"/>
            </a:solidFill>
            <a:ln w="9525">
              <a:solidFill>
                <a:schemeClr val="tx2">
                  <a:lumMod val="40000"/>
                  <a:lumOff val="60000"/>
                </a:schemeClr>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45" name="Groupe 21"/>
          <p:cNvGrpSpPr>
            <a:grpSpLocks/>
          </p:cNvGrpSpPr>
          <p:nvPr/>
        </p:nvGrpSpPr>
        <p:grpSpPr bwMode="auto">
          <a:xfrm>
            <a:off x="662651" y="600522"/>
            <a:ext cx="3532209" cy="668238"/>
            <a:chOff x="296363" y="29132"/>
            <a:chExt cx="1885650" cy="509714"/>
          </a:xfrm>
        </p:grpSpPr>
        <p:sp>
          <p:nvSpPr>
            <p:cNvPr id="46" name="AutoShape 3"/>
            <p:cNvSpPr>
              <a:spLocks noChangeArrowheads="1"/>
            </p:cNvSpPr>
            <p:nvPr/>
          </p:nvSpPr>
          <p:spPr bwMode="auto">
            <a:xfrm>
              <a:off x="345970" y="74334"/>
              <a:ext cx="1836043"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47" name="AutoShape 4"/>
            <p:cNvSpPr>
              <a:spLocks noChangeArrowheads="1"/>
            </p:cNvSpPr>
            <p:nvPr/>
          </p:nvSpPr>
          <p:spPr bwMode="auto">
            <a:xfrm>
              <a:off x="29636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sp>
        <p:nvSpPr>
          <p:cNvPr id="2" name="Rectangle 1"/>
          <p:cNvSpPr/>
          <p:nvPr/>
        </p:nvSpPr>
        <p:spPr>
          <a:xfrm>
            <a:off x="2195734" y="1412776"/>
            <a:ext cx="2808777" cy="661903"/>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pic>
        <p:nvPicPr>
          <p:cNvPr id="48" name="Image 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03456" y="44784"/>
            <a:ext cx="1384968" cy="1440000"/>
          </a:xfrm>
          <a:prstGeom prst="rect">
            <a:avLst/>
          </a:prstGeom>
        </p:spPr>
      </p:pic>
      <p:pic>
        <p:nvPicPr>
          <p:cNvPr id="55" name="Picture 3"/>
          <p:cNvPicPr>
            <a:picLocks noChangeAspect="1" noChangeArrowheads="1"/>
          </p:cNvPicPr>
          <p:nvPr/>
        </p:nvPicPr>
        <p:blipFill rotWithShape="1">
          <a:blip r:embed="rId5" cstate="print"/>
          <a:srcRect r="96728" b="78242"/>
          <a:stretch/>
        </p:blipFill>
        <p:spPr bwMode="auto">
          <a:xfrm flipH="1">
            <a:off x="2170211" y="1382388"/>
            <a:ext cx="313557" cy="1254524"/>
          </a:xfrm>
          <a:prstGeom prst="rect">
            <a:avLst/>
          </a:prstGeom>
          <a:noFill/>
          <a:ln w="9525">
            <a:noFill/>
            <a:miter lim="800000"/>
            <a:headEnd/>
            <a:tailEnd/>
          </a:ln>
          <a:effectLst/>
        </p:spPr>
      </p:pic>
      <p:sp>
        <p:nvSpPr>
          <p:cNvPr id="21"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3" name="Groupe 2"/>
          <p:cNvGrpSpPr/>
          <p:nvPr/>
        </p:nvGrpSpPr>
        <p:grpSpPr>
          <a:xfrm>
            <a:off x="415710" y="5552072"/>
            <a:ext cx="1911278" cy="1549336"/>
            <a:chOff x="-80516" y="5697808"/>
            <a:chExt cx="2177882" cy="1549336"/>
          </a:xfrm>
        </p:grpSpPr>
        <p:sp>
          <p:nvSpPr>
            <p:cNvPr id="22" name="Ellipse 21"/>
            <p:cNvSpPr/>
            <p:nvPr/>
          </p:nvSpPr>
          <p:spPr>
            <a:xfrm>
              <a:off x="-80516" y="5708143"/>
              <a:ext cx="2177882" cy="1539001"/>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sz="1600" b="1" dirty="0">
                <a:solidFill>
                  <a:schemeClr val="bg1"/>
                </a:solidFill>
              </a:endParaRPr>
            </a:p>
          </p:txBody>
        </p:sp>
        <p:sp>
          <p:nvSpPr>
            <p:cNvPr id="23" name="ZoneTexte 22"/>
            <p:cNvSpPr txBox="1"/>
            <p:nvPr/>
          </p:nvSpPr>
          <p:spPr>
            <a:xfrm>
              <a:off x="63500" y="5697808"/>
              <a:ext cx="2033866" cy="1323439"/>
            </a:xfrm>
            <a:prstGeom prst="rect">
              <a:avLst/>
            </a:prstGeom>
            <a:noFill/>
          </p:spPr>
          <p:txBody>
            <a:bodyPr wrap="square" rtlCol="0">
              <a:spAutoFit/>
            </a:bodyPr>
            <a:lstStyle/>
            <a:p>
              <a:pPr algn="ctr"/>
              <a:r>
                <a:rPr lang="fr-FR" sz="1600" dirty="0">
                  <a:solidFill>
                    <a:schemeClr val="bg1"/>
                  </a:solidFill>
                </a:rPr>
                <a:t>Comment </a:t>
              </a:r>
              <a:endParaRPr lang="fr-FR" sz="1600" dirty="0" smtClean="0">
                <a:solidFill>
                  <a:schemeClr val="bg1"/>
                </a:solidFill>
              </a:endParaRPr>
            </a:p>
            <a:p>
              <a:pPr algn="ctr"/>
              <a:r>
                <a:rPr lang="fr-FR" sz="1600" dirty="0" smtClean="0">
                  <a:solidFill>
                    <a:schemeClr val="bg1"/>
                  </a:solidFill>
                </a:rPr>
                <a:t>connaitre </a:t>
              </a:r>
              <a:r>
                <a:rPr lang="fr-FR" sz="1600" dirty="0">
                  <a:solidFill>
                    <a:schemeClr val="bg1"/>
                  </a:solidFill>
                </a:rPr>
                <a:t>les performances énergétique d’une habitation </a:t>
              </a:r>
              <a:r>
                <a:rPr lang="fr-FR" sz="1600" b="1" dirty="0" smtClean="0">
                  <a:solidFill>
                    <a:schemeClr val="bg1"/>
                  </a:solidFill>
                </a:rPr>
                <a:t>?</a:t>
              </a:r>
              <a:endParaRPr lang="fr-FR" sz="1600" b="1" dirty="0">
                <a:solidFill>
                  <a:schemeClr val="bg1"/>
                </a:solidFill>
              </a:endParaRPr>
            </a:p>
          </p:txBody>
        </p:sp>
      </p:grpSp>
      <p:sp>
        <p:nvSpPr>
          <p:cNvPr id="24" name="AutoShape 4"/>
          <p:cNvSpPr>
            <a:spLocks noChangeArrowheads="1"/>
          </p:cNvSpPr>
          <p:nvPr/>
        </p:nvSpPr>
        <p:spPr bwMode="auto">
          <a:xfrm>
            <a:off x="2751775" y="3861048"/>
            <a:ext cx="1152128" cy="2016224"/>
          </a:xfrm>
          <a:prstGeom prst="roundRect">
            <a:avLst>
              <a:gd name="adj" fmla="val 9988"/>
            </a:avLst>
          </a:prstGeom>
          <a:solidFill>
            <a:schemeClr val="accent2">
              <a:lumMod val="40000"/>
              <a:lumOff val="60000"/>
            </a:schemeClr>
          </a:solidFill>
          <a:ln w="28575">
            <a:noFill/>
            <a:round/>
            <a:headEnd/>
            <a:tailEnd/>
          </a:ln>
        </p:spPr>
        <p:txBody>
          <a:bodyPr anchor="ctr"/>
          <a:lstStyle/>
          <a:p>
            <a:pPr algn="ctr">
              <a:spcAft>
                <a:spcPts val="1000"/>
              </a:spcAft>
            </a:pPr>
            <a:endParaRPr lang="fr-FR" i="1" dirty="0" smtClean="0">
              <a:latin typeface="+mj-lt"/>
              <a:cs typeface="Arial" panose="020B0604020202020204" pitchFamily="34" charset="0"/>
            </a:endParaRPr>
          </a:p>
          <a:p>
            <a:pPr algn="ctr">
              <a:spcAft>
                <a:spcPts val="1000"/>
              </a:spcAft>
            </a:pPr>
            <a:r>
              <a:rPr lang="fr-FR" dirty="0" smtClean="0">
                <a:latin typeface="+mj-lt"/>
                <a:cs typeface="Arial" panose="020B0604020202020204" pitchFamily="34" charset="0"/>
              </a:rPr>
              <a:t>Phase d’</a:t>
            </a:r>
            <a:r>
              <a:rPr lang="fr-FR" dirty="0" err="1" smtClean="0">
                <a:latin typeface="+mj-lt"/>
                <a:cs typeface="Arial" panose="020B0604020202020204" pitchFamily="34" charset="0"/>
              </a:rPr>
              <a:t>appro-priation</a:t>
            </a:r>
            <a:endParaRPr lang="fr-FR" i="1" dirty="0">
              <a:latin typeface="+mj-lt"/>
              <a:cs typeface="Arial" panose="020B0604020202020204" pitchFamily="34" charset="0"/>
            </a:endParaRPr>
          </a:p>
          <a:p>
            <a:endParaRPr lang="fr-FR" dirty="0">
              <a:latin typeface="+mj-lt"/>
              <a:cs typeface="Arial" panose="020B0604020202020204" pitchFamily="34" charset="0"/>
            </a:endParaRPr>
          </a:p>
        </p:txBody>
      </p:sp>
      <p:sp>
        <p:nvSpPr>
          <p:cNvPr id="25" name="Rectangle à coins arrondis 24"/>
          <p:cNvSpPr/>
          <p:nvPr/>
        </p:nvSpPr>
        <p:spPr>
          <a:xfrm>
            <a:off x="2627785" y="1515698"/>
            <a:ext cx="6408712" cy="1698703"/>
          </a:xfrm>
          <a:prstGeom prst="roundRect">
            <a:avLst>
              <a:gd name="adj" fmla="val 6117"/>
            </a:avLst>
          </a:prstGeom>
          <a:no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8" name="AutoShape 4"/>
          <p:cNvSpPr>
            <a:spLocks noChangeArrowheads="1"/>
          </p:cNvSpPr>
          <p:nvPr/>
        </p:nvSpPr>
        <p:spPr bwMode="auto">
          <a:xfrm>
            <a:off x="2555776" y="1355263"/>
            <a:ext cx="6408713" cy="345545"/>
          </a:xfrm>
          <a:prstGeom prst="roundRect">
            <a:avLst>
              <a:gd name="adj" fmla="val 16667"/>
            </a:avLst>
          </a:prstGeom>
          <a:solidFill>
            <a:schemeClr val="accent2">
              <a:lumMod val="40000"/>
              <a:lumOff val="60000"/>
            </a:schemeClr>
          </a:solidFill>
          <a:ln w="9525">
            <a:noFill/>
            <a:round/>
            <a:headEnd/>
            <a:tailEnd/>
          </a:ln>
        </p:spPr>
        <p:txBody>
          <a:bodyPr/>
          <a:lstStyle/>
          <a:p>
            <a:pPr>
              <a:spcAft>
                <a:spcPts val="1000"/>
              </a:spcAft>
            </a:pPr>
            <a:r>
              <a:rPr lang="fr-FR" dirty="0" smtClean="0">
                <a:latin typeface="Calibri" pitchFamily="34" charset="0"/>
              </a:rPr>
              <a:t>APPROPRIATION, Comprendre les principes de la RT2012 – 45 min </a:t>
            </a:r>
            <a:endParaRPr lang="fr-FR" dirty="0">
              <a:latin typeface="Calibri" pitchFamily="34" charset="0"/>
            </a:endParaRPr>
          </a:p>
          <a:p>
            <a:endParaRPr lang="fr-FR" dirty="0"/>
          </a:p>
        </p:txBody>
      </p:sp>
      <p:pic>
        <p:nvPicPr>
          <p:cNvPr id="29" name="Picture 2"/>
          <p:cNvPicPr>
            <a:picLocks noChangeAspect="1" noChangeArrowheads="1"/>
          </p:cNvPicPr>
          <p:nvPr/>
        </p:nvPicPr>
        <p:blipFill rotWithShape="1">
          <a:blip r:embed="rId7" cstate="print"/>
          <a:srcRect l="4439" t="20587" r="3915" b="31014"/>
          <a:stretch/>
        </p:blipFill>
        <p:spPr bwMode="auto">
          <a:xfrm>
            <a:off x="3472396" y="1754778"/>
            <a:ext cx="4607439" cy="1368000"/>
          </a:xfrm>
          <a:prstGeom prst="rect">
            <a:avLst/>
          </a:prstGeom>
          <a:noFill/>
          <a:ln w="9525">
            <a:noFill/>
            <a:miter lim="800000"/>
            <a:headEnd/>
            <a:tailEnd/>
          </a:ln>
        </p:spPr>
      </p:pic>
      <p:sp>
        <p:nvSpPr>
          <p:cNvPr id="30" name="AutoShape 4"/>
          <p:cNvSpPr>
            <a:spLocks noChangeArrowheads="1"/>
          </p:cNvSpPr>
          <p:nvPr/>
        </p:nvSpPr>
        <p:spPr bwMode="auto">
          <a:xfrm>
            <a:off x="4139952" y="3861048"/>
            <a:ext cx="2021786" cy="759559"/>
          </a:xfrm>
          <a:prstGeom prst="roundRect">
            <a:avLst>
              <a:gd name="adj" fmla="val 16667"/>
            </a:avLst>
          </a:prstGeom>
          <a:solidFill>
            <a:schemeClr val="accent4"/>
          </a:solidFill>
          <a:ln w="57150">
            <a:solidFill>
              <a:schemeClr val="bg1"/>
            </a:solidFill>
            <a:round/>
            <a:headEnd/>
            <a:tailEnd/>
          </a:ln>
        </p:spPr>
        <p:txBody>
          <a:bodyPr anchor="ctr"/>
          <a:lstStyle/>
          <a:p>
            <a:pPr algn="ctr">
              <a:spcAft>
                <a:spcPts val="1000"/>
              </a:spcAft>
            </a:pPr>
            <a:r>
              <a:rPr lang="fr-FR" sz="1600" dirty="0" smtClean="0">
                <a:solidFill>
                  <a:srgbClr val="FFFFFF"/>
                </a:solidFill>
                <a:latin typeface="Calibri" panose="020F0502020204030204" pitchFamily="34" charset="0"/>
              </a:rPr>
              <a:t>Phase de recherche</a:t>
            </a:r>
          </a:p>
        </p:txBody>
      </p:sp>
    </p:spTree>
    <p:extLst>
      <p:ext uri="{BB962C8B-B14F-4D97-AF65-F5344CB8AC3E}">
        <p14:creationId xmlns:p14="http://schemas.microsoft.com/office/powerpoint/2010/main" val="27248126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p:cTn id="14" dur="500" fill="hold"/>
                                        <p:tgtEl>
                                          <p:spTgt spid="28"/>
                                        </p:tgtEl>
                                        <p:attrNameLst>
                                          <p:attrName>ppt_w</p:attrName>
                                        </p:attrNameLst>
                                      </p:cBhvr>
                                      <p:tavLst>
                                        <p:tav tm="0">
                                          <p:val>
                                            <p:fltVal val="0"/>
                                          </p:val>
                                        </p:tav>
                                        <p:tav tm="100000">
                                          <p:val>
                                            <p:strVal val="#ppt_w"/>
                                          </p:val>
                                        </p:tav>
                                      </p:tavLst>
                                    </p:anim>
                                    <p:anim calcmode="lin" valueType="num">
                                      <p:cBhvr>
                                        <p:cTn id="15" dur="500" fill="hold"/>
                                        <p:tgtEl>
                                          <p:spTgt spid="28"/>
                                        </p:tgtEl>
                                        <p:attrNameLst>
                                          <p:attrName>ppt_h</p:attrName>
                                        </p:attrNameLst>
                                      </p:cBhvr>
                                      <p:tavLst>
                                        <p:tav tm="0">
                                          <p:val>
                                            <p:fltVal val="0"/>
                                          </p:val>
                                        </p:tav>
                                        <p:tav tm="100000">
                                          <p:val>
                                            <p:strVal val="#ppt_h"/>
                                          </p:val>
                                        </p:tav>
                                      </p:tavLst>
                                    </p:anim>
                                    <p:animEffect transition="in" filter="fade">
                                      <p:cBhvr>
                                        <p:cTn id="16" dur="500"/>
                                        <p:tgtEl>
                                          <p:spTgt spid="28"/>
                                        </p:tgtEl>
                                      </p:cBhvr>
                                    </p:animEffect>
                                  </p:childTnLst>
                                </p:cTn>
                              </p:par>
                              <p:par>
                                <p:cTn id="17" presetID="53" presetClass="entr" presetSubtype="16"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8" grpId="0" animBg="1"/>
      <p:bldP spid="3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à coins arrondis 51"/>
          <p:cNvSpPr/>
          <p:nvPr/>
        </p:nvSpPr>
        <p:spPr>
          <a:xfrm>
            <a:off x="755575" y="1834770"/>
            <a:ext cx="7416826" cy="3610454"/>
          </a:xfrm>
          <a:prstGeom prst="roundRect">
            <a:avLst>
              <a:gd name="adj" fmla="val 3244"/>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pic>
        <p:nvPicPr>
          <p:cNvPr id="26" name="Image 25" descr="kdecole.jpg"/>
          <p:cNvPicPr>
            <a:picLocks noChangeAspect="1"/>
          </p:cNvPicPr>
          <p:nvPr/>
        </p:nvPicPr>
        <p:blipFill>
          <a:blip r:embed="rId3" cstate="print"/>
          <a:stretch>
            <a:fillRect/>
          </a:stretch>
        </p:blipFill>
        <p:spPr>
          <a:xfrm>
            <a:off x="2699792" y="3995010"/>
            <a:ext cx="1512631" cy="1177331"/>
          </a:xfrm>
          <a:prstGeom prst="rect">
            <a:avLst/>
          </a:prstGeom>
        </p:spPr>
      </p:pic>
      <p:sp>
        <p:nvSpPr>
          <p:cNvPr id="54" name="Rectangle 1"/>
          <p:cNvSpPr>
            <a:spLocks noChangeArrowheads="1"/>
          </p:cNvSpPr>
          <p:nvPr/>
        </p:nvSpPr>
        <p:spPr bwMode="auto">
          <a:xfrm>
            <a:off x="4427984" y="2122802"/>
            <a:ext cx="3960440"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tab pos="539750" algn="l"/>
                <a:tab pos="847725" algn="l"/>
              </a:tabLst>
            </a:pPr>
            <a:r>
              <a:rPr kumimoji="0" lang="fr-FR" altLang="zh-CN" sz="1050" b="0"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Les informations seront toutes prises  sur un site d’agence immobilière.</a:t>
            </a:r>
          </a:p>
          <a:p>
            <a:pPr marL="0" marR="0" lvl="0" indent="0" algn="l" defTabSz="914400" rtl="0" eaLnBrk="0" fontAlgn="base" latinLnBrk="0" hangingPunct="0">
              <a:lnSpc>
                <a:spcPct val="100000"/>
              </a:lnSpc>
              <a:spcBef>
                <a:spcPct val="0"/>
              </a:spcBef>
              <a:spcAft>
                <a:spcPct val="0"/>
              </a:spcAft>
              <a:buClrTx/>
              <a:buSzTx/>
              <a:buFontTx/>
              <a:buNone/>
              <a:tabLst>
                <a:tab pos="539750" algn="l"/>
                <a:tab pos="847725" algn="l"/>
              </a:tabLst>
            </a:pPr>
            <a:endParaRPr kumimoji="0" lang="fr-FR" altLang="zh-CN"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39750" algn="l"/>
                <a:tab pos="847725" algn="l"/>
              </a:tabLst>
            </a:pPr>
            <a:r>
              <a:rPr kumimoji="0" lang="fr-FR" altLang="zh-CN" sz="1050" b="0"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Choisir des maisons individuelles non mitoyennes</a:t>
            </a:r>
            <a:r>
              <a:rPr kumimoji="0" lang="fr-FR" altLang="zh-CN" sz="1050" b="0" i="0" u="none" strike="noStrike" cap="none" normalizeH="0" dirty="0" smtClean="0">
                <a:ln>
                  <a:noFill/>
                </a:ln>
                <a:solidFill>
                  <a:schemeClr val="tx1"/>
                </a:solidFill>
                <a:effectLst/>
                <a:latin typeface="Calibri" pitchFamily="34" charset="0"/>
                <a:ea typeface="Times New Roman" pitchFamily="18" charset="0"/>
                <a:cs typeface="Calibri" pitchFamily="34" charset="0"/>
              </a:rPr>
              <a:t> dans la commune de résidence ou commune voisine de l’élève</a:t>
            </a:r>
            <a:endParaRPr kumimoji="0" lang="fr-FR" altLang="zh-CN"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39750" algn="l"/>
                <a:tab pos="847725" algn="l"/>
              </a:tabLst>
            </a:pPr>
            <a:r>
              <a:rPr kumimoji="0" lang="fr-FR" altLang="zh-CN" sz="1050" b="0"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Indiquer dans le tableau récapitulatif les données et résultats relevés,</a:t>
            </a:r>
            <a:endParaRPr kumimoji="0" lang="fr-FR" altLang="zh-CN"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39750" algn="l"/>
                <a:tab pos="847725" algn="l"/>
              </a:tabLst>
            </a:pPr>
            <a:r>
              <a:rPr kumimoji="0" lang="fr-FR" altLang="zh-CN" sz="1050" b="0"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Type de maison : T5 (signifie 5 pièces principales),</a:t>
            </a:r>
            <a:endParaRPr kumimoji="0" lang="fr-FR" altLang="zh-CN"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39750" algn="l"/>
                <a:tab pos="847725" algn="l"/>
              </a:tabLst>
            </a:pPr>
            <a:r>
              <a:rPr kumimoji="0" lang="fr-FR" altLang="zh-CN" sz="1050" b="0"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L’année de construction  (si possible),</a:t>
            </a:r>
            <a:endParaRPr kumimoji="0" lang="fr-FR" altLang="zh-CN"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39750" algn="l"/>
                <a:tab pos="847725" algn="l"/>
              </a:tabLst>
            </a:pPr>
            <a:r>
              <a:rPr kumimoji="0" lang="fr-FR" altLang="zh-CN" sz="1050" b="0"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La surface habitable de la maison voisine de 110 m</a:t>
            </a:r>
            <a:r>
              <a:rPr kumimoji="0" lang="fr-FR" altLang="zh-CN" sz="1050" b="0" i="0" u="none" strike="noStrike" cap="none" normalizeH="0" baseline="30000" dirty="0" smtClean="0">
                <a:ln>
                  <a:noFill/>
                </a:ln>
                <a:solidFill>
                  <a:schemeClr val="tx1"/>
                </a:solidFill>
                <a:effectLst/>
                <a:latin typeface="Calibri" pitchFamily="34" charset="0"/>
                <a:ea typeface="Times New Roman" pitchFamily="18" charset="0"/>
                <a:cs typeface="Calibri" pitchFamily="34" charset="0"/>
              </a:rPr>
              <a:t>2</a:t>
            </a:r>
            <a:r>
              <a:rPr kumimoji="0" lang="fr-FR" altLang="zh-CN" sz="1050" b="0"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a:t>
            </a:r>
            <a:endParaRPr kumimoji="0" lang="fr-FR" altLang="zh-CN"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39750" algn="l"/>
                <a:tab pos="847725" algn="l"/>
              </a:tabLst>
            </a:pPr>
            <a:r>
              <a:rPr kumimoji="0" lang="fr-FR" altLang="zh-CN" sz="1050" b="0"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La lettre repère de la consommation énergétique (entre A et G),</a:t>
            </a:r>
            <a:endParaRPr kumimoji="0" lang="fr-FR" altLang="zh-CN"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39750" algn="l"/>
                <a:tab pos="847725" algn="l"/>
              </a:tabLst>
            </a:pPr>
            <a:r>
              <a:rPr kumimoji="0" lang="fr-FR" altLang="zh-CN" sz="1050" b="0"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La valeur de cette consommation énergétique </a:t>
            </a:r>
            <a:r>
              <a:rPr kumimoji="0" lang="fr-FR" altLang="zh-CN" sz="105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r>
              <a:rPr kumimoji="0" lang="fr-FR" altLang="zh-CN" sz="105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kWh</a:t>
            </a:r>
            <a:r>
              <a:rPr kumimoji="0" lang="fr-FR" altLang="zh-CN" sz="1050" b="0" i="0" u="none" strike="noStrike" cap="none" normalizeH="0" baseline="-30000" dirty="0" err="1" smtClean="0">
                <a:ln>
                  <a:noFill/>
                </a:ln>
                <a:solidFill>
                  <a:srgbClr val="000000"/>
                </a:solidFill>
                <a:effectLst/>
                <a:latin typeface="Arial" pitchFamily="34" charset="0"/>
                <a:ea typeface="Times New Roman" pitchFamily="18" charset="0"/>
                <a:cs typeface="Arial" pitchFamily="34" charset="0"/>
              </a:rPr>
              <a:t>ep</a:t>
            </a:r>
            <a:r>
              <a:rPr kumimoji="0" lang="fr-FR" altLang="zh-CN" sz="105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m². an]</a:t>
            </a:r>
            <a:endParaRPr kumimoji="0" lang="fr-FR" altLang="zh-CN" sz="1050" b="0" i="0" u="none" strike="noStrike" cap="none" normalizeH="0" baseline="0" dirty="0" smtClean="0">
              <a:ln>
                <a:noFill/>
              </a:ln>
              <a:solidFill>
                <a:schemeClr val="tx1"/>
              </a:solidFill>
              <a:effectLst/>
              <a:latin typeface="Arial" pitchFamily="34" charset="0"/>
              <a:cs typeface="Arial" pitchFamily="34" charset="0"/>
            </a:endParaRPr>
          </a:p>
        </p:txBody>
      </p:sp>
      <p:sp>
        <p:nvSpPr>
          <p:cNvPr id="51" name="AutoShape 4"/>
          <p:cNvSpPr>
            <a:spLocks noChangeArrowheads="1"/>
          </p:cNvSpPr>
          <p:nvPr/>
        </p:nvSpPr>
        <p:spPr bwMode="auto">
          <a:xfrm>
            <a:off x="683568" y="1402722"/>
            <a:ext cx="4648200" cy="609600"/>
          </a:xfrm>
          <a:prstGeom prst="roundRect">
            <a:avLst>
              <a:gd name="adj" fmla="val 16667"/>
            </a:avLst>
          </a:prstGeom>
          <a:solidFill>
            <a:schemeClr val="accent4"/>
          </a:solidFill>
          <a:ln w="9525">
            <a:noFill/>
            <a:round/>
            <a:headEnd/>
            <a:tailEnd/>
          </a:ln>
        </p:spPr>
        <p:txBody>
          <a:bodyPr/>
          <a:lstStyle/>
          <a:p>
            <a:pPr algn="ctr">
              <a:spcAft>
                <a:spcPts val="1000"/>
              </a:spcAft>
            </a:pPr>
            <a:r>
              <a:rPr lang="fr-FR" b="1" dirty="0" smtClean="0">
                <a:solidFill>
                  <a:srgbClr val="FFFFFF"/>
                </a:solidFill>
                <a:latin typeface="Calibri" pitchFamily="34" charset="0"/>
              </a:rPr>
              <a:t>Recherche sur  le site d’une agence immobilière – Travail à la maison</a:t>
            </a:r>
            <a:endParaRPr lang="fr-FR" b="1" dirty="0">
              <a:solidFill>
                <a:srgbClr val="FFFFFF"/>
              </a:solidFill>
              <a:latin typeface="Calibri" pitchFamily="34" charset="0"/>
            </a:endParaRPr>
          </a:p>
          <a:p>
            <a:endParaRPr lang="fr-FR" dirty="0"/>
          </a:p>
        </p:txBody>
      </p:sp>
      <p:pic>
        <p:nvPicPr>
          <p:cNvPr id="1026" name="Picture 2"/>
          <p:cNvPicPr>
            <a:picLocks noChangeAspect="1" noChangeArrowheads="1"/>
          </p:cNvPicPr>
          <p:nvPr/>
        </p:nvPicPr>
        <p:blipFill>
          <a:blip r:embed="rId4" cstate="print"/>
          <a:srcRect l="21584" t="27562" r="59599" b="46844"/>
          <a:stretch>
            <a:fillRect/>
          </a:stretch>
        </p:blipFill>
        <p:spPr bwMode="auto">
          <a:xfrm>
            <a:off x="827584" y="2229695"/>
            <a:ext cx="1872208" cy="1431688"/>
          </a:xfrm>
          <a:prstGeom prst="rect">
            <a:avLst/>
          </a:prstGeom>
          <a:noFill/>
          <a:ln w="9525">
            <a:noFill/>
            <a:miter lim="800000"/>
            <a:headEnd/>
            <a:tailEnd/>
          </a:ln>
        </p:spPr>
      </p:pic>
      <p:sp>
        <p:nvSpPr>
          <p:cNvPr id="23" name="Rectangle à coins arrondis 22"/>
          <p:cNvSpPr/>
          <p:nvPr/>
        </p:nvSpPr>
        <p:spPr>
          <a:xfrm>
            <a:off x="5228193" y="4498333"/>
            <a:ext cx="3304247" cy="2300039"/>
          </a:xfrm>
          <a:prstGeom prst="roundRect">
            <a:avLst>
              <a:gd name="adj" fmla="val 3244"/>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pic>
        <p:nvPicPr>
          <p:cNvPr id="1027" name="Picture 3"/>
          <p:cNvPicPr>
            <a:picLocks noChangeAspect="1" noChangeArrowheads="1"/>
          </p:cNvPicPr>
          <p:nvPr/>
        </p:nvPicPr>
        <p:blipFill>
          <a:blip r:embed="rId4" cstate="print"/>
          <a:srcRect l="41507" t="22640" r="50191" b="67516"/>
          <a:stretch>
            <a:fillRect/>
          </a:stretch>
        </p:blipFill>
        <p:spPr bwMode="auto">
          <a:xfrm>
            <a:off x="971600" y="2023725"/>
            <a:ext cx="825974" cy="550649"/>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l="21798" t="68596" r="45783" b="5556"/>
          <a:stretch>
            <a:fillRect/>
          </a:stretch>
        </p:blipFill>
        <p:spPr bwMode="auto">
          <a:xfrm>
            <a:off x="827584" y="3381823"/>
            <a:ext cx="1872208" cy="839265"/>
          </a:xfrm>
          <a:prstGeom prst="rect">
            <a:avLst/>
          </a:prstGeom>
          <a:noFill/>
          <a:ln w="9525">
            <a:noFill/>
            <a:miter lim="800000"/>
            <a:headEnd/>
            <a:tailEnd/>
          </a:ln>
        </p:spPr>
      </p:pic>
      <p:graphicFrame>
        <p:nvGraphicFramePr>
          <p:cNvPr id="27" name="Graphique 26"/>
          <p:cNvGraphicFramePr/>
          <p:nvPr>
            <p:extLst>
              <p:ext uri="{D42A27DB-BD31-4B8C-83A1-F6EECF244321}">
                <p14:modId xmlns:p14="http://schemas.microsoft.com/office/powerpoint/2010/main" val="203992051"/>
              </p:ext>
            </p:extLst>
          </p:nvPr>
        </p:nvGraphicFramePr>
        <p:xfrm>
          <a:off x="5292079" y="4848319"/>
          <a:ext cx="2736304" cy="1731640"/>
        </p:xfrm>
        <a:graphic>
          <a:graphicData uri="http://schemas.openxmlformats.org/drawingml/2006/chart">
            <c:chart xmlns:c="http://schemas.openxmlformats.org/drawingml/2006/chart" xmlns:r="http://schemas.openxmlformats.org/officeDocument/2006/relationships" r:id="rId5"/>
          </a:graphicData>
        </a:graphic>
      </p:graphicFrame>
      <p:sp>
        <p:nvSpPr>
          <p:cNvPr id="1034" name="AutoShape 10" descr="http://www.monversailles.com/wp-content/uploads/2011/03/fleche-verte.jpg"/>
          <p:cNvSpPr>
            <a:spLocks noChangeAspect="1" noChangeArrowheads="1"/>
          </p:cNvSpPr>
          <p:nvPr/>
        </p:nvSpPr>
        <p:spPr bwMode="auto">
          <a:xfrm>
            <a:off x="63500" y="-136525"/>
            <a:ext cx="2857500" cy="2143125"/>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39" name="AutoShape 4"/>
          <p:cNvSpPr>
            <a:spLocks noChangeArrowheads="1"/>
          </p:cNvSpPr>
          <p:nvPr/>
        </p:nvSpPr>
        <p:spPr bwMode="auto">
          <a:xfrm>
            <a:off x="755574" y="44624"/>
            <a:ext cx="8137029" cy="374677"/>
          </a:xfrm>
          <a:prstGeom prst="roundRect">
            <a:avLst>
              <a:gd name="adj" fmla="val 16667"/>
            </a:avLst>
          </a:prstGeom>
          <a:solidFill>
            <a:srgbClr val="7BB800"/>
          </a:solidFill>
          <a:ln w="9525">
            <a:noFill/>
            <a:round/>
            <a:headEnd/>
            <a:tailEnd/>
          </a:ln>
        </p:spPr>
        <p:txBody>
          <a:bodyPr/>
          <a:lstStyle/>
          <a:p>
            <a:pPr marL="1163638"/>
            <a:r>
              <a:rPr lang="fr-FR" sz="2000" b="1" dirty="0" smtClean="0">
                <a:solidFill>
                  <a:srgbClr val="FFFFFF"/>
                </a:solidFill>
                <a:latin typeface="Arial" panose="020B0604020202020204" pitchFamily="34" charset="0"/>
                <a:cs typeface="Arial" panose="020B0604020202020204" pitchFamily="34" charset="0"/>
              </a:rPr>
              <a:t>ET Lancement - Démarche d’investigation</a:t>
            </a:r>
            <a:endParaRPr lang="fr-FR" sz="2000" b="1" dirty="0">
              <a:solidFill>
                <a:srgbClr val="FFFFFF"/>
              </a:solidFill>
              <a:latin typeface="Arial" panose="020B0604020202020204" pitchFamily="34" charset="0"/>
              <a:cs typeface="Arial" panose="020B0604020202020204" pitchFamily="34" charset="0"/>
            </a:endParaRPr>
          </a:p>
        </p:txBody>
      </p:sp>
      <p:pic>
        <p:nvPicPr>
          <p:cNvPr id="2" name="Imag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79699" y="3361539"/>
            <a:ext cx="3952815" cy="4222325"/>
          </a:xfrm>
          <a:prstGeom prst="rect">
            <a:avLst/>
          </a:prstGeom>
        </p:spPr>
      </p:pic>
      <p:sp>
        <p:nvSpPr>
          <p:cNvPr id="20"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21" name="Groupe 21"/>
          <p:cNvGrpSpPr>
            <a:grpSpLocks/>
          </p:cNvGrpSpPr>
          <p:nvPr/>
        </p:nvGrpSpPr>
        <p:grpSpPr bwMode="auto">
          <a:xfrm>
            <a:off x="4427984" y="600523"/>
            <a:ext cx="4350673" cy="668237"/>
            <a:chOff x="-43423" y="135678"/>
            <a:chExt cx="2623591" cy="378063"/>
          </a:xfrm>
        </p:grpSpPr>
        <p:sp>
          <p:nvSpPr>
            <p:cNvPr id="30"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32" name="AutoShape 4"/>
            <p:cNvSpPr>
              <a:spLocks noChangeArrowheads="1"/>
            </p:cNvSpPr>
            <p:nvPr/>
          </p:nvSpPr>
          <p:spPr bwMode="auto">
            <a:xfrm>
              <a:off x="-43423" y="135678"/>
              <a:ext cx="1290084" cy="196484"/>
            </a:xfrm>
            <a:prstGeom prst="roundRect">
              <a:avLst>
                <a:gd name="adj" fmla="val 16667"/>
              </a:avLst>
            </a:prstGeom>
            <a:solidFill>
              <a:srgbClr val="7BB800"/>
            </a:solidFill>
            <a:ln w="9525">
              <a:solidFill>
                <a:schemeClr val="tx2">
                  <a:lumMod val="40000"/>
                  <a:lumOff val="60000"/>
                </a:schemeClr>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33" name="Groupe 21"/>
          <p:cNvGrpSpPr>
            <a:grpSpLocks/>
          </p:cNvGrpSpPr>
          <p:nvPr/>
        </p:nvGrpSpPr>
        <p:grpSpPr bwMode="auto">
          <a:xfrm>
            <a:off x="662651" y="600522"/>
            <a:ext cx="3532209" cy="668238"/>
            <a:chOff x="296363" y="29132"/>
            <a:chExt cx="1885650" cy="509714"/>
          </a:xfrm>
        </p:grpSpPr>
        <p:sp>
          <p:nvSpPr>
            <p:cNvPr id="34" name="AutoShape 3"/>
            <p:cNvSpPr>
              <a:spLocks noChangeArrowheads="1"/>
            </p:cNvSpPr>
            <p:nvPr/>
          </p:nvSpPr>
          <p:spPr bwMode="auto">
            <a:xfrm>
              <a:off x="345970" y="74334"/>
              <a:ext cx="1836043"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35" name="AutoShape 4"/>
            <p:cNvSpPr>
              <a:spLocks noChangeArrowheads="1"/>
            </p:cNvSpPr>
            <p:nvPr/>
          </p:nvSpPr>
          <p:spPr bwMode="auto">
            <a:xfrm>
              <a:off x="29636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38" name="Image 3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03456" y="44784"/>
            <a:ext cx="1384968" cy="1440000"/>
          </a:xfrm>
          <a:prstGeom prst="rect">
            <a:avLst/>
          </a:prstGeom>
        </p:spPr>
      </p:pic>
      <p:sp>
        <p:nvSpPr>
          <p:cNvPr id="22" name="AutoShape 4"/>
          <p:cNvSpPr>
            <a:spLocks noChangeArrowheads="1"/>
          </p:cNvSpPr>
          <p:nvPr/>
        </p:nvSpPr>
        <p:spPr bwMode="auto">
          <a:xfrm>
            <a:off x="5093475" y="4365104"/>
            <a:ext cx="1196663" cy="473060"/>
          </a:xfrm>
          <a:prstGeom prst="roundRect">
            <a:avLst>
              <a:gd name="adj" fmla="val 16667"/>
            </a:avLst>
          </a:prstGeom>
          <a:solidFill>
            <a:schemeClr val="accent4"/>
          </a:solidFill>
          <a:ln w="9525">
            <a:noFill/>
            <a:round/>
            <a:headEnd/>
            <a:tailEnd/>
          </a:ln>
        </p:spPr>
        <p:txBody>
          <a:bodyPr anchor="ctr"/>
          <a:lstStyle/>
          <a:p>
            <a:pPr algn="ctr">
              <a:spcAft>
                <a:spcPts val="1000"/>
              </a:spcAft>
            </a:pPr>
            <a:r>
              <a:rPr lang="fr-FR" b="1" dirty="0" smtClean="0">
                <a:solidFill>
                  <a:srgbClr val="FFFFFF"/>
                </a:solidFill>
                <a:latin typeface="Calibri" pitchFamily="34" charset="0"/>
              </a:rPr>
              <a:t>Résultats</a:t>
            </a:r>
            <a:endParaRPr lang="fr-F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Image 25" descr="kdecole.jpg"/>
          <p:cNvPicPr>
            <a:picLocks noChangeAspect="1"/>
          </p:cNvPicPr>
          <p:nvPr/>
        </p:nvPicPr>
        <p:blipFill>
          <a:blip r:embed="rId3" cstate="print"/>
          <a:stretch>
            <a:fillRect/>
          </a:stretch>
        </p:blipFill>
        <p:spPr>
          <a:xfrm>
            <a:off x="2843808" y="3789040"/>
            <a:ext cx="1512631" cy="1177331"/>
          </a:xfrm>
          <a:prstGeom prst="rect">
            <a:avLst/>
          </a:prstGeom>
        </p:spPr>
      </p:pic>
      <p:graphicFrame>
        <p:nvGraphicFramePr>
          <p:cNvPr id="27" name="Graphique 26"/>
          <p:cNvGraphicFramePr/>
          <p:nvPr/>
        </p:nvGraphicFramePr>
        <p:xfrm>
          <a:off x="5076056" y="4653136"/>
          <a:ext cx="2736304" cy="1731640"/>
        </p:xfrm>
        <a:graphic>
          <a:graphicData uri="http://schemas.openxmlformats.org/drawingml/2006/chart">
            <c:chart xmlns:c="http://schemas.openxmlformats.org/drawingml/2006/chart" xmlns:r="http://schemas.openxmlformats.org/officeDocument/2006/relationships" r:id="rId4"/>
          </a:graphicData>
        </a:graphic>
      </p:graphicFrame>
      <p:sp>
        <p:nvSpPr>
          <p:cNvPr id="1034" name="AutoShape 10" descr="http://www.monversailles.com/wp-content/uploads/2011/03/fleche-verte.jpg"/>
          <p:cNvSpPr>
            <a:spLocks noChangeAspect="1" noChangeArrowheads="1"/>
          </p:cNvSpPr>
          <p:nvPr/>
        </p:nvSpPr>
        <p:spPr bwMode="auto">
          <a:xfrm>
            <a:off x="63500" y="-136525"/>
            <a:ext cx="2857500" cy="2143125"/>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20" name="Picture 3"/>
          <p:cNvPicPr>
            <a:picLocks noChangeAspect="1" noChangeArrowheads="1"/>
          </p:cNvPicPr>
          <p:nvPr/>
        </p:nvPicPr>
        <p:blipFill>
          <a:blip r:embed="rId5" cstate="print"/>
          <a:srcRect/>
          <a:stretch>
            <a:fillRect/>
          </a:stretch>
        </p:blipFill>
        <p:spPr bwMode="auto">
          <a:xfrm>
            <a:off x="560748" y="1412776"/>
            <a:ext cx="9051811" cy="5270633"/>
          </a:xfrm>
          <a:prstGeom prst="rect">
            <a:avLst/>
          </a:prstGeom>
          <a:noFill/>
          <a:ln w="9525">
            <a:noFill/>
            <a:miter lim="800000"/>
            <a:headEnd/>
            <a:tailEnd/>
          </a:ln>
          <a:effectLst/>
        </p:spPr>
      </p:pic>
      <p:sp>
        <p:nvSpPr>
          <p:cNvPr id="5" name="Rectangle à coins arrondis 4"/>
          <p:cNvSpPr/>
          <p:nvPr/>
        </p:nvSpPr>
        <p:spPr>
          <a:xfrm>
            <a:off x="776494" y="4293096"/>
            <a:ext cx="1347234" cy="1152128"/>
          </a:xfrm>
          <a:prstGeom prst="round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fr-FR" sz="1600" dirty="0" smtClean="0"/>
              <a:t>Défi majeur du changement climatique</a:t>
            </a:r>
            <a:endParaRPr lang="fr-FR" sz="1600" i="1" dirty="0"/>
          </a:p>
        </p:txBody>
      </p:sp>
      <p:sp>
        <p:nvSpPr>
          <p:cNvPr id="41" name="AutoShape 4"/>
          <p:cNvSpPr>
            <a:spLocks noChangeArrowheads="1"/>
          </p:cNvSpPr>
          <p:nvPr/>
        </p:nvSpPr>
        <p:spPr bwMode="auto">
          <a:xfrm>
            <a:off x="683568" y="44624"/>
            <a:ext cx="8209036" cy="374677"/>
          </a:xfrm>
          <a:prstGeom prst="roundRect">
            <a:avLst>
              <a:gd name="adj" fmla="val 16667"/>
            </a:avLst>
          </a:prstGeom>
          <a:solidFill>
            <a:srgbClr val="7BB800"/>
          </a:solidFill>
          <a:ln w="9525">
            <a:noFill/>
            <a:round/>
            <a:headEnd/>
            <a:tailEnd/>
          </a:ln>
        </p:spPr>
        <p:txBody>
          <a:bodyPr/>
          <a:lstStyle/>
          <a:p>
            <a:pPr marL="1163638"/>
            <a:r>
              <a:rPr lang="fr-FR" sz="2000" b="1" dirty="0" smtClean="0">
                <a:solidFill>
                  <a:srgbClr val="FFFFFF"/>
                </a:solidFill>
                <a:latin typeface="Arial" panose="020B0604020202020204" pitchFamily="34" charset="0"/>
                <a:cs typeface="Arial" panose="020B0604020202020204" pitchFamily="34" charset="0"/>
              </a:rPr>
              <a:t>Lancement - Démarche d’investigation</a:t>
            </a:r>
            <a:endParaRPr lang="fr-FR" sz="2000" b="1" dirty="0">
              <a:solidFill>
                <a:srgbClr val="FFFFFF"/>
              </a:solidFill>
              <a:latin typeface="Arial" panose="020B0604020202020204" pitchFamily="34" charset="0"/>
              <a:cs typeface="Arial" panose="020B0604020202020204" pitchFamily="34" charset="0"/>
            </a:endParaRPr>
          </a:p>
        </p:txBody>
      </p:sp>
      <p:grpSp>
        <p:nvGrpSpPr>
          <p:cNvPr id="42" name="Groupe 21"/>
          <p:cNvGrpSpPr>
            <a:grpSpLocks/>
          </p:cNvGrpSpPr>
          <p:nvPr/>
        </p:nvGrpSpPr>
        <p:grpSpPr bwMode="auto">
          <a:xfrm>
            <a:off x="4427984" y="600523"/>
            <a:ext cx="4350673" cy="668237"/>
            <a:chOff x="-43423" y="135678"/>
            <a:chExt cx="2623591" cy="378063"/>
          </a:xfrm>
        </p:grpSpPr>
        <p:sp>
          <p:nvSpPr>
            <p:cNvPr id="43"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44" name="AutoShape 4"/>
            <p:cNvSpPr>
              <a:spLocks noChangeArrowheads="1"/>
            </p:cNvSpPr>
            <p:nvPr/>
          </p:nvSpPr>
          <p:spPr bwMode="auto">
            <a:xfrm>
              <a:off x="-43423" y="135678"/>
              <a:ext cx="1290084" cy="196484"/>
            </a:xfrm>
            <a:prstGeom prst="roundRect">
              <a:avLst>
                <a:gd name="adj" fmla="val 16667"/>
              </a:avLst>
            </a:prstGeom>
            <a:solidFill>
              <a:srgbClr val="7BB800"/>
            </a:solidFill>
            <a:ln w="9525">
              <a:solidFill>
                <a:schemeClr val="tx2">
                  <a:lumMod val="40000"/>
                  <a:lumOff val="60000"/>
                </a:schemeClr>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45" name="Groupe 21"/>
          <p:cNvGrpSpPr>
            <a:grpSpLocks/>
          </p:cNvGrpSpPr>
          <p:nvPr/>
        </p:nvGrpSpPr>
        <p:grpSpPr bwMode="auto">
          <a:xfrm>
            <a:off x="662651" y="600522"/>
            <a:ext cx="3532209" cy="668238"/>
            <a:chOff x="296363" y="29132"/>
            <a:chExt cx="1885650" cy="509714"/>
          </a:xfrm>
        </p:grpSpPr>
        <p:sp>
          <p:nvSpPr>
            <p:cNvPr id="46" name="AutoShape 3"/>
            <p:cNvSpPr>
              <a:spLocks noChangeArrowheads="1"/>
            </p:cNvSpPr>
            <p:nvPr/>
          </p:nvSpPr>
          <p:spPr bwMode="auto">
            <a:xfrm>
              <a:off x="345970" y="74334"/>
              <a:ext cx="1836043"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47" name="AutoShape 4"/>
            <p:cNvSpPr>
              <a:spLocks noChangeArrowheads="1"/>
            </p:cNvSpPr>
            <p:nvPr/>
          </p:nvSpPr>
          <p:spPr bwMode="auto">
            <a:xfrm>
              <a:off x="29636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sp>
        <p:nvSpPr>
          <p:cNvPr id="2" name="Rectangle 1"/>
          <p:cNvSpPr/>
          <p:nvPr/>
        </p:nvSpPr>
        <p:spPr>
          <a:xfrm>
            <a:off x="2195734" y="1412776"/>
            <a:ext cx="2808777" cy="661903"/>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pic>
        <p:nvPicPr>
          <p:cNvPr id="48" name="Image 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03456" y="44784"/>
            <a:ext cx="1384968" cy="1440000"/>
          </a:xfrm>
          <a:prstGeom prst="rect">
            <a:avLst/>
          </a:prstGeom>
        </p:spPr>
      </p:pic>
      <p:pic>
        <p:nvPicPr>
          <p:cNvPr id="55" name="Picture 3"/>
          <p:cNvPicPr>
            <a:picLocks noChangeAspect="1" noChangeArrowheads="1"/>
          </p:cNvPicPr>
          <p:nvPr/>
        </p:nvPicPr>
        <p:blipFill rotWithShape="1">
          <a:blip r:embed="rId5" cstate="print"/>
          <a:srcRect r="96728" b="78242"/>
          <a:stretch/>
        </p:blipFill>
        <p:spPr bwMode="auto">
          <a:xfrm flipH="1">
            <a:off x="2170211" y="1382388"/>
            <a:ext cx="313557" cy="1254524"/>
          </a:xfrm>
          <a:prstGeom prst="rect">
            <a:avLst/>
          </a:prstGeom>
          <a:noFill/>
          <a:ln w="9525">
            <a:noFill/>
            <a:miter lim="800000"/>
            <a:headEnd/>
            <a:tailEnd/>
          </a:ln>
          <a:effectLst/>
        </p:spPr>
      </p:pic>
      <p:sp>
        <p:nvSpPr>
          <p:cNvPr id="21"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3" name="Groupe 2"/>
          <p:cNvGrpSpPr/>
          <p:nvPr/>
        </p:nvGrpSpPr>
        <p:grpSpPr>
          <a:xfrm>
            <a:off x="415710" y="5552072"/>
            <a:ext cx="1911278" cy="1549336"/>
            <a:chOff x="-80516" y="5697808"/>
            <a:chExt cx="2177882" cy="1549336"/>
          </a:xfrm>
        </p:grpSpPr>
        <p:sp>
          <p:nvSpPr>
            <p:cNvPr id="22" name="Ellipse 21"/>
            <p:cNvSpPr/>
            <p:nvPr/>
          </p:nvSpPr>
          <p:spPr>
            <a:xfrm>
              <a:off x="-80516" y="5708143"/>
              <a:ext cx="2177882" cy="1539001"/>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sz="1600" b="1" dirty="0">
                <a:solidFill>
                  <a:schemeClr val="bg1"/>
                </a:solidFill>
              </a:endParaRPr>
            </a:p>
          </p:txBody>
        </p:sp>
        <p:sp>
          <p:nvSpPr>
            <p:cNvPr id="23" name="ZoneTexte 22"/>
            <p:cNvSpPr txBox="1"/>
            <p:nvPr/>
          </p:nvSpPr>
          <p:spPr>
            <a:xfrm>
              <a:off x="63500" y="5697808"/>
              <a:ext cx="2033866" cy="1323439"/>
            </a:xfrm>
            <a:prstGeom prst="rect">
              <a:avLst/>
            </a:prstGeom>
            <a:noFill/>
          </p:spPr>
          <p:txBody>
            <a:bodyPr wrap="square" rtlCol="0">
              <a:spAutoFit/>
            </a:bodyPr>
            <a:lstStyle/>
            <a:p>
              <a:pPr algn="ctr"/>
              <a:r>
                <a:rPr lang="fr-FR" sz="1600" dirty="0">
                  <a:solidFill>
                    <a:schemeClr val="bg1"/>
                  </a:solidFill>
                </a:rPr>
                <a:t>Comment </a:t>
              </a:r>
              <a:endParaRPr lang="fr-FR" sz="1600" dirty="0" smtClean="0">
                <a:solidFill>
                  <a:schemeClr val="bg1"/>
                </a:solidFill>
              </a:endParaRPr>
            </a:p>
            <a:p>
              <a:pPr algn="ctr"/>
              <a:r>
                <a:rPr lang="fr-FR" sz="1600" dirty="0" smtClean="0">
                  <a:solidFill>
                    <a:schemeClr val="bg1"/>
                  </a:solidFill>
                </a:rPr>
                <a:t>connaitre </a:t>
              </a:r>
              <a:r>
                <a:rPr lang="fr-FR" sz="1600" dirty="0">
                  <a:solidFill>
                    <a:schemeClr val="bg1"/>
                  </a:solidFill>
                </a:rPr>
                <a:t>les performances énergétique d’une habitation </a:t>
              </a:r>
              <a:r>
                <a:rPr lang="fr-FR" sz="1600" b="1" dirty="0" smtClean="0">
                  <a:solidFill>
                    <a:schemeClr val="bg1"/>
                  </a:solidFill>
                </a:rPr>
                <a:t>?</a:t>
              </a:r>
              <a:endParaRPr lang="fr-FR" sz="1600" b="1" dirty="0">
                <a:solidFill>
                  <a:schemeClr val="bg1"/>
                </a:solidFill>
              </a:endParaRPr>
            </a:p>
          </p:txBody>
        </p:sp>
      </p:grpSp>
      <p:sp>
        <p:nvSpPr>
          <p:cNvPr id="24" name="AutoShape 4"/>
          <p:cNvSpPr>
            <a:spLocks noChangeArrowheads="1"/>
          </p:cNvSpPr>
          <p:nvPr/>
        </p:nvSpPr>
        <p:spPr bwMode="auto">
          <a:xfrm>
            <a:off x="2751775" y="3861048"/>
            <a:ext cx="1152128" cy="2016224"/>
          </a:xfrm>
          <a:prstGeom prst="roundRect">
            <a:avLst>
              <a:gd name="adj" fmla="val 9988"/>
            </a:avLst>
          </a:prstGeom>
          <a:solidFill>
            <a:schemeClr val="accent2">
              <a:lumMod val="40000"/>
              <a:lumOff val="60000"/>
            </a:schemeClr>
          </a:solidFill>
          <a:ln w="28575">
            <a:noFill/>
            <a:round/>
            <a:headEnd/>
            <a:tailEnd/>
          </a:ln>
        </p:spPr>
        <p:txBody>
          <a:bodyPr anchor="ctr"/>
          <a:lstStyle/>
          <a:p>
            <a:pPr algn="ctr">
              <a:spcAft>
                <a:spcPts val="1000"/>
              </a:spcAft>
            </a:pPr>
            <a:endParaRPr lang="fr-FR" i="1" dirty="0" smtClean="0">
              <a:latin typeface="+mj-lt"/>
              <a:cs typeface="Arial" panose="020B0604020202020204" pitchFamily="34" charset="0"/>
            </a:endParaRPr>
          </a:p>
          <a:p>
            <a:pPr algn="ctr">
              <a:spcAft>
                <a:spcPts val="1000"/>
              </a:spcAft>
            </a:pPr>
            <a:r>
              <a:rPr lang="fr-FR" dirty="0" smtClean="0">
                <a:latin typeface="+mj-lt"/>
                <a:cs typeface="Arial" panose="020B0604020202020204" pitchFamily="34" charset="0"/>
              </a:rPr>
              <a:t>Phase d’</a:t>
            </a:r>
            <a:r>
              <a:rPr lang="fr-FR" dirty="0" err="1" smtClean="0">
                <a:latin typeface="+mj-lt"/>
                <a:cs typeface="Arial" panose="020B0604020202020204" pitchFamily="34" charset="0"/>
              </a:rPr>
              <a:t>appro-priation</a:t>
            </a:r>
            <a:endParaRPr lang="fr-FR" i="1" dirty="0">
              <a:latin typeface="+mj-lt"/>
              <a:cs typeface="Arial" panose="020B0604020202020204" pitchFamily="34" charset="0"/>
            </a:endParaRPr>
          </a:p>
          <a:p>
            <a:endParaRPr lang="fr-FR" dirty="0">
              <a:latin typeface="+mj-lt"/>
              <a:cs typeface="Arial" panose="020B0604020202020204" pitchFamily="34" charset="0"/>
            </a:endParaRPr>
          </a:p>
        </p:txBody>
      </p:sp>
      <p:sp>
        <p:nvSpPr>
          <p:cNvPr id="30" name="AutoShape 4"/>
          <p:cNvSpPr>
            <a:spLocks noChangeArrowheads="1"/>
          </p:cNvSpPr>
          <p:nvPr/>
        </p:nvSpPr>
        <p:spPr bwMode="auto">
          <a:xfrm>
            <a:off x="4139952" y="3861048"/>
            <a:ext cx="2021786" cy="759559"/>
          </a:xfrm>
          <a:prstGeom prst="roundRect">
            <a:avLst>
              <a:gd name="adj" fmla="val 16667"/>
            </a:avLst>
          </a:prstGeom>
          <a:solidFill>
            <a:schemeClr val="accent4"/>
          </a:solidFill>
          <a:ln w="57150">
            <a:solidFill>
              <a:schemeClr val="bg1"/>
            </a:solidFill>
            <a:round/>
            <a:headEnd/>
            <a:tailEnd/>
          </a:ln>
        </p:spPr>
        <p:txBody>
          <a:bodyPr anchor="ctr"/>
          <a:lstStyle/>
          <a:p>
            <a:pPr algn="ctr">
              <a:spcAft>
                <a:spcPts val="1000"/>
              </a:spcAft>
            </a:pPr>
            <a:r>
              <a:rPr lang="fr-FR" sz="1600" dirty="0" smtClean="0">
                <a:solidFill>
                  <a:srgbClr val="FFFFFF"/>
                </a:solidFill>
                <a:latin typeface="Calibri" panose="020F0502020204030204" pitchFamily="34" charset="0"/>
              </a:rPr>
              <a:t>Phase de recherche</a:t>
            </a:r>
          </a:p>
        </p:txBody>
      </p:sp>
      <p:sp>
        <p:nvSpPr>
          <p:cNvPr id="31" name="AutoShape 4"/>
          <p:cNvSpPr>
            <a:spLocks noChangeArrowheads="1"/>
          </p:cNvSpPr>
          <p:nvPr/>
        </p:nvSpPr>
        <p:spPr bwMode="auto">
          <a:xfrm>
            <a:off x="4139952" y="5085184"/>
            <a:ext cx="2021786" cy="792088"/>
          </a:xfrm>
          <a:prstGeom prst="roundRect">
            <a:avLst>
              <a:gd name="adj" fmla="val 16667"/>
            </a:avLst>
          </a:prstGeom>
          <a:solidFill>
            <a:schemeClr val="accent4"/>
          </a:solidFill>
          <a:ln w="57150">
            <a:solidFill>
              <a:schemeClr val="bg1"/>
            </a:solidFill>
            <a:prstDash val="sysDash"/>
            <a:round/>
            <a:headEnd/>
            <a:tailEnd/>
          </a:ln>
        </p:spPr>
        <p:txBody>
          <a:bodyPr anchor="ctr"/>
          <a:lstStyle/>
          <a:p>
            <a:pPr algn="ctr">
              <a:spcAft>
                <a:spcPts val="1000"/>
              </a:spcAft>
            </a:pPr>
            <a:r>
              <a:rPr lang="fr-FR" sz="1600" dirty="0" smtClean="0">
                <a:solidFill>
                  <a:srgbClr val="FFFFFF"/>
                </a:solidFill>
                <a:latin typeface="Calibri" panose="020F0502020204030204" pitchFamily="34" charset="0"/>
              </a:rPr>
              <a:t>Phase d’expérimentation</a:t>
            </a:r>
          </a:p>
        </p:txBody>
      </p:sp>
      <p:grpSp>
        <p:nvGrpSpPr>
          <p:cNvPr id="6" name="Groupe 5"/>
          <p:cNvGrpSpPr/>
          <p:nvPr/>
        </p:nvGrpSpPr>
        <p:grpSpPr>
          <a:xfrm>
            <a:off x="6444208" y="3861048"/>
            <a:ext cx="1404143" cy="2016224"/>
            <a:chOff x="8742640" y="2420888"/>
            <a:chExt cx="1404143" cy="2016224"/>
          </a:xfrm>
        </p:grpSpPr>
        <p:sp>
          <p:nvSpPr>
            <p:cNvPr id="32" name="Rectangle à coins arrondis 31"/>
            <p:cNvSpPr/>
            <p:nvPr/>
          </p:nvSpPr>
          <p:spPr>
            <a:xfrm>
              <a:off x="8814648" y="2420888"/>
              <a:ext cx="1287723" cy="2016224"/>
            </a:xfrm>
            <a:prstGeom prst="roundRect">
              <a:avLst>
                <a:gd name="adj" fmla="val 22052"/>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1600" dirty="0">
                <a:solidFill>
                  <a:schemeClr val="tx1"/>
                </a:solidFill>
              </a:endParaRPr>
            </a:p>
          </p:txBody>
        </p:sp>
        <p:sp>
          <p:nvSpPr>
            <p:cNvPr id="4" name="ZoneTexte 3"/>
            <p:cNvSpPr txBox="1"/>
            <p:nvPr/>
          </p:nvSpPr>
          <p:spPr>
            <a:xfrm>
              <a:off x="8742640" y="2970874"/>
              <a:ext cx="1404143" cy="1077218"/>
            </a:xfrm>
            <a:prstGeom prst="rect">
              <a:avLst/>
            </a:prstGeom>
            <a:noFill/>
          </p:spPr>
          <p:txBody>
            <a:bodyPr wrap="square" rtlCol="0" anchor="ctr">
              <a:spAutoFit/>
            </a:bodyPr>
            <a:lstStyle/>
            <a:p>
              <a:pPr algn="ctr"/>
              <a:r>
                <a:rPr lang="fr-FR" sz="1600" dirty="0"/>
                <a:t>Présentation des résultats au reste de la </a:t>
              </a:r>
              <a:r>
                <a:rPr lang="fr-FR" sz="1600" dirty="0" smtClean="0"/>
                <a:t>classe</a:t>
              </a:r>
              <a:endParaRPr lang="fr-FR" sz="1600" dirty="0"/>
            </a:p>
          </p:txBody>
        </p:sp>
      </p:grpSp>
      <p:sp>
        <p:nvSpPr>
          <p:cNvPr id="28" name="Rectangle à coins arrondis 27"/>
          <p:cNvSpPr/>
          <p:nvPr/>
        </p:nvSpPr>
        <p:spPr>
          <a:xfrm>
            <a:off x="5736800" y="1748053"/>
            <a:ext cx="3304247" cy="2300039"/>
          </a:xfrm>
          <a:prstGeom prst="roundRect">
            <a:avLst>
              <a:gd name="adj" fmla="val 3244"/>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aphicFrame>
        <p:nvGraphicFramePr>
          <p:cNvPr id="29" name="Graphique 28"/>
          <p:cNvGraphicFramePr/>
          <p:nvPr>
            <p:extLst>
              <p:ext uri="{D42A27DB-BD31-4B8C-83A1-F6EECF244321}">
                <p14:modId xmlns:p14="http://schemas.microsoft.com/office/powerpoint/2010/main" val="717323242"/>
              </p:ext>
            </p:extLst>
          </p:nvPr>
        </p:nvGraphicFramePr>
        <p:xfrm>
          <a:off x="5800686" y="2098039"/>
          <a:ext cx="2736304" cy="1731640"/>
        </p:xfrm>
        <a:graphic>
          <a:graphicData uri="http://schemas.openxmlformats.org/drawingml/2006/chart">
            <c:chart xmlns:c="http://schemas.openxmlformats.org/drawingml/2006/chart" xmlns:r="http://schemas.openxmlformats.org/officeDocument/2006/relationships" r:id="rId7"/>
          </a:graphicData>
        </a:graphic>
      </p:graphicFrame>
      <p:sp>
        <p:nvSpPr>
          <p:cNvPr id="33" name="AutoShape 4"/>
          <p:cNvSpPr>
            <a:spLocks noChangeArrowheads="1"/>
          </p:cNvSpPr>
          <p:nvPr/>
        </p:nvSpPr>
        <p:spPr bwMode="auto">
          <a:xfrm>
            <a:off x="5602082" y="1614824"/>
            <a:ext cx="1196663" cy="473060"/>
          </a:xfrm>
          <a:prstGeom prst="roundRect">
            <a:avLst>
              <a:gd name="adj" fmla="val 16667"/>
            </a:avLst>
          </a:prstGeom>
          <a:solidFill>
            <a:schemeClr val="accent4"/>
          </a:solidFill>
          <a:ln w="9525">
            <a:noFill/>
            <a:round/>
            <a:headEnd/>
            <a:tailEnd/>
          </a:ln>
        </p:spPr>
        <p:txBody>
          <a:bodyPr anchor="ctr"/>
          <a:lstStyle/>
          <a:p>
            <a:pPr algn="ctr">
              <a:spcAft>
                <a:spcPts val="1000"/>
              </a:spcAft>
            </a:pPr>
            <a:r>
              <a:rPr lang="fr-FR" b="1" dirty="0" smtClean="0">
                <a:solidFill>
                  <a:srgbClr val="FFFFFF"/>
                </a:solidFill>
                <a:latin typeface="Calibri" pitchFamily="34" charset="0"/>
              </a:rPr>
              <a:t>Résultats</a:t>
            </a:r>
            <a:endParaRPr lang="fr-FR" dirty="0"/>
          </a:p>
        </p:txBody>
      </p:sp>
    </p:spTree>
    <p:extLst>
      <p:ext uri="{BB962C8B-B14F-4D97-AF65-F5344CB8AC3E}">
        <p14:creationId xmlns:p14="http://schemas.microsoft.com/office/powerpoint/2010/main" val="13025951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500"/>
                                        <p:tgtEl>
                                          <p:spTgt spid="2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Graphic spid="29" grpId="0">
        <p:bldAsOne/>
      </p:bldGraphic>
      <p:bldP spid="3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 y="-27384"/>
            <a:ext cx="9224999" cy="691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re 1"/>
          <p:cNvSpPr>
            <a:spLocks noGrp="1"/>
          </p:cNvSpPr>
          <p:nvPr>
            <p:ph type="ctrTitle"/>
          </p:nvPr>
        </p:nvSpPr>
        <p:spPr>
          <a:xfrm>
            <a:off x="1763688" y="620688"/>
            <a:ext cx="6480720" cy="1830065"/>
          </a:xfrm>
        </p:spPr>
        <p:txBody>
          <a:bodyPr>
            <a:noAutofit/>
          </a:bodyPr>
          <a:lstStyle/>
          <a:p>
            <a:pPr algn="l"/>
            <a:r>
              <a:rPr lang="fr-FR" b="1" dirty="0" smtClean="0">
                <a:solidFill>
                  <a:srgbClr val="92D050"/>
                </a:solidFill>
                <a:effectLst>
                  <a:outerShdw blurRad="38100" dist="38100" dir="2700000" algn="tl">
                    <a:srgbClr val="000000">
                      <a:alpha val="43137"/>
                    </a:srgbClr>
                  </a:outerShdw>
                </a:effectLst>
                <a:latin typeface="Ariel narrow"/>
              </a:rPr>
              <a:t>L’énergie dans l’habitat</a:t>
            </a:r>
            <a:endParaRPr lang="fr-FR" b="1" dirty="0">
              <a:solidFill>
                <a:srgbClr val="92D050"/>
              </a:solidFill>
              <a:effectLst>
                <a:outerShdw blurRad="38100" dist="38100" dir="2700000" algn="tl">
                  <a:srgbClr val="000000">
                    <a:alpha val="43137"/>
                  </a:srgbClr>
                </a:outerShdw>
              </a:effectLst>
              <a:latin typeface="Ariel narrow"/>
            </a:endParaRPr>
          </a:p>
        </p:txBody>
      </p:sp>
      <p:sp>
        <p:nvSpPr>
          <p:cNvPr id="7" name="Sous-titre 2"/>
          <p:cNvSpPr txBox="1">
            <a:spLocks/>
          </p:cNvSpPr>
          <p:nvPr/>
        </p:nvSpPr>
        <p:spPr>
          <a:xfrm>
            <a:off x="806711" y="2527746"/>
            <a:ext cx="3038591" cy="1333301"/>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fr-FR" sz="2800" b="1" dirty="0">
              <a:solidFill>
                <a:schemeClr val="bg1">
                  <a:lumMod val="50000"/>
                </a:schemeClr>
              </a:solidFill>
              <a:latin typeface="Arial" panose="020B0604020202020204" pitchFamily="34" charset="0"/>
              <a:cs typeface="Arial" panose="020B0604020202020204" pitchFamily="34" charset="0"/>
            </a:endParaRPr>
          </a:p>
        </p:txBody>
      </p:sp>
      <p:sp>
        <p:nvSpPr>
          <p:cNvPr id="6" name="Rectangle à coins arrondis 5"/>
          <p:cNvSpPr/>
          <p:nvPr/>
        </p:nvSpPr>
        <p:spPr>
          <a:xfrm>
            <a:off x="827848" y="2887787"/>
            <a:ext cx="2376264" cy="133330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b="1" dirty="0">
                <a:solidFill>
                  <a:schemeClr val="bg1"/>
                </a:solidFill>
                <a:latin typeface="Arial" panose="020B0604020202020204" pitchFamily="34" charset="0"/>
                <a:cs typeface="Arial" panose="020B0604020202020204" pitchFamily="34" charset="0"/>
              </a:rPr>
              <a:t>Séquence </a:t>
            </a:r>
            <a:r>
              <a:rPr lang="fr-FR" sz="2200" dirty="0">
                <a:solidFill>
                  <a:schemeClr val="bg1"/>
                </a:solidFill>
                <a:latin typeface="Arial" panose="020B0604020202020204" pitchFamily="34" charset="0"/>
                <a:cs typeface="Arial" panose="020B0604020202020204" pitchFamily="34" charset="0"/>
              </a:rPr>
              <a:t>« </a:t>
            </a:r>
            <a:r>
              <a:rPr lang="fr-FR" sz="2200" dirty="0" smtClean="0">
                <a:solidFill>
                  <a:schemeClr val="bg1"/>
                </a:solidFill>
                <a:latin typeface="Arial" panose="020B0604020202020204" pitchFamily="34" charset="0"/>
                <a:cs typeface="Arial" panose="020B0604020202020204" pitchFamily="34" charset="0"/>
              </a:rPr>
              <a:t>L’énergie </a:t>
            </a:r>
            <a:r>
              <a:rPr lang="fr-FR" sz="2200" dirty="0">
                <a:solidFill>
                  <a:schemeClr val="bg1"/>
                </a:solidFill>
                <a:latin typeface="Arial" panose="020B0604020202020204" pitchFamily="34" charset="0"/>
                <a:cs typeface="Arial" panose="020B0604020202020204" pitchFamily="34" charset="0"/>
              </a:rPr>
              <a:t>dans l’habitat </a:t>
            </a:r>
            <a:r>
              <a:rPr lang="fr-FR" sz="2200" dirty="0" smtClean="0">
                <a:solidFill>
                  <a:schemeClr val="bg1"/>
                </a:solidFill>
                <a:latin typeface="Arial" panose="020B0604020202020204" pitchFamily="34" charset="0"/>
                <a:cs typeface="Arial" panose="020B0604020202020204" pitchFamily="34" charset="0"/>
              </a:rPr>
              <a:t>»</a:t>
            </a:r>
            <a:endParaRPr lang="fr-FR" sz="2200" dirty="0">
              <a:solidFill>
                <a:schemeClr val="bg1"/>
              </a:solidFill>
              <a:latin typeface="Arial" panose="020B0604020202020204" pitchFamily="34" charset="0"/>
              <a:cs typeface="Arial" panose="020B0604020202020204" pitchFamily="34" charset="0"/>
            </a:endParaRPr>
          </a:p>
        </p:txBody>
      </p:sp>
      <p:sp>
        <p:nvSpPr>
          <p:cNvPr id="3" name="Rectangle à coins arrondis 2"/>
          <p:cNvSpPr/>
          <p:nvPr/>
        </p:nvSpPr>
        <p:spPr>
          <a:xfrm>
            <a:off x="611824" y="2797198"/>
            <a:ext cx="596937" cy="397198"/>
          </a:xfrm>
          <a:prstGeom prst="roundRect">
            <a:avLst/>
          </a:prstGeom>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a:solidFill>
                  <a:schemeClr val="bg1"/>
                </a:solidFill>
                <a:latin typeface="Arial" panose="020B0604020202020204" pitchFamily="34" charset="0"/>
                <a:cs typeface="Arial" panose="020B0604020202020204" pitchFamily="34" charset="0"/>
              </a:rPr>
              <a:t>ET</a:t>
            </a:r>
            <a:endParaRPr lang="fr-FR" dirty="0">
              <a:solidFill>
                <a:schemeClr val="bg1"/>
              </a:solidFill>
            </a:endParaRPr>
          </a:p>
        </p:txBody>
      </p:sp>
      <p:sp>
        <p:nvSpPr>
          <p:cNvPr id="10" name="Rectangle à coins arrondis 9"/>
          <p:cNvSpPr/>
          <p:nvPr/>
        </p:nvSpPr>
        <p:spPr>
          <a:xfrm>
            <a:off x="3780440" y="2889088"/>
            <a:ext cx="2376000" cy="13320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b="1" dirty="0">
                <a:solidFill>
                  <a:schemeClr val="bg1"/>
                </a:solidFill>
                <a:latin typeface="Arial" panose="020B0604020202020204" pitchFamily="34" charset="0"/>
                <a:cs typeface="Arial" panose="020B0604020202020204" pitchFamily="34" charset="0"/>
              </a:rPr>
              <a:t>Séquence </a:t>
            </a:r>
            <a:r>
              <a:rPr lang="fr-FR" sz="2200" dirty="0">
                <a:solidFill>
                  <a:schemeClr val="bg1"/>
                </a:solidFill>
                <a:latin typeface="Arial" panose="020B0604020202020204" pitchFamily="34" charset="0"/>
                <a:cs typeface="Arial" panose="020B0604020202020204" pitchFamily="34" charset="0"/>
              </a:rPr>
              <a:t>« </a:t>
            </a:r>
            <a:r>
              <a:rPr lang="fr-FR" sz="2200" dirty="0" smtClean="0">
                <a:solidFill>
                  <a:schemeClr val="bg1"/>
                </a:solidFill>
                <a:latin typeface="Arial" panose="020B0604020202020204" pitchFamily="34" charset="0"/>
                <a:cs typeface="Arial" panose="020B0604020202020204" pitchFamily="34" charset="0"/>
              </a:rPr>
              <a:t>L’énergie </a:t>
            </a:r>
            <a:r>
              <a:rPr lang="fr-FR" sz="2200" dirty="0">
                <a:solidFill>
                  <a:schemeClr val="bg1"/>
                </a:solidFill>
                <a:latin typeface="Arial" panose="020B0604020202020204" pitchFamily="34" charset="0"/>
                <a:cs typeface="Arial" panose="020B0604020202020204" pitchFamily="34" charset="0"/>
              </a:rPr>
              <a:t>dans l’habitat </a:t>
            </a:r>
            <a:r>
              <a:rPr lang="fr-FR" sz="2200" dirty="0" smtClean="0">
                <a:solidFill>
                  <a:schemeClr val="bg1"/>
                </a:solidFill>
                <a:latin typeface="Arial" panose="020B0604020202020204" pitchFamily="34" charset="0"/>
                <a:cs typeface="Arial" panose="020B0604020202020204" pitchFamily="34" charset="0"/>
              </a:rPr>
              <a:t>»</a:t>
            </a:r>
            <a:endParaRPr lang="fr-FR" sz="2200" dirty="0">
              <a:solidFill>
                <a:schemeClr val="bg1"/>
              </a:solidFill>
              <a:latin typeface="Arial" panose="020B0604020202020204" pitchFamily="34" charset="0"/>
              <a:cs typeface="Arial" panose="020B0604020202020204" pitchFamily="34" charset="0"/>
            </a:endParaRPr>
          </a:p>
        </p:txBody>
      </p:sp>
      <p:sp>
        <p:nvSpPr>
          <p:cNvPr id="11" name="Rectangle à coins arrondis 10"/>
          <p:cNvSpPr/>
          <p:nvPr/>
        </p:nvSpPr>
        <p:spPr>
          <a:xfrm>
            <a:off x="3564152" y="2797198"/>
            <a:ext cx="596937" cy="397198"/>
          </a:xfrm>
          <a:prstGeom prst="roundRect">
            <a:avLst/>
          </a:prstGeom>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sp>
        <p:nvSpPr>
          <p:cNvPr id="12" name="Rectangle à coins arrondis 11"/>
          <p:cNvSpPr/>
          <p:nvPr/>
        </p:nvSpPr>
        <p:spPr>
          <a:xfrm>
            <a:off x="6660496" y="2852936"/>
            <a:ext cx="2376000" cy="13320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r-FR" sz="2200" b="1" dirty="0" smtClean="0">
                <a:solidFill>
                  <a:schemeClr val="bg1"/>
                </a:solidFill>
                <a:latin typeface="Arial" panose="020B0604020202020204" pitchFamily="34" charset="0"/>
                <a:cs typeface="Arial" panose="020B0604020202020204" pitchFamily="34" charset="0"/>
              </a:rPr>
              <a:t>Projet Crèche</a:t>
            </a:r>
          </a:p>
          <a:p>
            <a:pPr algn="ctr"/>
            <a:r>
              <a:rPr lang="fr-FR" sz="2200" dirty="0" smtClean="0">
                <a:solidFill>
                  <a:schemeClr val="bg1"/>
                </a:solidFill>
                <a:latin typeface="Arial" panose="020B0604020202020204" pitchFamily="34" charset="0"/>
                <a:cs typeface="Arial" panose="020B0604020202020204" pitchFamily="34" charset="0"/>
              </a:rPr>
              <a:t>« Extension d’un bâtiment » </a:t>
            </a:r>
            <a:endParaRPr lang="fr-FR" sz="2200" dirty="0">
              <a:solidFill>
                <a:schemeClr val="bg1"/>
              </a:solidFill>
              <a:latin typeface="Arial" panose="020B0604020202020204" pitchFamily="34" charset="0"/>
              <a:cs typeface="Arial" panose="020B0604020202020204" pitchFamily="34" charset="0"/>
            </a:endParaRPr>
          </a:p>
        </p:txBody>
      </p:sp>
      <p:sp>
        <p:nvSpPr>
          <p:cNvPr id="16" name="Rectangle à coins arrondis 15"/>
          <p:cNvSpPr/>
          <p:nvPr/>
        </p:nvSpPr>
        <p:spPr>
          <a:xfrm>
            <a:off x="6444472" y="2743770"/>
            <a:ext cx="596937" cy="397198"/>
          </a:xfrm>
          <a:prstGeom prst="roundRect">
            <a:avLst/>
          </a:prstGeom>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pic>
        <p:nvPicPr>
          <p:cNvPr id="18" name="Imag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4821" y="4793939"/>
            <a:ext cx="2676525" cy="1933575"/>
          </a:xfrm>
          <a:prstGeom prst="rect">
            <a:avLst/>
          </a:prstGeom>
        </p:spPr>
      </p:pic>
      <p:sp>
        <p:nvSpPr>
          <p:cNvPr id="4" name="Ellipse 3"/>
          <p:cNvSpPr/>
          <p:nvPr/>
        </p:nvSpPr>
        <p:spPr>
          <a:xfrm>
            <a:off x="3060096" y="3410421"/>
            <a:ext cx="802524" cy="81066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5" name="Ellipse 14"/>
          <p:cNvSpPr/>
          <p:nvPr/>
        </p:nvSpPr>
        <p:spPr>
          <a:xfrm>
            <a:off x="6043210" y="3410421"/>
            <a:ext cx="802524" cy="81066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pic>
        <p:nvPicPr>
          <p:cNvPr id="9011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4134811"/>
            <a:ext cx="3816424" cy="2678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riangle isocèle 4"/>
          <p:cNvSpPr/>
          <p:nvPr/>
        </p:nvSpPr>
        <p:spPr>
          <a:xfrm rot="5400000">
            <a:off x="-19343" y="3338667"/>
            <a:ext cx="1081275" cy="971599"/>
          </a:xfrm>
          <a:prstGeom prst="triangl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dirty="0"/>
          </a:p>
        </p:txBody>
      </p:sp>
      <p:sp>
        <p:nvSpPr>
          <p:cNvPr id="8" name="ZoneTexte 7"/>
          <p:cNvSpPr txBox="1"/>
          <p:nvPr/>
        </p:nvSpPr>
        <p:spPr>
          <a:xfrm>
            <a:off x="-36512" y="3645024"/>
            <a:ext cx="1245273" cy="307777"/>
          </a:xfrm>
          <a:prstGeom prst="rect">
            <a:avLst/>
          </a:prstGeom>
          <a:noFill/>
        </p:spPr>
        <p:txBody>
          <a:bodyPr wrap="square" rtlCol="0">
            <a:spAutoFit/>
          </a:bodyPr>
          <a:lstStyle/>
          <a:p>
            <a:r>
              <a:rPr lang="fr-FR" sz="1400" b="1" dirty="0" smtClean="0">
                <a:solidFill>
                  <a:schemeClr val="bg1"/>
                </a:solidFill>
              </a:rPr>
              <a:t>Lancement</a:t>
            </a:r>
            <a:endParaRPr lang="fr-FR" sz="1400" b="1" dirty="0">
              <a:solidFill>
                <a:schemeClr val="bg1"/>
              </a:solidFill>
            </a:endParaRPr>
          </a:p>
        </p:txBody>
      </p:sp>
    </p:spTree>
    <p:extLst>
      <p:ext uri="{BB962C8B-B14F-4D97-AF65-F5344CB8AC3E}">
        <p14:creationId xmlns:p14="http://schemas.microsoft.com/office/powerpoint/2010/main" val="525827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0.70"/>
                                          </p:val>
                                        </p:tav>
                                        <p:tav tm="100000">
                                          <p:val>
                                            <p:strVal val="#ppt_w"/>
                                          </p:val>
                                        </p:tav>
                                      </p:tavLst>
                                    </p:anim>
                                    <p:anim calcmode="lin" valueType="num">
                                      <p:cBhvr>
                                        <p:cTn id="8" dur="2000" fill="hold"/>
                                        <p:tgtEl>
                                          <p:spTgt spid="3"/>
                                        </p:tgtEl>
                                        <p:attrNameLst>
                                          <p:attrName>ppt_h</p:attrName>
                                        </p:attrNameLst>
                                      </p:cBhvr>
                                      <p:tavLst>
                                        <p:tav tm="0">
                                          <p:val>
                                            <p:strVal val="#ppt_h"/>
                                          </p:val>
                                        </p:tav>
                                        <p:tav tm="100000">
                                          <p:val>
                                            <p:strVal val="#ppt_h"/>
                                          </p:val>
                                        </p:tav>
                                      </p:tavLst>
                                    </p:anim>
                                    <p:animEffect transition="in" filter="fade">
                                      <p:cBhvr>
                                        <p:cTn id="9" dur="2000"/>
                                        <p:tgtEl>
                                          <p:spTgt spid="3"/>
                                        </p:tgtEl>
                                      </p:cBhvr>
                                    </p:animEffect>
                                  </p:childTnLst>
                                </p:cTn>
                              </p:par>
                            </p:childTnLst>
                          </p:cTn>
                        </p:par>
                        <p:par>
                          <p:cTn id="10" fill="hold">
                            <p:stCondLst>
                              <p:cond delay="2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2000"/>
                                        <p:tgtEl>
                                          <p:spTgt spid="6"/>
                                        </p:tgtEl>
                                      </p:cBhvr>
                                    </p:animEffect>
                                  </p:childTnLst>
                                </p:cTn>
                              </p:par>
                            </p:childTnLst>
                          </p:cTn>
                        </p:par>
                        <p:par>
                          <p:cTn id="18" fill="hold">
                            <p:stCondLst>
                              <p:cond delay="4500"/>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5000"/>
                            </p:stCondLst>
                            <p:childTnLst>
                              <p:par>
                                <p:cTn id="23" presetID="55"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strVal val="#ppt_w*0.70"/>
                                          </p:val>
                                        </p:tav>
                                        <p:tav tm="100000">
                                          <p:val>
                                            <p:strVal val="#ppt_w"/>
                                          </p:val>
                                        </p:tav>
                                      </p:tavLst>
                                    </p:anim>
                                    <p:anim calcmode="lin" valueType="num">
                                      <p:cBhvr>
                                        <p:cTn id="26" dur="1000" fill="hold"/>
                                        <p:tgtEl>
                                          <p:spTgt spid="11"/>
                                        </p:tgtEl>
                                        <p:attrNameLst>
                                          <p:attrName>ppt_h</p:attrName>
                                        </p:attrNameLst>
                                      </p:cBhvr>
                                      <p:tavLst>
                                        <p:tav tm="0">
                                          <p:val>
                                            <p:strVal val="#ppt_h"/>
                                          </p:val>
                                        </p:tav>
                                        <p:tav tm="100000">
                                          <p:val>
                                            <p:strVal val="#ppt_h"/>
                                          </p:val>
                                        </p:tav>
                                      </p:tavLst>
                                    </p:anim>
                                    <p:animEffect transition="in" filter="fade">
                                      <p:cBhvr>
                                        <p:cTn id="27" dur="1000"/>
                                        <p:tgtEl>
                                          <p:spTgt spid="11"/>
                                        </p:tgtEl>
                                      </p:cBhvr>
                                    </p:animEffect>
                                  </p:childTnLst>
                                </p:cTn>
                              </p:par>
                            </p:childTnLst>
                          </p:cTn>
                        </p:par>
                        <p:par>
                          <p:cTn id="28" fill="hold">
                            <p:stCondLst>
                              <p:cond delay="6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2000"/>
                                        <p:tgtEl>
                                          <p:spTgt spid="10"/>
                                        </p:tgtEl>
                                      </p:cBhvr>
                                    </p:animEffect>
                                  </p:childTnLst>
                                </p:cTn>
                              </p:par>
                            </p:childTnLst>
                          </p:cTn>
                        </p:par>
                        <p:par>
                          <p:cTn id="32" fill="hold">
                            <p:stCondLst>
                              <p:cond delay="800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8500"/>
                            </p:stCondLst>
                            <p:childTnLst>
                              <p:par>
                                <p:cTn id="37" presetID="55"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1000" fill="hold"/>
                                        <p:tgtEl>
                                          <p:spTgt spid="16"/>
                                        </p:tgtEl>
                                        <p:attrNameLst>
                                          <p:attrName>ppt_w</p:attrName>
                                        </p:attrNameLst>
                                      </p:cBhvr>
                                      <p:tavLst>
                                        <p:tav tm="0">
                                          <p:val>
                                            <p:strVal val="#ppt_w*0.70"/>
                                          </p:val>
                                        </p:tav>
                                        <p:tav tm="100000">
                                          <p:val>
                                            <p:strVal val="#ppt_w"/>
                                          </p:val>
                                        </p:tav>
                                      </p:tavLst>
                                    </p:anim>
                                    <p:anim calcmode="lin" valueType="num">
                                      <p:cBhvr>
                                        <p:cTn id="40" dur="1000" fill="hold"/>
                                        <p:tgtEl>
                                          <p:spTgt spid="16"/>
                                        </p:tgtEl>
                                        <p:attrNameLst>
                                          <p:attrName>ppt_h</p:attrName>
                                        </p:attrNameLst>
                                      </p:cBhvr>
                                      <p:tavLst>
                                        <p:tav tm="0">
                                          <p:val>
                                            <p:strVal val="#ppt_h"/>
                                          </p:val>
                                        </p:tav>
                                        <p:tav tm="100000">
                                          <p:val>
                                            <p:strVal val="#ppt_h"/>
                                          </p:val>
                                        </p:tav>
                                      </p:tavLst>
                                    </p:anim>
                                    <p:animEffect transition="in" filter="fade">
                                      <p:cBhvr>
                                        <p:cTn id="41" dur="1000"/>
                                        <p:tgtEl>
                                          <p:spTgt spid="16"/>
                                        </p:tgtEl>
                                      </p:cBhvr>
                                    </p:animEffect>
                                  </p:childTnLst>
                                </p:cTn>
                              </p:par>
                            </p:childTnLst>
                          </p:cTn>
                        </p:par>
                        <p:par>
                          <p:cTn id="42" fill="hold">
                            <p:stCondLst>
                              <p:cond delay="9500"/>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2000"/>
                                        <p:tgtEl>
                                          <p:spTgt spid="12"/>
                                        </p:tgtEl>
                                      </p:cBhvr>
                                    </p:animEffect>
                                  </p:childTnLst>
                                </p:cTn>
                              </p:par>
                            </p:childTnLst>
                          </p:cTn>
                        </p:par>
                        <p:par>
                          <p:cTn id="46" fill="hold">
                            <p:stCondLst>
                              <p:cond delay="11500"/>
                            </p:stCondLst>
                            <p:childTnLst>
                              <p:par>
                                <p:cTn id="47" presetID="53" presetClass="entr" presetSubtype="16" fill="hold" nodeType="afterEffect">
                                  <p:stCondLst>
                                    <p:cond delay="0"/>
                                  </p:stCondLst>
                                  <p:childTnLst>
                                    <p:set>
                                      <p:cBhvr>
                                        <p:cTn id="48" dur="1" fill="hold">
                                          <p:stCondLst>
                                            <p:cond delay="0"/>
                                          </p:stCondLst>
                                        </p:cTn>
                                        <p:tgtEl>
                                          <p:spTgt spid="90115"/>
                                        </p:tgtEl>
                                        <p:attrNameLst>
                                          <p:attrName>style.visibility</p:attrName>
                                        </p:attrNameLst>
                                      </p:cBhvr>
                                      <p:to>
                                        <p:strVal val="visible"/>
                                      </p:to>
                                    </p:set>
                                    <p:anim calcmode="lin" valueType="num">
                                      <p:cBhvr>
                                        <p:cTn id="49" dur="500" fill="hold"/>
                                        <p:tgtEl>
                                          <p:spTgt spid="90115"/>
                                        </p:tgtEl>
                                        <p:attrNameLst>
                                          <p:attrName>ppt_w</p:attrName>
                                        </p:attrNameLst>
                                      </p:cBhvr>
                                      <p:tavLst>
                                        <p:tav tm="0">
                                          <p:val>
                                            <p:fltVal val="0"/>
                                          </p:val>
                                        </p:tav>
                                        <p:tav tm="100000">
                                          <p:val>
                                            <p:strVal val="#ppt_w"/>
                                          </p:val>
                                        </p:tav>
                                      </p:tavLst>
                                    </p:anim>
                                    <p:anim calcmode="lin" valueType="num">
                                      <p:cBhvr>
                                        <p:cTn id="50" dur="500" fill="hold"/>
                                        <p:tgtEl>
                                          <p:spTgt spid="90115"/>
                                        </p:tgtEl>
                                        <p:attrNameLst>
                                          <p:attrName>ppt_h</p:attrName>
                                        </p:attrNameLst>
                                      </p:cBhvr>
                                      <p:tavLst>
                                        <p:tav tm="0">
                                          <p:val>
                                            <p:fltVal val="0"/>
                                          </p:val>
                                        </p:tav>
                                        <p:tav tm="100000">
                                          <p:val>
                                            <p:strVal val="#ppt_h"/>
                                          </p:val>
                                        </p:tav>
                                      </p:tavLst>
                                    </p:anim>
                                    <p:animEffect transition="in" filter="fade">
                                      <p:cBhvr>
                                        <p:cTn id="51" dur="500"/>
                                        <p:tgtEl>
                                          <p:spTgt spid="90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P spid="10" grpId="0" animBg="1"/>
      <p:bldP spid="11" grpId="0" animBg="1"/>
      <p:bldP spid="12" grpId="0" animBg="1"/>
      <p:bldP spid="16" grpId="0" animBg="1"/>
      <p:bldP spid="4" grpId="0" animBg="1"/>
      <p:bldP spid="15" grpId="0" animBg="1"/>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11"/>
          <p:cNvSpPr>
            <a:spLocks noChangeArrowheads="1"/>
          </p:cNvSpPr>
          <p:nvPr/>
        </p:nvSpPr>
        <p:spPr bwMode="auto">
          <a:xfrm>
            <a:off x="5707063" y="4575075"/>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1273" name="AutoShape 4"/>
          <p:cNvSpPr>
            <a:spLocks noChangeArrowheads="1"/>
          </p:cNvSpPr>
          <p:nvPr/>
        </p:nvSpPr>
        <p:spPr bwMode="auto">
          <a:xfrm>
            <a:off x="643880" y="1773064"/>
            <a:ext cx="4648200" cy="431800"/>
          </a:xfrm>
          <a:prstGeom prst="roundRect">
            <a:avLst>
              <a:gd name="adj" fmla="val 16667"/>
            </a:avLst>
          </a:prstGeom>
          <a:solidFill>
            <a:srgbClr val="7BB800"/>
          </a:solidFill>
          <a:ln w="9525">
            <a:solidFill>
              <a:srgbClr val="7BB800"/>
            </a:solidFill>
            <a:round/>
            <a:headEnd/>
            <a:tailEnd/>
          </a:ln>
        </p:spPr>
        <p:txBody>
          <a:bodyPr/>
          <a:lstStyle/>
          <a:p>
            <a:pPr algn="ctr"/>
            <a:r>
              <a:rPr lang="fr-FR" altLang="zh-CN" b="1" dirty="0">
                <a:solidFill>
                  <a:srgbClr val="FFFFFF"/>
                </a:solidFill>
                <a:latin typeface="Calibri" pitchFamily="34" charset="0"/>
                <a:ea typeface="Times New Roman" pitchFamily="18" charset="0"/>
                <a:cs typeface="Calibri" pitchFamily="34" charset="0"/>
              </a:rPr>
              <a:t>Structuration des connaissances – 1H </a:t>
            </a:r>
            <a:endParaRPr lang="fr-FR" altLang="zh-CN" sz="1000" dirty="0"/>
          </a:p>
          <a:p>
            <a:endParaRPr lang="fr-FR" dirty="0">
              <a:latin typeface="Calibri" pitchFamily="34" charset="0"/>
            </a:endParaRPr>
          </a:p>
        </p:txBody>
      </p:sp>
      <p:sp>
        <p:nvSpPr>
          <p:cNvPr id="14" name="Rectangle à coins arrondis 13"/>
          <p:cNvSpPr/>
          <p:nvPr/>
        </p:nvSpPr>
        <p:spPr>
          <a:xfrm>
            <a:off x="641350" y="2132856"/>
            <a:ext cx="8137307" cy="4104456"/>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1276" name="Rectangle 11"/>
          <p:cNvSpPr>
            <a:spLocks noChangeArrowheads="1"/>
          </p:cNvSpPr>
          <p:nvPr/>
        </p:nvSpPr>
        <p:spPr bwMode="auto">
          <a:xfrm>
            <a:off x="3924300" y="3355875"/>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pic>
        <p:nvPicPr>
          <p:cNvPr id="11289" name="Picture 25" descr="ok"/>
          <p:cNvPicPr>
            <a:picLocks noChangeAspect="1" noChangeArrowheads="1"/>
          </p:cNvPicPr>
          <p:nvPr/>
        </p:nvPicPr>
        <p:blipFill>
          <a:blip r:embed="rId3" cstate="print"/>
          <a:srcRect/>
          <a:stretch>
            <a:fillRect/>
          </a:stretch>
        </p:blipFill>
        <p:spPr bwMode="auto">
          <a:xfrm>
            <a:off x="900113" y="3658567"/>
            <a:ext cx="3814762" cy="2284413"/>
          </a:xfrm>
          <a:prstGeom prst="rect">
            <a:avLst/>
          </a:prstGeom>
          <a:noFill/>
          <a:ln w="9525">
            <a:noFill/>
            <a:miter lim="800000"/>
            <a:headEnd/>
            <a:tailEnd/>
          </a:ln>
        </p:spPr>
      </p:pic>
      <p:graphicFrame>
        <p:nvGraphicFramePr>
          <p:cNvPr id="11341" name="Group 77"/>
          <p:cNvGraphicFramePr>
            <a:graphicFrameLocks noGrp="1"/>
          </p:cNvGraphicFramePr>
          <p:nvPr>
            <p:extLst>
              <p:ext uri="{D42A27DB-BD31-4B8C-83A1-F6EECF244321}">
                <p14:modId xmlns:p14="http://schemas.microsoft.com/office/powerpoint/2010/main" val="3250026868"/>
              </p:ext>
            </p:extLst>
          </p:nvPr>
        </p:nvGraphicFramePr>
        <p:xfrm>
          <a:off x="760090" y="2492896"/>
          <a:ext cx="4171950" cy="1008063"/>
        </p:xfrm>
        <a:graphic>
          <a:graphicData uri="http://schemas.openxmlformats.org/drawingml/2006/table">
            <a:tbl>
              <a:tblPr/>
              <a:tblGrid>
                <a:gridCol w="574675"/>
                <a:gridCol w="439737"/>
                <a:gridCol w="492125"/>
                <a:gridCol w="647700"/>
                <a:gridCol w="1081088"/>
                <a:gridCol w="936625"/>
              </a:tblGrid>
              <a:tr h="6477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dirty="0" err="1" smtClean="0">
                          <a:ln>
                            <a:noFill/>
                          </a:ln>
                          <a:solidFill>
                            <a:schemeClr val="tx1"/>
                          </a:solidFill>
                          <a:effectLst/>
                          <a:latin typeface="Calibri" pitchFamily="34" charset="0"/>
                          <a:ea typeface="宋体" pitchFamily="2" charset="-122"/>
                          <a:cs typeface="Times New Roman" pitchFamily="18" charset="0"/>
                        </a:rPr>
                        <a:t>Rep</a:t>
                      </a:r>
                      <a:endParaRPr kumimoji="0" lang="fr-FR" altLang="zh-CN" sz="9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Type </a:t>
                      </a:r>
                      <a:endParaRPr kumimoji="0" lang="fr-FR"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Année</a:t>
                      </a:r>
                      <a:endParaRPr kumimoji="0" lang="fr-FR"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Surface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Habitable</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[m</a:t>
                      </a:r>
                      <a:r>
                        <a:rPr kumimoji="0" lang="fr-FR" altLang="zh-CN" sz="900" b="1" i="0" u="none" strike="noStrike" cap="none" normalizeH="0" baseline="30000" smtClean="0">
                          <a:ln>
                            <a:noFill/>
                          </a:ln>
                          <a:solidFill>
                            <a:schemeClr val="tx1"/>
                          </a:solidFill>
                          <a:effectLst/>
                          <a:latin typeface="Calibri" pitchFamily="34" charset="0"/>
                          <a:ea typeface="宋体" pitchFamily="2" charset="-122"/>
                          <a:cs typeface="Times New Roman" pitchFamily="18" charset="0"/>
                        </a:rPr>
                        <a:t>2</a:t>
                      </a:r>
                      <a:r>
                        <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a:t>
                      </a:r>
                      <a:endParaRPr kumimoji="0" lang="fr-FR"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Repère de la</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consommation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(A </a:t>
                      </a:r>
                      <a:r>
                        <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sym typeface="Symbol" pitchFamily="18" charset="2"/>
                        </a:rPr>
                        <a:t></a:t>
                      </a:r>
                      <a:r>
                        <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G)</a:t>
                      </a:r>
                      <a:endParaRPr kumimoji="0" lang="fr-FR" altLang="zh-CN" sz="900" b="1" i="0" u="none" strike="noStrike" cap="none" normalizeH="0" baseline="0" smtClean="0">
                        <a:ln>
                          <a:noFill/>
                        </a:ln>
                        <a:solidFill>
                          <a:schemeClr val="tx1"/>
                        </a:solidFill>
                        <a:effectLst/>
                        <a:latin typeface="Calibri" pitchFamily="34" charset="0"/>
                        <a:ea typeface="宋体" pitchFamily="2" charset="-122"/>
                        <a:cs typeface="Times New Roman" pitchFamily="18" charset="0"/>
                        <a:sym typeface="Symbol" pitchFamily="18" charset="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Consommation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énergétique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900" b="1" i="0" u="none" strike="noStrike" cap="none" normalizeH="0" baseline="0" dirty="0" smtClean="0">
                          <a:ln>
                            <a:noFill/>
                          </a:ln>
                          <a:solidFill>
                            <a:srgbClr val="000000"/>
                          </a:solidFill>
                          <a:effectLst/>
                          <a:latin typeface="Calibri" pitchFamily="34" charset="0"/>
                          <a:ea typeface="Times New Roman" pitchFamily="18" charset="0"/>
                          <a:cs typeface="Arial" charset="0"/>
                        </a:rPr>
                        <a:t>[</a:t>
                      </a:r>
                      <a:r>
                        <a:rPr kumimoji="0" lang="fr-FR" altLang="zh-CN" sz="900" b="1" i="0" u="none" strike="noStrike" cap="none" normalizeH="0" baseline="0" dirty="0" err="1" smtClean="0">
                          <a:ln>
                            <a:noFill/>
                          </a:ln>
                          <a:solidFill>
                            <a:srgbClr val="000000"/>
                          </a:solidFill>
                          <a:effectLst/>
                          <a:latin typeface="Calibri" pitchFamily="34" charset="0"/>
                          <a:ea typeface="Times New Roman" pitchFamily="18" charset="0"/>
                          <a:cs typeface="Arial" charset="0"/>
                        </a:rPr>
                        <a:t>kWh</a:t>
                      </a:r>
                      <a:r>
                        <a:rPr kumimoji="0" lang="fr-FR" altLang="zh-CN" sz="900" b="1" i="0" u="none" strike="noStrike" cap="none" normalizeH="0" baseline="-30000" dirty="0" err="1" smtClean="0">
                          <a:ln>
                            <a:noFill/>
                          </a:ln>
                          <a:solidFill>
                            <a:srgbClr val="000000"/>
                          </a:solidFill>
                          <a:effectLst/>
                          <a:latin typeface="Calibri" pitchFamily="34" charset="0"/>
                          <a:ea typeface="Times New Roman" pitchFamily="18" charset="0"/>
                          <a:cs typeface="Arial" charset="0"/>
                        </a:rPr>
                        <a:t>ep</a:t>
                      </a:r>
                      <a:r>
                        <a:rPr kumimoji="0" lang="fr-FR" altLang="zh-CN" sz="900" b="1" i="0" u="none" strike="noStrike" cap="none" normalizeH="0" baseline="0" dirty="0" smtClean="0">
                          <a:ln>
                            <a:noFill/>
                          </a:ln>
                          <a:solidFill>
                            <a:srgbClr val="000000"/>
                          </a:solidFill>
                          <a:effectLst/>
                          <a:latin typeface="Calibri" pitchFamily="34" charset="0"/>
                          <a:ea typeface="Times New Roman" pitchFamily="18" charset="0"/>
                          <a:cs typeface="Arial" charset="0"/>
                        </a:rPr>
                        <a:t>/ m². an]</a:t>
                      </a:r>
                      <a:endParaRPr kumimoji="0" lang="fr-FR" altLang="zh-CN" sz="900" b="0" i="0" u="none" strike="noStrike" cap="none" normalizeH="0" baseline="0" dirty="0" smtClean="0">
                        <a:ln>
                          <a:noFill/>
                        </a:ln>
                        <a:solidFill>
                          <a:schemeClr val="tx1"/>
                        </a:solidFill>
                        <a:effectLst/>
                        <a:latin typeface="Calibri"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03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100" b="1" i="0" u="none" strike="noStrike" cap="none" normalizeH="0" baseline="0" dirty="0" err="1" smtClean="0">
                          <a:ln>
                            <a:noFill/>
                          </a:ln>
                          <a:solidFill>
                            <a:schemeClr val="tx1"/>
                          </a:solidFill>
                          <a:effectLst/>
                          <a:latin typeface="Calibri" pitchFamily="34" charset="0"/>
                          <a:ea typeface="宋体" pitchFamily="2" charset="-122"/>
                          <a:cs typeface="Times New Roman" pitchFamily="18" charset="0"/>
                        </a:rPr>
                        <a:t>Moy</a:t>
                      </a:r>
                      <a:r>
                        <a:rPr kumimoji="0" lang="fr-FR" altLang="zh-CN" sz="11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endParaRPr kumimoji="0" lang="fr-FR" altLang="zh-CN" sz="11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1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T3</a:t>
                      </a:r>
                      <a:endParaRPr kumimoji="0" lang="fr-FR" altLang="zh-CN" sz="11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1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x</a:t>
                      </a:r>
                      <a:endParaRPr kumimoji="0" lang="fr-FR" altLang="zh-CN" sz="11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1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164</a:t>
                      </a:r>
                      <a:endParaRPr kumimoji="0" lang="fr-FR" altLang="zh-CN" sz="11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fr-FR" sz="1600" b="0" i="0" u="none" strike="noStrike" cap="none" normalizeH="0" baseline="0" smtClean="0">
                          <a:ln>
                            <a:noFill/>
                          </a:ln>
                          <a:solidFill>
                            <a:srgbClr val="FF0000"/>
                          </a:solidFill>
                          <a:effectLst/>
                          <a:latin typeface="Calibri" pitchFamily="34" charset="0"/>
                        </a:rPr>
                        <a:t>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2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246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1356" name="Text Box 92"/>
          <p:cNvSpPr txBox="1">
            <a:spLocks noChangeArrowheads="1"/>
          </p:cNvSpPr>
          <p:nvPr/>
        </p:nvSpPr>
        <p:spPr bwMode="auto">
          <a:xfrm>
            <a:off x="5632450" y="2434753"/>
            <a:ext cx="2108200" cy="366713"/>
          </a:xfrm>
          <a:prstGeom prst="rect">
            <a:avLst/>
          </a:prstGeom>
          <a:noFill/>
          <a:ln w="9525">
            <a:noFill/>
            <a:miter lim="800000"/>
            <a:headEnd/>
            <a:tailEnd/>
          </a:ln>
          <a:effectLst/>
        </p:spPr>
        <p:txBody>
          <a:bodyPr>
            <a:spAutoFit/>
          </a:bodyPr>
          <a:lstStyle/>
          <a:p>
            <a:endParaRPr lang="fr-FR"/>
          </a:p>
        </p:txBody>
      </p:sp>
      <p:sp>
        <p:nvSpPr>
          <p:cNvPr id="11361" name="Text Box 97"/>
          <p:cNvSpPr txBox="1">
            <a:spLocks noChangeArrowheads="1"/>
          </p:cNvSpPr>
          <p:nvPr/>
        </p:nvSpPr>
        <p:spPr bwMode="auto">
          <a:xfrm>
            <a:off x="-457200" y="-763588"/>
            <a:ext cx="2030413" cy="1473201"/>
          </a:xfrm>
          <a:prstGeom prst="rect">
            <a:avLst/>
          </a:prstGeom>
          <a:noFill/>
          <a:ln w="9525">
            <a:noFill/>
            <a:miter lim="800000"/>
            <a:headEnd/>
            <a:tailEnd/>
          </a:ln>
        </p:spPr>
        <p:txBody>
          <a:bodyPr wrap="none">
            <a:spAutoFit/>
          </a:bodyPr>
          <a:lstStyle/>
          <a:p>
            <a:endParaRPr lang="fr-FR"/>
          </a:p>
        </p:txBody>
      </p:sp>
      <p:sp>
        <p:nvSpPr>
          <p:cNvPr id="11364" name="Rectangle 100"/>
          <p:cNvSpPr>
            <a:spLocks noChangeArrowheads="1"/>
          </p:cNvSpPr>
          <p:nvPr/>
        </p:nvSpPr>
        <p:spPr bwMode="auto">
          <a:xfrm>
            <a:off x="457200" y="-1849438"/>
            <a:ext cx="9144000" cy="0"/>
          </a:xfrm>
          <a:prstGeom prst="rect">
            <a:avLst/>
          </a:prstGeom>
          <a:noFill/>
          <a:ln w="9525">
            <a:noFill/>
            <a:miter lim="800000"/>
            <a:headEnd/>
            <a:tailEnd/>
          </a:ln>
          <a:effectLst/>
        </p:spPr>
        <p:txBody>
          <a:bodyPr wrap="none" anchor="ctr">
            <a:spAutoFit/>
          </a:bodyPr>
          <a:lstStyle/>
          <a:p>
            <a:endParaRPr lang="fr-FR"/>
          </a:p>
        </p:txBody>
      </p:sp>
      <p:sp>
        <p:nvSpPr>
          <p:cNvPr id="11365" name="Rectangle 101"/>
          <p:cNvSpPr>
            <a:spLocks noChangeArrowheads="1"/>
          </p:cNvSpPr>
          <p:nvPr/>
        </p:nvSpPr>
        <p:spPr bwMode="auto">
          <a:xfrm>
            <a:off x="457200" y="-1849438"/>
            <a:ext cx="184150" cy="915988"/>
          </a:xfrm>
          <a:prstGeom prst="rect">
            <a:avLst/>
          </a:prstGeom>
          <a:noFill/>
          <a:ln w="9525">
            <a:noFill/>
            <a:miter lim="800000"/>
            <a:headEnd/>
            <a:tailEnd/>
          </a:ln>
          <a:effectLst/>
        </p:spPr>
        <p:txBody>
          <a:bodyPr wrap="none" anchor="ctr">
            <a:spAutoFit/>
          </a:bodyPr>
          <a:lstStyle/>
          <a:p>
            <a:r>
              <a:rPr lang="fr-FR">
                <a:latin typeface="Calibri" pitchFamily="34" charset="0"/>
              </a:rPr>
              <a:t/>
            </a:r>
            <a:br>
              <a:rPr lang="fr-FR">
                <a:latin typeface="Calibri" pitchFamily="34" charset="0"/>
              </a:rPr>
            </a:br>
            <a:endParaRPr lang="fr-FR">
              <a:latin typeface="Calibri" pitchFamily="34" charset="0"/>
            </a:endParaRPr>
          </a:p>
          <a:p>
            <a:pPr eaLnBrk="0" hangingPunct="0"/>
            <a:endParaRPr lang="fr-FR">
              <a:latin typeface="Calibri" pitchFamily="34" charset="0"/>
            </a:endParaRPr>
          </a:p>
        </p:txBody>
      </p:sp>
      <p:sp>
        <p:nvSpPr>
          <p:cNvPr id="11366" name="Rectangle 102"/>
          <p:cNvSpPr>
            <a:spLocks noChangeArrowheads="1"/>
          </p:cNvSpPr>
          <p:nvPr/>
        </p:nvSpPr>
        <p:spPr bwMode="auto">
          <a:xfrm>
            <a:off x="457200" y="-933450"/>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11367" name="Rectangle 103"/>
          <p:cNvSpPr>
            <a:spLocks noChangeArrowheads="1"/>
          </p:cNvSpPr>
          <p:nvPr/>
        </p:nvSpPr>
        <p:spPr bwMode="auto">
          <a:xfrm>
            <a:off x="457200" y="447675"/>
            <a:ext cx="9144000"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11370" name="Rectangle 106"/>
          <p:cNvSpPr>
            <a:spLocks noChangeArrowheads="1"/>
          </p:cNvSpPr>
          <p:nvPr/>
        </p:nvSpPr>
        <p:spPr bwMode="auto">
          <a:xfrm>
            <a:off x="457200" y="8404225"/>
            <a:ext cx="1919288" cy="304800"/>
          </a:xfrm>
          <a:prstGeom prst="rect">
            <a:avLst/>
          </a:prstGeom>
          <a:noFill/>
          <a:ln w="9525">
            <a:noFill/>
            <a:miter lim="800000"/>
            <a:headEnd/>
            <a:tailEnd/>
          </a:ln>
          <a:effectLst/>
        </p:spPr>
        <p:txBody>
          <a:bodyPr wrap="none" anchor="ctr">
            <a:spAutoFit/>
          </a:bodyPr>
          <a:lstStyle/>
          <a:p>
            <a:r>
              <a:rPr lang="fr-FR" sz="1400" b="1">
                <a:latin typeface="Calibri" pitchFamily="34" charset="0"/>
                <a:cs typeface="Times New Roman" pitchFamily="18" charset="0"/>
              </a:rPr>
              <a:t>4. Portée du diagnostic </a:t>
            </a:r>
            <a:endParaRPr lang="fr-FR">
              <a:latin typeface="Calibri" pitchFamily="34" charset="0"/>
            </a:endParaRPr>
          </a:p>
        </p:txBody>
      </p:sp>
      <p:pic>
        <p:nvPicPr>
          <p:cNvPr id="11373" name="rg_hi" descr="ANd9GcQIAEqNUUTucrAgviwP2lRd-of7jssumi4NDBAkf6f-aRvcLYQQ"/>
          <p:cNvPicPr>
            <a:picLocks noChangeAspect="1" noChangeArrowheads="1"/>
          </p:cNvPicPr>
          <p:nvPr/>
        </p:nvPicPr>
        <p:blipFill>
          <a:blip r:embed="rId4" cstate="print"/>
          <a:srcRect/>
          <a:stretch>
            <a:fillRect/>
          </a:stretch>
        </p:blipFill>
        <p:spPr bwMode="auto">
          <a:xfrm>
            <a:off x="5219700" y="2996580"/>
            <a:ext cx="720725" cy="539750"/>
          </a:xfrm>
          <a:prstGeom prst="rect">
            <a:avLst/>
          </a:prstGeom>
          <a:noFill/>
          <a:ln w="9525">
            <a:noFill/>
            <a:miter lim="800000"/>
            <a:headEnd/>
            <a:tailEnd/>
          </a:ln>
        </p:spPr>
      </p:pic>
      <p:pic>
        <p:nvPicPr>
          <p:cNvPr id="11374" name="Picture 110" descr="ANd9GcRkrO-qSTyBK04QTybJ-ObzSaQtBl4P1o90t0wBv1aPgPH4yCiQWQ"/>
          <p:cNvPicPr>
            <a:picLocks noChangeAspect="1" noChangeArrowheads="1"/>
          </p:cNvPicPr>
          <p:nvPr/>
        </p:nvPicPr>
        <p:blipFill>
          <a:blip r:embed="rId5" cstate="print"/>
          <a:srcRect/>
          <a:stretch>
            <a:fillRect/>
          </a:stretch>
        </p:blipFill>
        <p:spPr bwMode="auto">
          <a:xfrm>
            <a:off x="7596188" y="3069605"/>
            <a:ext cx="792162" cy="593725"/>
          </a:xfrm>
          <a:prstGeom prst="rect">
            <a:avLst/>
          </a:prstGeom>
          <a:noFill/>
          <a:ln w="9525">
            <a:noFill/>
            <a:miter lim="800000"/>
            <a:headEnd/>
            <a:tailEnd/>
          </a:ln>
        </p:spPr>
      </p:pic>
      <p:sp>
        <p:nvSpPr>
          <p:cNvPr id="11375" name="Rectangle 111"/>
          <p:cNvSpPr>
            <a:spLocks noChangeArrowheads="1"/>
          </p:cNvSpPr>
          <p:nvPr/>
        </p:nvSpPr>
        <p:spPr bwMode="auto">
          <a:xfrm>
            <a:off x="6011863" y="3356942"/>
            <a:ext cx="1512887" cy="304800"/>
          </a:xfrm>
          <a:prstGeom prst="rect">
            <a:avLst/>
          </a:prstGeom>
          <a:noFill/>
          <a:ln w="9525">
            <a:noFill/>
            <a:miter lim="800000"/>
            <a:headEnd/>
            <a:tailEnd/>
          </a:ln>
          <a:effectLst/>
        </p:spPr>
        <p:txBody>
          <a:bodyPr anchor="ctr">
            <a:spAutoFit/>
          </a:bodyPr>
          <a:lstStyle/>
          <a:p>
            <a:pPr algn="ctr"/>
            <a:r>
              <a:rPr lang="fr-FR" sz="1400" b="1">
                <a:latin typeface="Calibri" pitchFamily="34" charset="0"/>
                <a:hlinkClick r:id="rId6"/>
              </a:rPr>
              <a:t>Diagnostic DPE</a:t>
            </a:r>
            <a:endParaRPr lang="fr-FR" sz="1400" b="1">
              <a:latin typeface="Calibri" pitchFamily="34" charset="0"/>
            </a:endParaRPr>
          </a:p>
        </p:txBody>
      </p:sp>
      <p:sp>
        <p:nvSpPr>
          <p:cNvPr id="11376" name="Rectangle 112"/>
          <p:cNvSpPr>
            <a:spLocks noChangeArrowheads="1"/>
          </p:cNvSpPr>
          <p:nvPr/>
        </p:nvSpPr>
        <p:spPr bwMode="auto">
          <a:xfrm>
            <a:off x="5148263" y="3787155"/>
            <a:ext cx="3308350" cy="579437"/>
          </a:xfrm>
          <a:prstGeom prst="rect">
            <a:avLst/>
          </a:prstGeom>
          <a:noFill/>
          <a:ln w="9525">
            <a:noFill/>
            <a:miter lim="800000"/>
            <a:headEnd/>
            <a:tailEnd/>
          </a:ln>
          <a:effectLst/>
        </p:spPr>
        <p:txBody>
          <a:bodyPr anchor="ctr">
            <a:spAutoFit/>
          </a:bodyPr>
          <a:lstStyle/>
          <a:p>
            <a:r>
              <a:rPr lang="fr-FR" sz="1000" b="1">
                <a:latin typeface="Calibri" pitchFamily="34" charset="0"/>
              </a:rPr>
              <a:t>1. A quoi sert le diagnostic de performance énergétique ?</a:t>
            </a:r>
            <a:r>
              <a:rPr lang="fr-FR" sz="1000">
                <a:latin typeface="Calibri" pitchFamily="34" charset="0"/>
              </a:rPr>
              <a:t/>
            </a:r>
            <a:br>
              <a:rPr lang="fr-FR" sz="1000">
                <a:latin typeface="Calibri" pitchFamily="34" charset="0"/>
              </a:rPr>
            </a:br>
            <a:r>
              <a:rPr lang="fr-FR" sz="1000" b="1">
                <a:latin typeface="Calibri" pitchFamily="34" charset="0"/>
              </a:rPr>
              <a:t>2. Les obligations légales</a:t>
            </a:r>
            <a:r>
              <a:rPr lang="fr-FR" sz="1000">
                <a:latin typeface="Calibri" pitchFamily="34" charset="0"/>
              </a:rPr>
              <a:t/>
            </a:r>
            <a:br>
              <a:rPr lang="fr-FR" sz="1000">
                <a:latin typeface="Calibri" pitchFamily="34" charset="0"/>
              </a:rPr>
            </a:br>
            <a:r>
              <a:rPr lang="fr-FR" sz="1000" b="1">
                <a:latin typeface="Calibri" pitchFamily="34" charset="0"/>
              </a:rPr>
              <a:t>3. La phase de diagnostic</a:t>
            </a:r>
            <a:r>
              <a:rPr lang="fr-FR" sz="1200"/>
              <a:t> </a:t>
            </a:r>
          </a:p>
        </p:txBody>
      </p:sp>
      <p:pic>
        <p:nvPicPr>
          <p:cNvPr id="11377" name="Picture 113" descr="DPE1"/>
          <p:cNvPicPr>
            <a:picLocks noChangeAspect="1" noChangeArrowheads="1"/>
          </p:cNvPicPr>
          <p:nvPr/>
        </p:nvPicPr>
        <p:blipFill>
          <a:blip r:embed="rId7" cstate="print"/>
          <a:srcRect/>
          <a:stretch>
            <a:fillRect/>
          </a:stretch>
        </p:blipFill>
        <p:spPr bwMode="auto">
          <a:xfrm>
            <a:off x="5292725" y="4365005"/>
            <a:ext cx="1728788" cy="1312862"/>
          </a:xfrm>
          <a:prstGeom prst="rect">
            <a:avLst/>
          </a:prstGeom>
          <a:noFill/>
          <a:ln w="9525">
            <a:noFill/>
            <a:miter lim="800000"/>
            <a:headEnd/>
            <a:tailEnd/>
          </a:ln>
        </p:spPr>
      </p:pic>
      <p:sp>
        <p:nvSpPr>
          <p:cNvPr id="11378" name="Rectangle 114"/>
          <p:cNvSpPr>
            <a:spLocks noChangeArrowheads="1"/>
          </p:cNvSpPr>
          <p:nvPr/>
        </p:nvSpPr>
        <p:spPr bwMode="auto">
          <a:xfrm>
            <a:off x="5148263" y="5588967"/>
            <a:ext cx="1603375" cy="366713"/>
          </a:xfrm>
          <a:prstGeom prst="rect">
            <a:avLst/>
          </a:prstGeom>
          <a:noFill/>
          <a:ln w="9525">
            <a:noFill/>
            <a:miter lim="800000"/>
            <a:headEnd/>
            <a:tailEnd/>
          </a:ln>
          <a:effectLst/>
        </p:spPr>
        <p:txBody>
          <a:bodyPr wrap="none" anchor="ctr">
            <a:spAutoFit/>
          </a:bodyPr>
          <a:lstStyle/>
          <a:p>
            <a:r>
              <a:rPr lang="fr-FR" sz="1000" b="1">
                <a:latin typeface="Calibri" pitchFamily="34" charset="0"/>
              </a:rPr>
              <a:t>4. La portée du diagnostic</a:t>
            </a:r>
            <a:r>
              <a:rPr lang="fr-FR"/>
              <a:t> </a:t>
            </a:r>
          </a:p>
        </p:txBody>
      </p:sp>
      <p:pic>
        <p:nvPicPr>
          <p:cNvPr id="11380" name="Picture 116" descr="Un nouveau DPE plus transparent d’ici 2013"/>
          <p:cNvPicPr>
            <a:picLocks noChangeAspect="1" noChangeArrowheads="1"/>
          </p:cNvPicPr>
          <p:nvPr/>
        </p:nvPicPr>
        <p:blipFill>
          <a:blip r:embed="rId8" cstate="print"/>
          <a:srcRect/>
          <a:stretch>
            <a:fillRect/>
          </a:stretch>
        </p:blipFill>
        <p:spPr bwMode="auto">
          <a:xfrm>
            <a:off x="7740650" y="4869830"/>
            <a:ext cx="647700" cy="623887"/>
          </a:xfrm>
          <a:prstGeom prst="rect">
            <a:avLst/>
          </a:prstGeom>
          <a:noFill/>
        </p:spPr>
      </p:pic>
      <p:sp>
        <p:nvSpPr>
          <p:cNvPr id="11382" name="Text Box 118"/>
          <p:cNvSpPr txBox="1">
            <a:spLocks noChangeArrowheads="1"/>
          </p:cNvSpPr>
          <p:nvPr/>
        </p:nvSpPr>
        <p:spPr bwMode="auto">
          <a:xfrm>
            <a:off x="7235825" y="5517530"/>
            <a:ext cx="1636713" cy="365125"/>
          </a:xfrm>
          <a:prstGeom prst="rect">
            <a:avLst/>
          </a:prstGeom>
          <a:noFill/>
          <a:ln w="9525">
            <a:noFill/>
            <a:miter lim="800000"/>
            <a:headEnd/>
            <a:tailEnd/>
          </a:ln>
          <a:effectLst/>
        </p:spPr>
        <p:txBody>
          <a:bodyPr>
            <a:spAutoFit/>
          </a:bodyPr>
          <a:lstStyle/>
          <a:p>
            <a:pPr algn="ctr"/>
            <a:r>
              <a:rPr lang="fr-FR" sz="900">
                <a:latin typeface="Calibri" pitchFamily="34" charset="0"/>
              </a:rPr>
              <a:t>Des arrêtés pour la performance énergétique</a:t>
            </a:r>
          </a:p>
        </p:txBody>
      </p:sp>
      <p:pic>
        <p:nvPicPr>
          <p:cNvPr id="11383" name="Picture 119"/>
          <p:cNvPicPr>
            <a:picLocks noChangeAspect="1" noChangeArrowheads="1"/>
          </p:cNvPicPr>
          <p:nvPr/>
        </p:nvPicPr>
        <p:blipFill>
          <a:blip r:embed="rId9" cstate="print"/>
          <a:srcRect/>
          <a:stretch>
            <a:fillRect/>
          </a:stretch>
        </p:blipFill>
        <p:spPr bwMode="auto">
          <a:xfrm>
            <a:off x="5219700" y="2348880"/>
            <a:ext cx="3176588" cy="720725"/>
          </a:xfrm>
          <a:prstGeom prst="rect">
            <a:avLst/>
          </a:prstGeom>
          <a:noFill/>
        </p:spPr>
      </p:pic>
      <p:grpSp>
        <p:nvGrpSpPr>
          <p:cNvPr id="38" name="Groupe 21"/>
          <p:cNvGrpSpPr>
            <a:grpSpLocks/>
          </p:cNvGrpSpPr>
          <p:nvPr/>
        </p:nvGrpSpPr>
        <p:grpSpPr bwMode="auto">
          <a:xfrm>
            <a:off x="4714875" y="600523"/>
            <a:ext cx="4063782" cy="668237"/>
            <a:chOff x="129581" y="135678"/>
            <a:chExt cx="2450587" cy="378063"/>
          </a:xfrm>
        </p:grpSpPr>
        <p:sp>
          <p:nvSpPr>
            <p:cNvPr id="46" name="AutoShape 3"/>
            <p:cNvSpPr>
              <a:spLocks noChangeArrowheads="1"/>
            </p:cNvSpPr>
            <p:nvPr/>
          </p:nvSpPr>
          <p:spPr bwMode="auto">
            <a:xfrm>
              <a:off x="129581" y="176927"/>
              <a:ext cx="245058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47" name="AutoShape 4"/>
            <p:cNvSpPr>
              <a:spLocks noChangeArrowheads="1"/>
            </p:cNvSpPr>
            <p:nvPr/>
          </p:nvSpPr>
          <p:spPr bwMode="auto">
            <a:xfrm>
              <a:off x="130269" y="135678"/>
              <a:ext cx="1290084" cy="196484"/>
            </a:xfrm>
            <a:prstGeom prst="roundRect">
              <a:avLst>
                <a:gd name="adj" fmla="val 16667"/>
              </a:avLst>
            </a:prstGeom>
            <a:solidFill>
              <a:srgbClr val="7BB800"/>
            </a:solidFill>
            <a:ln w="9525">
              <a:solidFill>
                <a:schemeClr val="tx2">
                  <a:lumMod val="40000"/>
                  <a:lumOff val="60000"/>
                </a:schemeClr>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48" name="Groupe 21"/>
          <p:cNvGrpSpPr>
            <a:grpSpLocks/>
          </p:cNvGrpSpPr>
          <p:nvPr/>
        </p:nvGrpSpPr>
        <p:grpSpPr bwMode="auto">
          <a:xfrm>
            <a:off x="611560" y="600522"/>
            <a:ext cx="3939532" cy="668238"/>
            <a:chOff x="1" y="29132"/>
            <a:chExt cx="2103097" cy="509714"/>
          </a:xfrm>
        </p:grpSpPr>
        <p:sp>
          <p:nvSpPr>
            <p:cNvPr id="49" name="AutoShape 3"/>
            <p:cNvSpPr>
              <a:spLocks noChangeArrowheads="1"/>
            </p:cNvSpPr>
            <p:nvPr/>
          </p:nvSpPr>
          <p:spPr bwMode="auto">
            <a:xfrm>
              <a:off x="56544" y="74334"/>
              <a:ext cx="2046554"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50" name="AutoShape 4"/>
            <p:cNvSpPr>
              <a:spLocks noChangeArrowheads="1"/>
            </p:cNvSpPr>
            <p:nvPr/>
          </p:nvSpPr>
          <p:spPr bwMode="auto">
            <a:xfrm>
              <a:off x="1"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51" name="Image 5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003456" y="44784"/>
            <a:ext cx="1384968" cy="1440000"/>
          </a:xfrm>
          <a:prstGeom prst="rect">
            <a:avLst/>
          </a:prstGeom>
        </p:spPr>
      </p:pic>
      <p:sp>
        <p:nvSpPr>
          <p:cNvPr id="52" name="AutoShape 4"/>
          <p:cNvSpPr>
            <a:spLocks noChangeArrowheads="1"/>
          </p:cNvSpPr>
          <p:nvPr/>
        </p:nvSpPr>
        <p:spPr bwMode="auto">
          <a:xfrm>
            <a:off x="641350" y="44624"/>
            <a:ext cx="8251254" cy="374677"/>
          </a:xfrm>
          <a:prstGeom prst="roundRect">
            <a:avLst>
              <a:gd name="adj" fmla="val 16667"/>
            </a:avLst>
          </a:prstGeom>
          <a:solidFill>
            <a:srgbClr val="7BB800"/>
          </a:solidFill>
          <a:ln w="9525">
            <a:noFill/>
            <a:round/>
            <a:headEnd/>
            <a:tailEnd/>
          </a:ln>
        </p:spPr>
        <p:txBody>
          <a:bodyPr/>
          <a:lstStyle/>
          <a:p>
            <a:pPr marL="1163638"/>
            <a:r>
              <a:rPr lang="fr-FR" sz="2000" b="1" dirty="0" smtClean="0">
                <a:solidFill>
                  <a:srgbClr val="FFFFFF"/>
                </a:solidFill>
                <a:latin typeface="Arial" panose="020B0604020202020204" pitchFamily="34" charset="0"/>
                <a:cs typeface="Arial" panose="020B0604020202020204" pitchFamily="34" charset="0"/>
              </a:rPr>
              <a:t>ET Lancement - Démarche d’investigation</a:t>
            </a:r>
            <a:endParaRPr lang="fr-FR" sz="2000" b="1" dirty="0">
              <a:solidFill>
                <a:srgbClr val="FFFFFF"/>
              </a:solidFill>
              <a:latin typeface="Arial" panose="020B0604020202020204" pitchFamily="34" charset="0"/>
              <a:cs typeface="Arial" panose="020B0604020202020204" pitchFamily="34" charset="0"/>
            </a:endParaRPr>
          </a:p>
        </p:txBody>
      </p:sp>
      <p:sp>
        <p:nvSpPr>
          <p:cNvPr id="32"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8" name="Text Box 10"/>
          <p:cNvSpPr txBox="1">
            <a:spLocks noChangeArrowheads="1"/>
          </p:cNvSpPr>
          <p:nvPr/>
        </p:nvSpPr>
        <p:spPr bwMode="auto">
          <a:xfrm>
            <a:off x="1758180" y="5726583"/>
            <a:ext cx="7620000" cy="366713"/>
          </a:xfrm>
          <a:prstGeom prst="rect">
            <a:avLst/>
          </a:prstGeom>
          <a:noFill/>
          <a:ln w="9525">
            <a:noFill/>
            <a:miter lim="800000"/>
            <a:headEnd/>
            <a:tailEnd/>
          </a:ln>
        </p:spPr>
        <p:txBody>
          <a:bodyPr>
            <a:spAutoFit/>
          </a:bodyPr>
          <a:lstStyle/>
          <a:p>
            <a:pPr>
              <a:spcBef>
                <a:spcPct val="50000"/>
              </a:spcBef>
            </a:pPr>
            <a:endParaRPr lang="fr-FR">
              <a:solidFill>
                <a:schemeClr val="bg1"/>
              </a:solidFill>
            </a:endParaRPr>
          </a:p>
        </p:txBody>
      </p:sp>
      <p:sp>
        <p:nvSpPr>
          <p:cNvPr id="11269" name="Rectangle 11"/>
          <p:cNvSpPr>
            <a:spLocks noChangeArrowheads="1"/>
          </p:cNvSpPr>
          <p:nvPr/>
        </p:nvSpPr>
        <p:spPr bwMode="auto">
          <a:xfrm>
            <a:off x="5706293" y="5296123"/>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 name="Rectangle à coins arrondis 13"/>
          <p:cNvSpPr/>
          <p:nvPr/>
        </p:nvSpPr>
        <p:spPr>
          <a:xfrm>
            <a:off x="717476" y="2852937"/>
            <a:ext cx="8083945" cy="3744416"/>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5" name="Text Box 10"/>
          <p:cNvSpPr txBox="1">
            <a:spLocks noChangeArrowheads="1"/>
          </p:cNvSpPr>
          <p:nvPr/>
        </p:nvSpPr>
        <p:spPr bwMode="auto">
          <a:xfrm>
            <a:off x="875034" y="3662536"/>
            <a:ext cx="7620000" cy="366713"/>
          </a:xfrm>
          <a:prstGeom prst="rect">
            <a:avLst/>
          </a:prstGeom>
          <a:noFill/>
          <a:ln w="9525">
            <a:noFill/>
            <a:miter lim="800000"/>
            <a:headEnd/>
            <a:tailEnd/>
          </a:ln>
        </p:spPr>
        <p:txBody>
          <a:bodyPr>
            <a:spAutoFit/>
          </a:bodyPr>
          <a:lstStyle/>
          <a:p>
            <a:pPr>
              <a:spcBef>
                <a:spcPct val="50000"/>
              </a:spcBef>
            </a:pPr>
            <a:endParaRPr lang="fr-FR">
              <a:solidFill>
                <a:schemeClr val="bg1"/>
              </a:solidFill>
            </a:endParaRPr>
          </a:p>
        </p:txBody>
      </p:sp>
      <p:sp>
        <p:nvSpPr>
          <p:cNvPr id="16" name="Rectangle 11"/>
          <p:cNvSpPr>
            <a:spLocks noChangeArrowheads="1"/>
          </p:cNvSpPr>
          <p:nvPr/>
        </p:nvSpPr>
        <p:spPr bwMode="auto">
          <a:xfrm>
            <a:off x="4823147" y="4288011"/>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pic>
        <p:nvPicPr>
          <p:cNvPr id="59395" name="Picture 3"/>
          <p:cNvPicPr>
            <a:picLocks noChangeAspect="1" noChangeArrowheads="1"/>
          </p:cNvPicPr>
          <p:nvPr/>
        </p:nvPicPr>
        <p:blipFill>
          <a:blip r:embed="rId2" cstate="print"/>
          <a:srcRect l="2879" t="22189" r="2119" b="18073"/>
          <a:stretch>
            <a:fillRect/>
          </a:stretch>
        </p:blipFill>
        <p:spPr bwMode="auto">
          <a:xfrm>
            <a:off x="952550" y="3645024"/>
            <a:ext cx="7128792" cy="2520280"/>
          </a:xfrm>
          <a:prstGeom prst="rect">
            <a:avLst/>
          </a:prstGeom>
          <a:noFill/>
          <a:ln w="9525">
            <a:noFill/>
            <a:miter lim="800000"/>
            <a:headEnd/>
            <a:tailEnd/>
          </a:ln>
        </p:spPr>
      </p:pic>
      <p:sp>
        <p:nvSpPr>
          <p:cNvPr id="13" name="AutoShape 4"/>
          <p:cNvSpPr>
            <a:spLocks noChangeArrowheads="1"/>
          </p:cNvSpPr>
          <p:nvPr/>
        </p:nvSpPr>
        <p:spPr bwMode="auto">
          <a:xfrm>
            <a:off x="643880" y="2636912"/>
            <a:ext cx="4648200" cy="609600"/>
          </a:xfrm>
          <a:prstGeom prst="roundRect">
            <a:avLst>
              <a:gd name="adj" fmla="val 16667"/>
            </a:avLst>
          </a:prstGeom>
          <a:solidFill>
            <a:srgbClr val="7BB800"/>
          </a:solidFill>
          <a:ln w="9525">
            <a:solidFill>
              <a:srgbClr val="7BB800"/>
            </a:solidFill>
            <a:round/>
            <a:headEnd/>
            <a:tailEnd/>
          </a:ln>
        </p:spPr>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Structuration des connaissances – 1H </a:t>
            </a:r>
            <a:endParaRPr lang="fr-FR" altLang="zh-CN" sz="1000" dirty="0" smtClean="0">
              <a:latin typeface="Arial" pitchFamily="34" charset="0"/>
              <a:cs typeface="Arial" pitchFamily="34" charset="0"/>
            </a:endParaRPr>
          </a:p>
          <a:p>
            <a:endParaRPr lang="fr-FR" dirty="0"/>
          </a:p>
        </p:txBody>
      </p:sp>
      <p:sp>
        <p:nvSpPr>
          <p:cNvPr id="31" name="AutoShape 4"/>
          <p:cNvSpPr>
            <a:spLocks noChangeArrowheads="1"/>
          </p:cNvSpPr>
          <p:nvPr/>
        </p:nvSpPr>
        <p:spPr bwMode="auto">
          <a:xfrm>
            <a:off x="683568" y="44624"/>
            <a:ext cx="8209036" cy="374677"/>
          </a:xfrm>
          <a:prstGeom prst="roundRect">
            <a:avLst>
              <a:gd name="adj" fmla="val 16667"/>
            </a:avLst>
          </a:prstGeom>
          <a:solidFill>
            <a:srgbClr val="7BB800"/>
          </a:solidFill>
          <a:ln w="9525">
            <a:noFill/>
            <a:round/>
            <a:headEnd/>
            <a:tailEnd/>
          </a:ln>
        </p:spPr>
        <p:txBody>
          <a:bodyPr/>
          <a:lstStyle/>
          <a:p>
            <a:pPr marL="3175"/>
            <a:r>
              <a:rPr lang="fr-FR" sz="2000" b="1" dirty="0" smtClean="0">
                <a:solidFill>
                  <a:srgbClr val="FFFFFF"/>
                </a:solidFill>
                <a:latin typeface="Arial" panose="020B0604020202020204" pitchFamily="34" charset="0"/>
                <a:cs typeface="Arial" panose="020B0604020202020204" pitchFamily="34" charset="0"/>
              </a:rPr>
              <a:t>ET         Lancement - Démarche d’investigation</a:t>
            </a:r>
            <a:endParaRPr lang="fr-FR" sz="2000" b="1" dirty="0">
              <a:solidFill>
                <a:srgbClr val="FFFFFF"/>
              </a:solidFill>
              <a:latin typeface="Arial" panose="020B0604020202020204" pitchFamily="34" charset="0"/>
              <a:cs typeface="Arial" panose="020B0604020202020204" pitchFamily="34" charset="0"/>
            </a:endParaRPr>
          </a:p>
        </p:txBody>
      </p:sp>
      <p:sp>
        <p:nvSpPr>
          <p:cNvPr id="18"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19" name="Groupe 21"/>
          <p:cNvGrpSpPr>
            <a:grpSpLocks/>
          </p:cNvGrpSpPr>
          <p:nvPr/>
        </p:nvGrpSpPr>
        <p:grpSpPr bwMode="auto">
          <a:xfrm>
            <a:off x="4714875" y="600523"/>
            <a:ext cx="4063782" cy="668237"/>
            <a:chOff x="129581" y="135678"/>
            <a:chExt cx="2450587" cy="378063"/>
          </a:xfrm>
        </p:grpSpPr>
        <p:sp>
          <p:nvSpPr>
            <p:cNvPr id="22" name="AutoShape 3"/>
            <p:cNvSpPr>
              <a:spLocks noChangeArrowheads="1"/>
            </p:cNvSpPr>
            <p:nvPr/>
          </p:nvSpPr>
          <p:spPr bwMode="auto">
            <a:xfrm>
              <a:off x="129581" y="176927"/>
              <a:ext cx="245058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3" name="AutoShape 4"/>
            <p:cNvSpPr>
              <a:spLocks noChangeArrowheads="1"/>
            </p:cNvSpPr>
            <p:nvPr/>
          </p:nvSpPr>
          <p:spPr bwMode="auto">
            <a:xfrm>
              <a:off x="130269" y="135678"/>
              <a:ext cx="1290084" cy="196484"/>
            </a:xfrm>
            <a:prstGeom prst="roundRect">
              <a:avLst>
                <a:gd name="adj" fmla="val 16667"/>
              </a:avLst>
            </a:prstGeom>
            <a:solidFill>
              <a:srgbClr val="7BB800"/>
            </a:solidFill>
            <a:ln w="9525">
              <a:solidFill>
                <a:schemeClr val="tx2">
                  <a:lumMod val="40000"/>
                  <a:lumOff val="60000"/>
                </a:schemeClr>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30" name="Imag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3456" y="44784"/>
            <a:ext cx="1384968" cy="1440000"/>
          </a:xfrm>
          <a:prstGeom prst="rect">
            <a:avLst/>
          </a:prstGeom>
        </p:spPr>
      </p:pic>
      <p:grpSp>
        <p:nvGrpSpPr>
          <p:cNvPr id="35" name="Groupe 21"/>
          <p:cNvGrpSpPr>
            <a:grpSpLocks/>
          </p:cNvGrpSpPr>
          <p:nvPr/>
        </p:nvGrpSpPr>
        <p:grpSpPr bwMode="auto">
          <a:xfrm>
            <a:off x="611560" y="600522"/>
            <a:ext cx="3939532" cy="668238"/>
            <a:chOff x="1" y="29132"/>
            <a:chExt cx="2103097" cy="509714"/>
          </a:xfrm>
        </p:grpSpPr>
        <p:sp>
          <p:nvSpPr>
            <p:cNvPr id="36" name="AutoShape 3"/>
            <p:cNvSpPr>
              <a:spLocks noChangeArrowheads="1"/>
            </p:cNvSpPr>
            <p:nvPr/>
          </p:nvSpPr>
          <p:spPr bwMode="auto">
            <a:xfrm>
              <a:off x="56544" y="74334"/>
              <a:ext cx="2046554"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37" name="AutoShape 4"/>
            <p:cNvSpPr>
              <a:spLocks noChangeArrowheads="1"/>
            </p:cNvSpPr>
            <p:nvPr/>
          </p:nvSpPr>
          <p:spPr bwMode="auto">
            <a:xfrm>
              <a:off x="1"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1" name="Rectangle à coins arrondis 30"/>
          <p:cNvSpPr/>
          <p:nvPr/>
        </p:nvSpPr>
        <p:spPr>
          <a:xfrm>
            <a:off x="3599384" y="3140968"/>
            <a:ext cx="3744416"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5" name="Rectangle à coins arrondis 4"/>
          <p:cNvSpPr/>
          <p:nvPr/>
        </p:nvSpPr>
        <p:spPr>
          <a:xfrm>
            <a:off x="1799184" y="3421112"/>
            <a:ext cx="1584176" cy="280831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20" name="Rectangle à coins arrondis 19"/>
          <p:cNvSpPr/>
          <p:nvPr/>
        </p:nvSpPr>
        <p:spPr>
          <a:xfrm>
            <a:off x="1990825" y="3559795"/>
            <a:ext cx="1224136" cy="64807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100" dirty="0" smtClean="0"/>
          </a:p>
          <a:p>
            <a:pPr algn="ctr"/>
            <a:r>
              <a:rPr lang="fr-FR" sz="1100" dirty="0" smtClean="0"/>
              <a:t>Comprendre les principes de la RT2012</a:t>
            </a:r>
          </a:p>
          <a:p>
            <a:pPr algn="ctr"/>
            <a:endParaRPr lang="fr-FR" dirty="0" smtClean="0"/>
          </a:p>
        </p:txBody>
      </p:sp>
      <p:pic>
        <p:nvPicPr>
          <p:cNvPr id="21" name="Picture 3"/>
          <p:cNvPicPr>
            <a:picLocks noChangeAspect="1" noChangeArrowheads="1"/>
          </p:cNvPicPr>
          <p:nvPr/>
        </p:nvPicPr>
        <p:blipFill>
          <a:blip r:embed="rId8" cstate="print"/>
          <a:srcRect/>
          <a:stretch>
            <a:fillRect/>
          </a:stretch>
        </p:blipFill>
        <p:spPr bwMode="auto">
          <a:xfrm>
            <a:off x="611560" y="1196752"/>
            <a:ext cx="2915816" cy="1697804"/>
          </a:xfrm>
          <a:prstGeom prst="rect">
            <a:avLst/>
          </a:prstGeom>
          <a:noFill/>
          <a:ln w="9525">
            <a:noFill/>
            <a:miter lim="800000"/>
            <a:headEnd/>
            <a:tailEnd/>
          </a:ln>
          <a:effectLst/>
        </p:spPr>
      </p:pic>
      <p:sp>
        <p:nvSpPr>
          <p:cNvPr id="22" name="Rectangle à coins arrondis 21"/>
          <p:cNvSpPr/>
          <p:nvPr/>
        </p:nvSpPr>
        <p:spPr>
          <a:xfrm>
            <a:off x="1990825" y="4308450"/>
            <a:ext cx="1224136" cy="1008112"/>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fr-FR" sz="1100" dirty="0" smtClean="0"/>
              <a:t>Recherche sur des sites d’agences immobilières, relevé des performances</a:t>
            </a:r>
            <a:endParaRPr lang="fr-FR" dirty="0" smtClean="0"/>
          </a:p>
        </p:txBody>
      </p:sp>
      <p:sp>
        <p:nvSpPr>
          <p:cNvPr id="23" name="Rectangle à coins arrondis 22"/>
          <p:cNvSpPr/>
          <p:nvPr/>
        </p:nvSpPr>
        <p:spPr>
          <a:xfrm>
            <a:off x="1990825" y="5432003"/>
            <a:ext cx="1224136" cy="648072"/>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r-FR" sz="1100" dirty="0" smtClean="0"/>
              <a:t>Présentation des relevés</a:t>
            </a:r>
          </a:p>
          <a:p>
            <a:pPr algn="ctr"/>
            <a:r>
              <a:rPr lang="fr-FR" sz="1100" dirty="0" smtClean="0"/>
              <a:t>effectués </a:t>
            </a:r>
            <a:endParaRPr lang="fr-FR" dirty="0" smtClean="0"/>
          </a:p>
        </p:txBody>
      </p:sp>
      <p:sp>
        <p:nvSpPr>
          <p:cNvPr id="24" name="Rectangle à coins arrondis 23"/>
          <p:cNvSpPr/>
          <p:nvPr/>
        </p:nvSpPr>
        <p:spPr>
          <a:xfrm>
            <a:off x="683568" y="4213200"/>
            <a:ext cx="827584" cy="1152128"/>
          </a:xfrm>
          <a:prstGeom prst="roundRect">
            <a:avLst/>
          </a:prstGeom>
        </p:spPr>
        <p:style>
          <a:lnRef idx="1">
            <a:schemeClr val="accent5"/>
          </a:lnRef>
          <a:fillRef idx="3">
            <a:schemeClr val="accent5"/>
          </a:fillRef>
          <a:effectRef idx="2">
            <a:schemeClr val="accent5"/>
          </a:effectRef>
          <a:fontRef idx="minor">
            <a:schemeClr val="lt1"/>
          </a:fontRef>
        </p:style>
        <p:txBody>
          <a:bodyPr rtlCol="0" anchor="t"/>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just" fontAlgn="base">
              <a:spcBef>
                <a:spcPct val="0"/>
              </a:spcBef>
              <a:spcAft>
                <a:spcPct val="0"/>
              </a:spcAft>
            </a:pPr>
            <a:r>
              <a:rPr lang="fr-FR" altLang="zh-CN" sz="800" b="1" dirty="0" smtClean="0">
                <a:solidFill>
                  <a:schemeClr val="bg1"/>
                </a:solidFill>
                <a:latin typeface="Calibri" pitchFamily="34" charset="0"/>
                <a:ea typeface="Times New Roman" pitchFamily="18" charset="0"/>
                <a:cs typeface="Calibri" pitchFamily="34" charset="0"/>
              </a:rPr>
              <a:t>défi majeur du changement climatique</a:t>
            </a:r>
            <a:endParaRPr lang="fr-FR" altLang="zh-CN" sz="800" b="1" dirty="0" smtClean="0">
              <a:solidFill>
                <a:schemeClr val="bg1"/>
              </a:solidFill>
              <a:latin typeface="Arial" pitchFamily="34" charset="0"/>
              <a:cs typeface="Arial" pitchFamily="34" charset="0"/>
            </a:endParaRPr>
          </a:p>
        </p:txBody>
      </p:sp>
      <p:sp>
        <p:nvSpPr>
          <p:cNvPr id="25" name="Flèche vers la droite 23"/>
          <p:cNvSpPr/>
          <p:nvPr/>
        </p:nvSpPr>
        <p:spPr>
          <a:xfrm>
            <a:off x="1511152" y="4645248"/>
            <a:ext cx="288032" cy="332257"/>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6" name="Ellipse 25"/>
          <p:cNvSpPr/>
          <p:nvPr/>
        </p:nvSpPr>
        <p:spPr>
          <a:xfrm>
            <a:off x="611560" y="5653360"/>
            <a:ext cx="1115616" cy="116001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b="1" dirty="0" smtClean="0">
                <a:solidFill>
                  <a:schemeClr val="bg1"/>
                </a:solidFill>
              </a:rPr>
              <a:t>Comment connaitre les performances énergétique d’une habitation ?</a:t>
            </a:r>
            <a:endParaRPr lang="fr-FR" sz="800" b="1" dirty="0">
              <a:solidFill>
                <a:schemeClr val="bg1"/>
              </a:solidFill>
            </a:endParaRPr>
          </a:p>
        </p:txBody>
      </p:sp>
      <p:sp>
        <p:nvSpPr>
          <p:cNvPr id="27" name="Flèche vers la droite 30"/>
          <p:cNvSpPr/>
          <p:nvPr/>
        </p:nvSpPr>
        <p:spPr>
          <a:xfrm rot="20325218">
            <a:off x="1621427" y="5953398"/>
            <a:ext cx="283507" cy="264371"/>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8" name="Ellipse 27"/>
          <p:cNvSpPr/>
          <p:nvPr/>
        </p:nvSpPr>
        <p:spPr>
          <a:xfrm>
            <a:off x="639168" y="3140968"/>
            <a:ext cx="871984" cy="85620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900" b="1" dirty="0" smtClean="0">
                <a:solidFill>
                  <a:schemeClr val="bg1"/>
                </a:solidFill>
              </a:rPr>
              <a:t>Equipe d’élèves</a:t>
            </a:r>
            <a:endParaRPr lang="fr-FR" sz="900" b="1" dirty="0">
              <a:solidFill>
                <a:schemeClr val="bg1"/>
              </a:solidFill>
            </a:endParaRPr>
          </a:p>
        </p:txBody>
      </p:sp>
      <p:sp>
        <p:nvSpPr>
          <p:cNvPr id="29" name="Flèche vers la droite 32"/>
          <p:cNvSpPr/>
          <p:nvPr/>
        </p:nvSpPr>
        <p:spPr>
          <a:xfrm rot="452134">
            <a:off x="1529192" y="3580390"/>
            <a:ext cx="251954" cy="291696"/>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pic>
        <p:nvPicPr>
          <p:cNvPr id="30" name="Picture 2" descr="hugo et sa maison"/>
          <p:cNvPicPr>
            <a:picLocks noChangeAspect="1" noChangeArrowheads="1"/>
          </p:cNvPicPr>
          <p:nvPr/>
        </p:nvPicPr>
        <p:blipFill>
          <a:blip r:embed="rId9" cstate="print"/>
          <a:srcRect/>
          <a:stretch>
            <a:fillRect/>
          </a:stretch>
        </p:blipFill>
        <p:spPr bwMode="auto">
          <a:xfrm>
            <a:off x="824980" y="4851747"/>
            <a:ext cx="533124" cy="400575"/>
          </a:xfrm>
          <a:prstGeom prst="rect">
            <a:avLst/>
          </a:prstGeom>
          <a:noFill/>
          <a:ln w="9525">
            <a:noFill/>
            <a:miter lim="800000"/>
            <a:headEnd/>
            <a:tailEnd/>
          </a:ln>
        </p:spPr>
      </p:pic>
      <p:sp>
        <p:nvSpPr>
          <p:cNvPr id="32" name="Rectangle à coins arrondis 31"/>
          <p:cNvSpPr/>
          <p:nvPr/>
        </p:nvSpPr>
        <p:spPr>
          <a:xfrm>
            <a:off x="6623720" y="3421112"/>
            <a:ext cx="432048" cy="280831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33" name="Rectangle à coins arrondis 32"/>
          <p:cNvSpPr/>
          <p:nvPr/>
        </p:nvSpPr>
        <p:spPr>
          <a:xfrm>
            <a:off x="3959424" y="3212976"/>
            <a:ext cx="1080120"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1100" b="1" dirty="0" smtClean="0"/>
              <a:t>Des idées lumineuses !</a:t>
            </a:r>
          </a:p>
          <a:p>
            <a:pPr algn="ctr"/>
            <a:endParaRPr lang="fr-FR" sz="1100" dirty="0" smtClean="0"/>
          </a:p>
          <a:p>
            <a:pPr algn="ctr"/>
            <a:r>
              <a:rPr lang="fr-FR" sz="1100" dirty="0" smtClean="0"/>
              <a:t>Quelles technologies choisir</a:t>
            </a:r>
          </a:p>
          <a:p>
            <a:pPr algn="ctr"/>
            <a:endParaRPr lang="fr-FR" sz="1100" dirty="0" smtClean="0"/>
          </a:p>
          <a:p>
            <a:pPr algn="ctr"/>
            <a:endParaRPr lang="fr-FR" sz="1100" dirty="0" smtClean="0"/>
          </a:p>
          <a:p>
            <a:pPr algn="ctr"/>
            <a:r>
              <a:rPr lang="fr-FR" sz="1100" dirty="0" smtClean="0"/>
              <a:t>pour améliorer l’efficacité énergétique ?</a:t>
            </a:r>
          </a:p>
        </p:txBody>
      </p:sp>
      <p:sp>
        <p:nvSpPr>
          <p:cNvPr id="18" name="Ellipse 17"/>
          <p:cNvSpPr/>
          <p:nvPr>
            <p:custDataLst>
              <p:tags r:id="rId1"/>
            </p:custDataLst>
          </p:nvPr>
        </p:nvSpPr>
        <p:spPr>
          <a:xfrm>
            <a:off x="3109228" y="4357216"/>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9" name="ZoneTexte 18"/>
          <p:cNvSpPr txBox="1"/>
          <p:nvPr>
            <p:custDataLst>
              <p:tags r:id="rId2"/>
            </p:custDataLst>
          </p:nvPr>
        </p:nvSpPr>
        <p:spPr>
          <a:xfrm>
            <a:off x="2807496" y="4573240"/>
            <a:ext cx="1800000" cy="707886"/>
          </a:xfrm>
          <a:prstGeom prst="rect">
            <a:avLst/>
          </a:prstGeom>
          <a:noFill/>
        </p:spPr>
        <p:txBody>
          <a:bodyPr wrap="square" rtlCol="0">
            <a:spAutoFit/>
          </a:bodyPr>
          <a:lstStyle/>
          <a:p>
            <a:pPr algn="ctr"/>
            <a:r>
              <a:rPr lang="fr-FR" sz="1000" b="1" dirty="0" smtClean="0"/>
              <a:t>Fiche synthèse </a:t>
            </a:r>
          </a:p>
          <a:p>
            <a:pPr algn="ctr"/>
            <a:r>
              <a:rPr lang="fr-FR" sz="1000" b="1" dirty="0" smtClean="0"/>
              <a:t>Diagnostic des </a:t>
            </a:r>
          </a:p>
          <a:p>
            <a:pPr algn="ctr"/>
            <a:r>
              <a:rPr lang="fr-FR" sz="1000" b="1" dirty="0" smtClean="0"/>
              <a:t>Performances</a:t>
            </a:r>
          </a:p>
          <a:p>
            <a:pPr algn="ctr"/>
            <a:r>
              <a:rPr lang="fr-FR" sz="1000" b="1" dirty="0" smtClean="0"/>
              <a:t> énergétiques</a:t>
            </a:r>
            <a:endParaRPr lang="fr-FR" sz="1000" b="1" dirty="0"/>
          </a:p>
        </p:txBody>
      </p:sp>
      <p:grpSp>
        <p:nvGrpSpPr>
          <p:cNvPr id="34" name="Grouper 25"/>
          <p:cNvGrpSpPr/>
          <p:nvPr/>
        </p:nvGrpSpPr>
        <p:grpSpPr>
          <a:xfrm>
            <a:off x="3527377" y="1484785"/>
            <a:ext cx="4608511" cy="1440159"/>
            <a:chOff x="2103288" y="782639"/>
            <a:chExt cx="6858832" cy="3690947"/>
          </a:xfrm>
        </p:grpSpPr>
        <p:sp>
          <p:nvSpPr>
            <p:cNvPr id="35" name="Rectangle à coins arrondis 34"/>
            <p:cNvSpPr/>
            <p:nvPr/>
          </p:nvSpPr>
          <p:spPr>
            <a:xfrm>
              <a:off x="2103288" y="1468508"/>
              <a:ext cx="5123081" cy="23011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dirty="0"/>
            </a:p>
          </p:txBody>
        </p:sp>
        <p:sp>
          <p:nvSpPr>
            <p:cNvPr id="36" name="Rectangle à coins arrondis 35"/>
            <p:cNvSpPr/>
            <p:nvPr/>
          </p:nvSpPr>
          <p:spPr>
            <a:xfrm>
              <a:off x="2248794" y="1890761"/>
              <a:ext cx="1269905" cy="133183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defPPr>
                <a:defRPr lang="fr-FR"/>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fr-FR" sz="800" dirty="0" smtClean="0"/>
                <a:t>Problème technique à résoudre</a:t>
              </a:r>
              <a:endParaRPr lang="fr-FR" sz="800" dirty="0"/>
            </a:p>
          </p:txBody>
        </p:sp>
        <p:sp>
          <p:nvSpPr>
            <p:cNvPr id="37" name="Rectangle à coins arrondis 36"/>
            <p:cNvSpPr/>
            <p:nvPr/>
          </p:nvSpPr>
          <p:spPr>
            <a:xfrm>
              <a:off x="3707663" y="1917220"/>
              <a:ext cx="1689447" cy="1305375"/>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dirty="0" smtClean="0"/>
                <a:t>Phase d’activité et de recherche interactive</a:t>
              </a:r>
              <a:endParaRPr lang="fr-FR" sz="800" dirty="0"/>
            </a:p>
          </p:txBody>
        </p:sp>
        <p:sp>
          <p:nvSpPr>
            <p:cNvPr id="38" name="Rectangle à coins arrondis 37"/>
            <p:cNvSpPr/>
            <p:nvPr/>
          </p:nvSpPr>
          <p:spPr>
            <a:xfrm>
              <a:off x="5691898" y="1917221"/>
              <a:ext cx="1283136" cy="1305376"/>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dirty="0" smtClean="0"/>
                <a:t>Formalisation de savoirs</a:t>
              </a:r>
              <a:endParaRPr lang="fr-FR" sz="800" dirty="0"/>
            </a:p>
          </p:txBody>
        </p:sp>
        <p:cxnSp>
          <p:nvCxnSpPr>
            <p:cNvPr id="39" name="Connecteur droit avec flèche 38"/>
            <p:cNvCxnSpPr>
              <a:stCxn id="36" idx="3"/>
              <a:endCxn id="37" idx="1"/>
            </p:cNvCxnSpPr>
            <p:nvPr/>
          </p:nvCxnSpPr>
          <p:spPr>
            <a:xfrm>
              <a:off x="3518699" y="2556679"/>
              <a:ext cx="188964" cy="13229"/>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cxnSp>
          <p:nvCxnSpPr>
            <p:cNvPr id="40" name="Connecteur droit avec flèche 39"/>
            <p:cNvCxnSpPr>
              <a:stCxn id="37" idx="3"/>
              <a:endCxn id="38" idx="1"/>
            </p:cNvCxnSpPr>
            <p:nvPr/>
          </p:nvCxnSpPr>
          <p:spPr>
            <a:xfrm>
              <a:off x="5397110" y="2569908"/>
              <a:ext cx="294788" cy="1"/>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sp>
          <p:nvSpPr>
            <p:cNvPr id="41" name="ZoneTexte 24"/>
            <p:cNvSpPr txBox="1"/>
            <p:nvPr/>
          </p:nvSpPr>
          <p:spPr>
            <a:xfrm>
              <a:off x="2342407" y="1336279"/>
              <a:ext cx="5126205" cy="591593"/>
            </a:xfrm>
            <a:prstGeom prst="rect">
              <a:avLst/>
            </a:prstGeom>
            <a:noFill/>
          </p:spPr>
          <p:txBody>
            <a:bodyPr wrap="square" rtlCol="0">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900" b="1" i="1" dirty="0" smtClean="0"/>
                <a:t>Activité pratique de découverte</a:t>
              </a:r>
              <a:endParaRPr lang="fr-FR" sz="900" b="1" i="1" dirty="0"/>
            </a:p>
          </p:txBody>
        </p:sp>
        <p:sp>
          <p:nvSpPr>
            <p:cNvPr id="49" name="Rectangle à coins arrondis 48"/>
            <p:cNvSpPr/>
            <p:nvPr/>
          </p:nvSpPr>
          <p:spPr>
            <a:xfrm>
              <a:off x="2235930" y="3931163"/>
              <a:ext cx="4977575" cy="542423"/>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b="1" dirty="0" smtClean="0">
                  <a:solidFill>
                    <a:srgbClr val="000000"/>
                  </a:solidFill>
                </a:rPr>
                <a:t>Support didactique, réel ou virtuel, présent ou à distance</a:t>
              </a:r>
              <a:endParaRPr lang="fr-FR" sz="1000" b="1" dirty="0">
                <a:solidFill>
                  <a:srgbClr val="000000"/>
                </a:solidFill>
              </a:endParaRPr>
            </a:p>
          </p:txBody>
        </p:sp>
        <p:sp>
          <p:nvSpPr>
            <p:cNvPr id="50" name="Rectangle à coins arrondis 49"/>
            <p:cNvSpPr/>
            <p:nvPr/>
          </p:nvSpPr>
          <p:spPr>
            <a:xfrm>
              <a:off x="2248794" y="782639"/>
              <a:ext cx="4977575" cy="542423"/>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b="1" dirty="0" smtClean="0">
                  <a:solidFill>
                    <a:srgbClr val="000000"/>
                  </a:solidFill>
                </a:rPr>
                <a:t>Elève isolé ou élèves en binôme</a:t>
              </a:r>
              <a:endParaRPr lang="fr-FR" sz="1000" b="1" dirty="0">
                <a:solidFill>
                  <a:srgbClr val="000000"/>
                </a:solidFill>
              </a:endParaRPr>
            </a:p>
          </p:txBody>
        </p:sp>
        <p:sp>
          <p:nvSpPr>
            <p:cNvPr id="52" name="Ellipse 51"/>
            <p:cNvSpPr/>
            <p:nvPr/>
          </p:nvSpPr>
          <p:spPr>
            <a:xfrm>
              <a:off x="7348550" y="1813623"/>
              <a:ext cx="1613570" cy="1514814"/>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dirty="0" smtClean="0">
                  <a:solidFill>
                    <a:schemeClr val="bg1"/>
                  </a:solidFill>
                </a:rPr>
                <a:t>Structuration des savoirs</a:t>
              </a:r>
              <a:endParaRPr lang="fr-FR" sz="800" dirty="0">
                <a:solidFill>
                  <a:schemeClr val="bg1"/>
                </a:solidFill>
              </a:endParaRPr>
            </a:p>
          </p:txBody>
        </p:sp>
        <p:sp>
          <p:nvSpPr>
            <p:cNvPr id="53" name="Flèche vers la droite 40"/>
            <p:cNvSpPr/>
            <p:nvPr/>
          </p:nvSpPr>
          <p:spPr>
            <a:xfrm>
              <a:off x="7070751" y="2331772"/>
              <a:ext cx="449759" cy="476273"/>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54" name="Flèche vers la droite 47"/>
            <p:cNvSpPr/>
            <p:nvPr/>
          </p:nvSpPr>
          <p:spPr>
            <a:xfrm rot="16200000">
              <a:off x="2530551" y="3490178"/>
              <a:ext cx="563078" cy="476273"/>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55" name="Flèche vers la droite 48"/>
            <p:cNvSpPr/>
            <p:nvPr/>
          </p:nvSpPr>
          <p:spPr>
            <a:xfrm rot="5400000">
              <a:off x="2635559" y="1266351"/>
              <a:ext cx="563078" cy="476273"/>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grpSp>
        <p:nvGrpSpPr>
          <p:cNvPr id="61" name="Groupe 60"/>
          <p:cNvGrpSpPr/>
          <p:nvPr/>
        </p:nvGrpSpPr>
        <p:grpSpPr>
          <a:xfrm>
            <a:off x="2980454" y="1196753"/>
            <a:ext cx="2041992" cy="504056"/>
            <a:chOff x="-24464" y="0"/>
            <a:chExt cx="5726179" cy="1517706"/>
          </a:xfrm>
        </p:grpSpPr>
        <p:grpSp>
          <p:nvGrpSpPr>
            <p:cNvPr id="56" name="Groupe 55"/>
            <p:cNvGrpSpPr/>
            <p:nvPr/>
          </p:nvGrpSpPr>
          <p:grpSpPr>
            <a:xfrm>
              <a:off x="323528" y="0"/>
              <a:ext cx="1143000" cy="1143000"/>
              <a:chOff x="1800197" y="981048"/>
              <a:chExt cx="1143000" cy="1143000"/>
            </a:xfrm>
            <a:scene3d>
              <a:camera prst="orthographicFront"/>
              <a:lightRig rig="threePt" dir="t">
                <a:rot lat="0" lon="0" rev="7500000"/>
              </a:lightRig>
            </a:scene3d>
          </p:grpSpPr>
          <p:sp>
            <p:nvSpPr>
              <p:cNvPr id="57" name="Ellipse 56"/>
              <p:cNvSpPr/>
              <p:nvPr/>
            </p:nvSpPr>
            <p:spPr>
              <a:xfrm>
                <a:off x="1800197" y="981048"/>
                <a:ext cx="1143000" cy="1143000"/>
              </a:xfrm>
              <a:prstGeom prst="ellipse">
                <a:avLst/>
              </a:prstGeom>
              <a:sp3d prstMaterial="plastic">
                <a:bevelT w="127000" h="25400" prst="relaxedInset"/>
              </a:sp3d>
            </p:spPr>
            <p:style>
              <a:lnRef idx="0">
                <a:schemeClr val="lt1">
                  <a:hueOff val="0"/>
                  <a:satOff val="0"/>
                  <a:lumOff val="0"/>
                  <a:alphaOff val="0"/>
                </a:schemeClr>
              </a:lnRef>
              <a:fillRef idx="3">
                <a:schemeClr val="accent5">
                  <a:hueOff val="-4966938"/>
                  <a:satOff val="19906"/>
                  <a:lumOff val="4314"/>
                  <a:alphaOff val="0"/>
                </a:schemeClr>
              </a:fillRef>
              <a:effectRef idx="2">
                <a:schemeClr val="accent5">
                  <a:hueOff val="-4966938"/>
                  <a:satOff val="19906"/>
                  <a:lumOff val="4314"/>
                  <a:alphaOff val="0"/>
                </a:schemeClr>
              </a:effectRef>
              <a:fontRef idx="minor">
                <a:schemeClr val="lt1"/>
              </a:fontRef>
            </p:style>
          </p:sp>
          <p:sp>
            <p:nvSpPr>
              <p:cNvPr id="58" name="Ellipse 4"/>
              <p:cNvSpPr/>
              <p:nvPr/>
            </p:nvSpPr>
            <p:spPr>
              <a:xfrm>
                <a:off x="1967586" y="1148436"/>
                <a:ext cx="808222" cy="808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fr-FR" sz="1400" kern="1200" dirty="0"/>
              </a:p>
            </p:txBody>
          </p:sp>
        </p:grpSp>
        <p:sp>
          <p:nvSpPr>
            <p:cNvPr id="59" name=" 3"/>
            <p:cNvSpPr/>
            <p:nvPr/>
          </p:nvSpPr>
          <p:spPr>
            <a:xfrm>
              <a:off x="-24464" y="14990"/>
              <a:ext cx="1800200" cy="1502716"/>
            </a:xfrm>
            <a:prstGeom prst="funnel">
              <a:avLst/>
            </a:prstGeom>
            <a:scene3d>
              <a:camera prst="orthographicFront"/>
              <a:lightRig rig="threePt" dir="t">
                <a:rot lat="0" lon="0" rev="7500000"/>
              </a:lightRig>
            </a:scene3d>
            <a:sp3d prstMaterial="plastic">
              <a:bevelT w="127000" h="35400"/>
            </a:sp3d>
          </p:spPr>
          <p:style>
            <a:lnRef idx="1">
              <a:schemeClr val="accent5">
                <a:hueOff val="0"/>
                <a:satOff val="0"/>
                <a:lumOff val="0"/>
                <a:alphaOff val="0"/>
              </a:schemeClr>
            </a:lnRef>
            <a:fillRef idx="1">
              <a:schemeClr val="lt1">
                <a:alpha val="40000"/>
                <a:hueOff val="0"/>
                <a:satOff val="0"/>
                <a:lumOff val="0"/>
                <a:alphaOff val="0"/>
              </a:schemeClr>
            </a:fillRef>
            <a:effectRef idx="2">
              <a:schemeClr val="lt1">
                <a:alpha val="40000"/>
                <a:hueOff val="0"/>
                <a:satOff val="0"/>
                <a:lumOff val="0"/>
                <a:alphaOff val="0"/>
              </a:schemeClr>
            </a:effectRef>
            <a:fontRef idx="minor">
              <a:schemeClr val="dk1">
                <a:hueOff val="0"/>
                <a:satOff val="0"/>
                <a:lumOff val="0"/>
                <a:alphaOff val="0"/>
              </a:schemeClr>
            </a:fontRef>
          </p:style>
        </p:sp>
        <p:sp>
          <p:nvSpPr>
            <p:cNvPr id="60" name="ZoneTexte 59"/>
            <p:cNvSpPr txBox="1"/>
            <p:nvPr/>
          </p:nvSpPr>
          <p:spPr>
            <a:xfrm>
              <a:off x="1589691" y="53730"/>
              <a:ext cx="4112024" cy="582229"/>
            </a:xfrm>
            <a:prstGeom prst="rect">
              <a:avLst/>
            </a:prstGeom>
            <a:noFill/>
          </p:spPr>
          <p:txBody>
            <a:bodyPr wrap="none" rtlCol="0">
              <a:spAutoFit/>
            </a:bodyPr>
            <a:lstStyle/>
            <a:p>
              <a:r>
                <a:rPr lang="fr-FR" sz="800" dirty="0" smtClean="0"/>
                <a:t>Résolution de problème technique</a:t>
              </a:r>
              <a:endParaRPr lang="fr-FR" sz="800" dirty="0"/>
            </a:p>
          </p:txBody>
        </p:sp>
      </p:grpSp>
      <p:cxnSp>
        <p:nvCxnSpPr>
          <p:cNvPr id="63" name="Connecteur droit 62"/>
          <p:cNvCxnSpPr/>
          <p:nvPr/>
        </p:nvCxnSpPr>
        <p:spPr>
          <a:xfrm>
            <a:off x="611560" y="3068960"/>
            <a:ext cx="9144000" cy="0"/>
          </a:xfrm>
          <a:prstGeom prst="line">
            <a:avLst/>
          </a:prstGeom>
        </p:spPr>
        <p:style>
          <a:lnRef idx="2">
            <a:schemeClr val="accent3"/>
          </a:lnRef>
          <a:fillRef idx="0">
            <a:schemeClr val="accent3"/>
          </a:fillRef>
          <a:effectRef idx="1">
            <a:schemeClr val="accent3"/>
          </a:effectRef>
          <a:fontRef idx="minor">
            <a:schemeClr val="tx1"/>
          </a:fontRef>
        </p:style>
      </p:cxnSp>
      <p:grpSp>
        <p:nvGrpSpPr>
          <p:cNvPr id="70" name="Groupe 69"/>
          <p:cNvGrpSpPr/>
          <p:nvPr/>
        </p:nvGrpSpPr>
        <p:grpSpPr>
          <a:xfrm>
            <a:off x="8135888" y="1556792"/>
            <a:ext cx="3813688" cy="1224136"/>
            <a:chOff x="1838432" y="2924944"/>
            <a:chExt cx="5456763" cy="2114552"/>
          </a:xfrm>
        </p:grpSpPr>
        <p:sp>
          <p:nvSpPr>
            <p:cNvPr id="71" name="Rectangle à coins arrondis 70"/>
            <p:cNvSpPr/>
            <p:nvPr/>
          </p:nvSpPr>
          <p:spPr>
            <a:xfrm>
              <a:off x="1838432" y="2924944"/>
              <a:ext cx="5456763" cy="211455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dirty="0"/>
            </a:p>
          </p:txBody>
        </p:sp>
        <p:sp>
          <p:nvSpPr>
            <p:cNvPr id="72" name="Rectangle à coins arrondis 71"/>
            <p:cNvSpPr/>
            <p:nvPr/>
          </p:nvSpPr>
          <p:spPr>
            <a:xfrm>
              <a:off x="1993416" y="3430487"/>
              <a:ext cx="1352618" cy="1187925"/>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defPPr>
                <a:defRPr lang="fr-FR"/>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fr-FR" sz="1000" dirty="0" smtClean="0"/>
                <a:t>Problème technique à résoudre</a:t>
              </a:r>
              <a:endParaRPr lang="fr-FR" sz="1000" dirty="0"/>
            </a:p>
          </p:txBody>
        </p:sp>
        <p:sp>
          <p:nvSpPr>
            <p:cNvPr id="73" name="Rectangle à coins arrondis 72"/>
            <p:cNvSpPr/>
            <p:nvPr/>
          </p:nvSpPr>
          <p:spPr>
            <a:xfrm>
              <a:off x="3547305" y="3454087"/>
              <a:ext cx="1799486" cy="1164323"/>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t>Phase d’activité et d’application interactive</a:t>
              </a:r>
              <a:endParaRPr lang="fr-FR" sz="1000" dirty="0"/>
            </a:p>
          </p:txBody>
        </p:sp>
        <p:sp>
          <p:nvSpPr>
            <p:cNvPr id="74" name="Rectangle à coins arrondis 73"/>
            <p:cNvSpPr/>
            <p:nvPr/>
          </p:nvSpPr>
          <p:spPr>
            <a:xfrm>
              <a:off x="5660779" y="3454088"/>
              <a:ext cx="1366711" cy="1164324"/>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t>Analyse des résultats</a:t>
              </a:r>
              <a:endParaRPr lang="fr-FR" sz="1000" dirty="0"/>
            </a:p>
          </p:txBody>
        </p:sp>
        <p:cxnSp>
          <p:nvCxnSpPr>
            <p:cNvPr id="75" name="Connecteur droit avec flèche 74"/>
            <p:cNvCxnSpPr>
              <a:stCxn id="72" idx="3"/>
              <a:endCxn id="73" idx="1"/>
            </p:cNvCxnSpPr>
            <p:nvPr/>
          </p:nvCxnSpPr>
          <p:spPr>
            <a:xfrm>
              <a:off x="3346033" y="4024450"/>
              <a:ext cx="201272" cy="11800"/>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cxnSp>
          <p:nvCxnSpPr>
            <p:cNvPr id="76" name="Connecteur droit avec flèche 75"/>
            <p:cNvCxnSpPr>
              <a:stCxn id="73" idx="3"/>
              <a:endCxn id="74" idx="1"/>
            </p:cNvCxnSpPr>
            <p:nvPr/>
          </p:nvCxnSpPr>
          <p:spPr>
            <a:xfrm>
              <a:off x="5346791" y="4036249"/>
              <a:ext cx="313988" cy="1"/>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sp>
          <p:nvSpPr>
            <p:cNvPr id="77" name="ZoneTexte 36"/>
            <p:cNvSpPr txBox="1"/>
            <p:nvPr/>
          </p:nvSpPr>
          <p:spPr>
            <a:xfrm>
              <a:off x="1958482" y="3028026"/>
              <a:ext cx="5069008" cy="261610"/>
            </a:xfrm>
            <a:prstGeom prst="rect">
              <a:avLst/>
            </a:prstGeom>
            <a:noFill/>
          </p:spPr>
          <p:txBody>
            <a:bodyPr wrap="square" rtlCol="0">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1100" b="1" i="1" dirty="0" smtClean="0"/>
                <a:t>Activité pratique de confortation</a:t>
              </a:r>
              <a:endParaRPr lang="fr-FR" sz="1100" b="1" i="1" dirty="0"/>
            </a:p>
          </p:txBody>
        </p:sp>
      </p:grpSp>
      <p:grpSp>
        <p:nvGrpSpPr>
          <p:cNvPr id="78" name="Groupe 60"/>
          <p:cNvGrpSpPr/>
          <p:nvPr/>
        </p:nvGrpSpPr>
        <p:grpSpPr>
          <a:xfrm>
            <a:off x="7678072" y="1196752"/>
            <a:ext cx="2041992" cy="504056"/>
            <a:chOff x="-24464" y="0"/>
            <a:chExt cx="5726179" cy="1517706"/>
          </a:xfrm>
        </p:grpSpPr>
        <p:grpSp>
          <p:nvGrpSpPr>
            <p:cNvPr id="79" name="Groupe 55"/>
            <p:cNvGrpSpPr/>
            <p:nvPr/>
          </p:nvGrpSpPr>
          <p:grpSpPr>
            <a:xfrm>
              <a:off x="323528" y="0"/>
              <a:ext cx="1143000" cy="1143000"/>
              <a:chOff x="1800197" y="981048"/>
              <a:chExt cx="1143000" cy="1143000"/>
            </a:xfrm>
            <a:scene3d>
              <a:camera prst="orthographicFront"/>
              <a:lightRig rig="threePt" dir="t">
                <a:rot lat="0" lon="0" rev="7500000"/>
              </a:lightRig>
            </a:scene3d>
          </p:grpSpPr>
          <p:sp>
            <p:nvSpPr>
              <p:cNvPr id="82" name="Ellipse 81"/>
              <p:cNvSpPr/>
              <p:nvPr/>
            </p:nvSpPr>
            <p:spPr>
              <a:xfrm>
                <a:off x="1800197" y="981048"/>
                <a:ext cx="1143000" cy="1143000"/>
              </a:xfrm>
              <a:prstGeom prst="ellipse">
                <a:avLst/>
              </a:prstGeom>
              <a:sp3d prstMaterial="plastic">
                <a:bevelT w="127000" h="25400" prst="relaxedInset"/>
              </a:sp3d>
            </p:spPr>
            <p:style>
              <a:lnRef idx="0">
                <a:schemeClr val="lt1">
                  <a:hueOff val="0"/>
                  <a:satOff val="0"/>
                  <a:lumOff val="0"/>
                  <a:alphaOff val="0"/>
                </a:schemeClr>
              </a:lnRef>
              <a:fillRef idx="3">
                <a:schemeClr val="accent5">
                  <a:hueOff val="-4966938"/>
                  <a:satOff val="19906"/>
                  <a:lumOff val="4314"/>
                  <a:alphaOff val="0"/>
                </a:schemeClr>
              </a:fillRef>
              <a:effectRef idx="2">
                <a:schemeClr val="accent5">
                  <a:hueOff val="-4966938"/>
                  <a:satOff val="19906"/>
                  <a:lumOff val="4314"/>
                  <a:alphaOff val="0"/>
                </a:schemeClr>
              </a:effectRef>
              <a:fontRef idx="minor">
                <a:schemeClr val="lt1"/>
              </a:fontRef>
            </p:style>
          </p:sp>
          <p:sp>
            <p:nvSpPr>
              <p:cNvPr id="83" name="Ellipse 4"/>
              <p:cNvSpPr/>
              <p:nvPr/>
            </p:nvSpPr>
            <p:spPr>
              <a:xfrm>
                <a:off x="1967586" y="1148436"/>
                <a:ext cx="808222" cy="808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fr-FR" sz="1400" kern="1200" dirty="0"/>
              </a:p>
            </p:txBody>
          </p:sp>
        </p:grpSp>
        <p:sp>
          <p:nvSpPr>
            <p:cNvPr id="80" name=" 3"/>
            <p:cNvSpPr/>
            <p:nvPr/>
          </p:nvSpPr>
          <p:spPr>
            <a:xfrm>
              <a:off x="-24464" y="14990"/>
              <a:ext cx="1800200" cy="1502716"/>
            </a:xfrm>
            <a:prstGeom prst="funnel">
              <a:avLst/>
            </a:prstGeom>
            <a:scene3d>
              <a:camera prst="orthographicFront"/>
              <a:lightRig rig="threePt" dir="t">
                <a:rot lat="0" lon="0" rev="7500000"/>
              </a:lightRig>
            </a:scene3d>
            <a:sp3d prstMaterial="plastic">
              <a:bevelT w="127000" h="35400"/>
            </a:sp3d>
          </p:spPr>
          <p:style>
            <a:lnRef idx="1">
              <a:schemeClr val="accent5">
                <a:hueOff val="0"/>
                <a:satOff val="0"/>
                <a:lumOff val="0"/>
                <a:alphaOff val="0"/>
              </a:schemeClr>
            </a:lnRef>
            <a:fillRef idx="1">
              <a:schemeClr val="lt1">
                <a:alpha val="40000"/>
                <a:hueOff val="0"/>
                <a:satOff val="0"/>
                <a:lumOff val="0"/>
                <a:alphaOff val="0"/>
              </a:schemeClr>
            </a:fillRef>
            <a:effectRef idx="2">
              <a:schemeClr val="lt1">
                <a:alpha val="40000"/>
                <a:hueOff val="0"/>
                <a:satOff val="0"/>
                <a:lumOff val="0"/>
                <a:alphaOff val="0"/>
              </a:schemeClr>
            </a:effectRef>
            <a:fontRef idx="minor">
              <a:schemeClr val="dk1">
                <a:hueOff val="0"/>
                <a:satOff val="0"/>
                <a:lumOff val="0"/>
                <a:alphaOff val="0"/>
              </a:schemeClr>
            </a:fontRef>
          </p:style>
        </p:sp>
        <p:sp>
          <p:nvSpPr>
            <p:cNvPr id="81" name="ZoneTexte 80"/>
            <p:cNvSpPr txBox="1"/>
            <p:nvPr/>
          </p:nvSpPr>
          <p:spPr>
            <a:xfrm>
              <a:off x="1589691" y="53730"/>
              <a:ext cx="4112024" cy="582229"/>
            </a:xfrm>
            <a:prstGeom prst="rect">
              <a:avLst/>
            </a:prstGeom>
            <a:noFill/>
          </p:spPr>
          <p:txBody>
            <a:bodyPr wrap="none" rtlCol="0">
              <a:spAutoFit/>
            </a:bodyPr>
            <a:lstStyle/>
            <a:p>
              <a:r>
                <a:rPr lang="fr-FR" sz="800" dirty="0" smtClean="0"/>
                <a:t>Résolution de problème technique</a:t>
              </a:r>
              <a:endParaRPr lang="fr-FR" sz="800" dirty="0"/>
            </a:p>
          </p:txBody>
        </p:sp>
      </p:grpSp>
      <p:sp>
        <p:nvSpPr>
          <p:cNvPr id="84" name="Rectangle à coins arrondis 83"/>
          <p:cNvSpPr/>
          <p:nvPr/>
        </p:nvSpPr>
        <p:spPr>
          <a:xfrm>
            <a:off x="7559824" y="3140968"/>
            <a:ext cx="3600400"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89" name="Rectangle à coins arrondis 88"/>
          <p:cNvSpPr/>
          <p:nvPr/>
        </p:nvSpPr>
        <p:spPr>
          <a:xfrm>
            <a:off x="9071992" y="3325928"/>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Les matériaux isolants – M1</a:t>
            </a:r>
            <a:endParaRPr lang="fr-FR" sz="1000" dirty="0"/>
          </a:p>
        </p:txBody>
      </p:sp>
      <p:sp>
        <p:nvSpPr>
          <p:cNvPr id="90" name="Rectangle à coins arrondis 89"/>
          <p:cNvSpPr/>
          <p:nvPr/>
        </p:nvSpPr>
        <p:spPr>
          <a:xfrm>
            <a:off x="9071992" y="5328504"/>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900" dirty="0" smtClean="0"/>
              <a:t>Isolation externe ou interne</a:t>
            </a:r>
          </a:p>
        </p:txBody>
      </p:sp>
      <p:sp>
        <p:nvSpPr>
          <p:cNvPr id="91" name="Rectangle à coins arrondis 90"/>
          <p:cNvSpPr/>
          <p:nvPr/>
        </p:nvSpPr>
        <p:spPr>
          <a:xfrm>
            <a:off x="9071992" y="4005064"/>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Les matériaux isolants – M2</a:t>
            </a:r>
            <a:endParaRPr lang="fr-FR" sz="1000" dirty="0"/>
          </a:p>
        </p:txBody>
      </p:sp>
      <p:sp>
        <p:nvSpPr>
          <p:cNvPr id="92" name="Rectangle à coins arrondis 91"/>
          <p:cNvSpPr/>
          <p:nvPr/>
        </p:nvSpPr>
        <p:spPr>
          <a:xfrm>
            <a:off x="9071992" y="4653136"/>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Les matériaux isolants – M3</a:t>
            </a:r>
          </a:p>
        </p:txBody>
      </p:sp>
      <p:sp>
        <p:nvSpPr>
          <p:cNvPr id="93" name="Rectangle à coins arrondis 92"/>
          <p:cNvSpPr/>
          <p:nvPr/>
        </p:nvSpPr>
        <p:spPr>
          <a:xfrm>
            <a:off x="9071992" y="6007640"/>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5</a:t>
            </a:r>
          </a:p>
          <a:p>
            <a:pPr algn="ctr"/>
            <a:r>
              <a:rPr lang="fr-FR" sz="1000" dirty="0" smtClean="0"/>
              <a:t>Comportement thermique d’une habitation</a:t>
            </a:r>
          </a:p>
        </p:txBody>
      </p:sp>
      <p:sp>
        <p:nvSpPr>
          <p:cNvPr id="94" name="Rectangle à coins arrondis 93"/>
          <p:cNvSpPr/>
          <p:nvPr/>
        </p:nvSpPr>
        <p:spPr>
          <a:xfrm>
            <a:off x="10584160" y="3421112"/>
            <a:ext cx="432048" cy="280831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95" name="Rectangle à coins arrondis 94"/>
          <p:cNvSpPr/>
          <p:nvPr/>
        </p:nvSpPr>
        <p:spPr>
          <a:xfrm>
            <a:off x="7919864" y="3212976"/>
            <a:ext cx="1080120"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100" dirty="0" smtClean="0"/>
          </a:p>
          <a:p>
            <a:pPr algn="ctr"/>
            <a:r>
              <a:rPr lang="fr-FR" sz="1100" b="1" dirty="0" smtClean="0"/>
              <a:t>Une question d’isolation</a:t>
            </a:r>
          </a:p>
          <a:p>
            <a:pPr algn="ctr"/>
            <a:endParaRPr lang="fr-FR" sz="1100" dirty="0" smtClean="0"/>
          </a:p>
          <a:p>
            <a:pPr algn="ctr"/>
            <a:r>
              <a:rPr lang="fr-FR" sz="1100" dirty="0" smtClean="0"/>
              <a:t>Quels matériaux isolants  choisir</a:t>
            </a:r>
          </a:p>
          <a:p>
            <a:pPr algn="ctr"/>
            <a:endParaRPr lang="fr-FR" sz="1100" dirty="0" smtClean="0"/>
          </a:p>
          <a:p>
            <a:pPr algn="ctr"/>
            <a:endParaRPr lang="fr-FR" sz="1100" dirty="0" smtClean="0"/>
          </a:p>
          <a:p>
            <a:pPr algn="ctr"/>
            <a:r>
              <a:rPr lang="fr-FR" sz="1100" dirty="0" smtClean="0"/>
              <a:t>pour améliorer l’efficacité énergétique ?</a:t>
            </a:r>
          </a:p>
          <a:p>
            <a:pPr algn="ctr"/>
            <a:endParaRPr lang="fr-FR" dirty="0" smtClean="0"/>
          </a:p>
        </p:txBody>
      </p:sp>
      <p:sp>
        <p:nvSpPr>
          <p:cNvPr id="15" name="Ellipse 14"/>
          <p:cNvSpPr/>
          <p:nvPr>
            <p:custDataLst>
              <p:tags r:id="rId3"/>
            </p:custDataLst>
          </p:nvPr>
        </p:nvSpPr>
        <p:spPr>
          <a:xfrm>
            <a:off x="6997860" y="4328077"/>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6" name="ZoneTexte 15"/>
          <p:cNvSpPr txBox="1"/>
          <p:nvPr>
            <p:custDataLst>
              <p:tags r:id="rId4"/>
            </p:custDataLst>
          </p:nvPr>
        </p:nvSpPr>
        <p:spPr>
          <a:xfrm>
            <a:off x="6623920" y="4698006"/>
            <a:ext cx="1800000" cy="400110"/>
          </a:xfrm>
          <a:prstGeom prst="rect">
            <a:avLst/>
          </a:prstGeom>
          <a:noFill/>
        </p:spPr>
        <p:txBody>
          <a:bodyPr wrap="square" rtlCol="0">
            <a:spAutoFit/>
          </a:bodyPr>
          <a:lstStyle/>
          <a:p>
            <a:pPr algn="ctr"/>
            <a:r>
              <a:rPr lang="fr-FR" sz="1000" b="1" dirty="0" smtClean="0"/>
              <a:t>Structuration</a:t>
            </a:r>
          </a:p>
          <a:p>
            <a:pPr algn="ctr"/>
            <a:r>
              <a:rPr lang="fr-FR" sz="1000" b="1" dirty="0" smtClean="0"/>
              <a:t> des savoirs</a:t>
            </a:r>
            <a:endParaRPr lang="fr-FR" sz="1000" b="1" dirty="0"/>
          </a:p>
        </p:txBody>
      </p:sp>
      <p:sp>
        <p:nvSpPr>
          <p:cNvPr id="85" name="Rectangle à coins arrondis 84"/>
          <p:cNvSpPr/>
          <p:nvPr/>
        </p:nvSpPr>
        <p:spPr>
          <a:xfrm>
            <a:off x="5111552" y="3465383"/>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Exploitation de l’éclairage naturel</a:t>
            </a:r>
            <a:endParaRPr lang="fr-FR" sz="1000" dirty="0"/>
          </a:p>
        </p:txBody>
      </p:sp>
      <p:sp>
        <p:nvSpPr>
          <p:cNvPr id="86" name="Rectangle à coins arrondis 85"/>
          <p:cNvSpPr/>
          <p:nvPr/>
        </p:nvSpPr>
        <p:spPr>
          <a:xfrm>
            <a:off x="5111552" y="4581128"/>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Gradateur de lumière</a:t>
            </a:r>
          </a:p>
        </p:txBody>
      </p:sp>
      <p:sp>
        <p:nvSpPr>
          <p:cNvPr id="87" name="Rectangle à coins arrondis 86"/>
          <p:cNvSpPr/>
          <p:nvPr/>
        </p:nvSpPr>
        <p:spPr>
          <a:xfrm>
            <a:off x="5111552" y="4032360"/>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Optimisation type de lampe</a:t>
            </a:r>
            <a:endParaRPr lang="fr-FR" sz="1000" dirty="0"/>
          </a:p>
        </p:txBody>
      </p:sp>
      <p:sp>
        <p:nvSpPr>
          <p:cNvPr id="88" name="Rectangle à coins arrondis 87"/>
          <p:cNvSpPr/>
          <p:nvPr/>
        </p:nvSpPr>
        <p:spPr>
          <a:xfrm>
            <a:off x="5111552" y="5161496"/>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1000" dirty="0" smtClean="0"/>
              <a:t>Le choix des couleurs</a:t>
            </a:r>
          </a:p>
        </p:txBody>
      </p:sp>
      <p:sp>
        <p:nvSpPr>
          <p:cNvPr id="96" name="Rectangle à coins arrondis 95"/>
          <p:cNvSpPr/>
          <p:nvPr/>
        </p:nvSpPr>
        <p:spPr>
          <a:xfrm>
            <a:off x="5111552" y="5737560"/>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5</a:t>
            </a:r>
          </a:p>
          <a:p>
            <a:pPr algn="ctr"/>
            <a:r>
              <a:rPr lang="fr-FR" sz="1000" dirty="0" smtClean="0"/>
              <a:t>Eclairage naturel et facture énergétique</a:t>
            </a:r>
          </a:p>
        </p:txBody>
      </p:sp>
      <p:sp>
        <p:nvSpPr>
          <p:cNvPr id="97" name="Ellipse 96"/>
          <p:cNvSpPr/>
          <p:nvPr>
            <p:custDataLst>
              <p:tags r:id="rId5"/>
            </p:custDataLst>
          </p:nvPr>
        </p:nvSpPr>
        <p:spPr>
          <a:xfrm>
            <a:off x="10944200" y="4310512"/>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98" name="ZoneTexte 97"/>
          <p:cNvSpPr txBox="1"/>
          <p:nvPr>
            <p:custDataLst>
              <p:tags r:id="rId6"/>
            </p:custDataLst>
          </p:nvPr>
        </p:nvSpPr>
        <p:spPr>
          <a:xfrm>
            <a:off x="10584160" y="4670552"/>
            <a:ext cx="1800000" cy="400110"/>
          </a:xfrm>
          <a:prstGeom prst="rect">
            <a:avLst/>
          </a:prstGeom>
          <a:noFill/>
        </p:spPr>
        <p:txBody>
          <a:bodyPr wrap="square" rtlCol="0">
            <a:spAutoFit/>
          </a:bodyPr>
          <a:lstStyle/>
          <a:p>
            <a:pPr algn="ctr"/>
            <a:r>
              <a:rPr lang="fr-FR" sz="1000" b="1" dirty="0" smtClean="0"/>
              <a:t>Structuration</a:t>
            </a:r>
          </a:p>
          <a:p>
            <a:pPr algn="ctr"/>
            <a:r>
              <a:rPr lang="fr-FR" sz="1000" b="1" dirty="0" smtClean="0"/>
              <a:t> des savoirs</a:t>
            </a:r>
            <a:endParaRPr lang="fr-FR" sz="1000" b="1" dirty="0"/>
          </a:p>
        </p:txBody>
      </p:sp>
      <p:grpSp>
        <p:nvGrpSpPr>
          <p:cNvPr id="99" name="Groupe 21"/>
          <p:cNvGrpSpPr>
            <a:grpSpLocks/>
          </p:cNvGrpSpPr>
          <p:nvPr/>
        </p:nvGrpSpPr>
        <p:grpSpPr bwMode="auto">
          <a:xfrm>
            <a:off x="5069478" y="489420"/>
            <a:ext cx="4320739" cy="668237"/>
            <a:chOff x="-25372" y="135678"/>
            <a:chExt cx="2605540" cy="378063"/>
          </a:xfrm>
        </p:grpSpPr>
        <p:sp>
          <p:nvSpPr>
            <p:cNvPr id="100"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05" name="AutoShape 4"/>
            <p:cNvSpPr>
              <a:spLocks noChangeArrowheads="1"/>
            </p:cNvSpPr>
            <p:nvPr/>
          </p:nvSpPr>
          <p:spPr bwMode="auto">
            <a:xfrm>
              <a:off x="-25372" y="135678"/>
              <a:ext cx="1290084" cy="196484"/>
            </a:xfrm>
            <a:prstGeom prst="roundRect">
              <a:avLst>
                <a:gd name="adj" fmla="val 16667"/>
              </a:avLst>
            </a:prstGeom>
            <a:solidFill>
              <a:srgbClr val="7BB800"/>
            </a:solidFill>
            <a:ln w="9525">
              <a:solidFill>
                <a:schemeClr val="tx2">
                  <a:lumMod val="40000"/>
                  <a:lumOff val="60000"/>
                </a:schemeClr>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106" name="Groupe 21"/>
          <p:cNvGrpSpPr>
            <a:grpSpLocks/>
          </p:cNvGrpSpPr>
          <p:nvPr/>
        </p:nvGrpSpPr>
        <p:grpSpPr bwMode="auto">
          <a:xfrm>
            <a:off x="719064" y="489420"/>
            <a:ext cx="4087356" cy="668238"/>
            <a:chOff x="1" y="29132"/>
            <a:chExt cx="2182012" cy="509714"/>
          </a:xfrm>
        </p:grpSpPr>
        <p:sp>
          <p:nvSpPr>
            <p:cNvPr id="107" name="AutoShape 3"/>
            <p:cNvSpPr>
              <a:spLocks noChangeArrowheads="1"/>
            </p:cNvSpPr>
            <p:nvPr/>
          </p:nvSpPr>
          <p:spPr bwMode="auto">
            <a:xfrm>
              <a:off x="56544" y="74334"/>
              <a:ext cx="2125469"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108" name="AutoShape 4"/>
            <p:cNvSpPr>
              <a:spLocks noChangeArrowheads="1"/>
            </p:cNvSpPr>
            <p:nvPr/>
          </p:nvSpPr>
          <p:spPr bwMode="auto">
            <a:xfrm>
              <a:off x="1"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sp>
        <p:nvSpPr>
          <p:cNvPr id="104" name="AutoShape 4"/>
          <p:cNvSpPr>
            <a:spLocks noChangeArrowheads="1"/>
          </p:cNvSpPr>
          <p:nvPr/>
        </p:nvSpPr>
        <p:spPr bwMode="auto">
          <a:xfrm>
            <a:off x="683568" y="44624"/>
            <a:ext cx="8209036" cy="374677"/>
          </a:xfrm>
          <a:prstGeom prst="roundRect">
            <a:avLst>
              <a:gd name="adj" fmla="val 16667"/>
            </a:avLst>
          </a:prstGeom>
          <a:solidFill>
            <a:srgbClr val="7BB800"/>
          </a:solidFill>
          <a:ln w="9525">
            <a:noFill/>
            <a:round/>
            <a:headEnd/>
            <a:tailEnd/>
          </a:ln>
        </p:spPr>
        <p:txBody>
          <a:bodyPr/>
          <a:lstStyle/>
          <a:p>
            <a:r>
              <a:rPr lang="fr-FR" sz="2000" b="1" dirty="0" smtClean="0">
                <a:solidFill>
                  <a:srgbClr val="FFFFFF"/>
                </a:solidFill>
                <a:latin typeface="Arial" panose="020B0604020202020204" pitchFamily="34" charset="0"/>
                <a:cs typeface="Arial" panose="020B0604020202020204" pitchFamily="34" charset="0"/>
              </a:rPr>
              <a:t>ET        Résolution d’un problème technologique</a:t>
            </a:r>
            <a:endParaRPr lang="fr-FR" sz="2000" b="1" dirty="0">
              <a:solidFill>
                <a:srgbClr val="FFFFFF"/>
              </a:solidFill>
              <a:latin typeface="Arial" panose="020B0604020202020204" pitchFamily="34" charset="0"/>
              <a:cs typeface="Arial" panose="020B0604020202020204" pitchFamily="34" charset="0"/>
            </a:endParaRPr>
          </a:p>
        </p:txBody>
      </p:sp>
      <p:sp>
        <p:nvSpPr>
          <p:cNvPr id="109"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pic>
        <p:nvPicPr>
          <p:cNvPr id="3" name="Image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93802" y="-108869"/>
            <a:ext cx="1384968" cy="1440000"/>
          </a:xfrm>
          <a:prstGeom prst="rect">
            <a:avLst/>
          </a:prstGeom>
        </p:spPr>
      </p:pic>
    </p:spTree>
    <p:extLst>
      <p:ext uri="{BB962C8B-B14F-4D97-AF65-F5344CB8AC3E}">
        <p14:creationId xmlns:p14="http://schemas.microsoft.com/office/powerpoint/2010/main" val="13423179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Rectangle à coins arrondis 86"/>
          <p:cNvSpPr/>
          <p:nvPr/>
        </p:nvSpPr>
        <p:spPr>
          <a:xfrm>
            <a:off x="11412760" y="3140968"/>
            <a:ext cx="3600400"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31" name="Rectangle à coins arrondis 30"/>
          <p:cNvSpPr/>
          <p:nvPr/>
        </p:nvSpPr>
        <p:spPr>
          <a:xfrm>
            <a:off x="3563888" y="3140968"/>
            <a:ext cx="3744416"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5" name="Rectangle à coins arrondis 4"/>
          <p:cNvSpPr/>
          <p:nvPr/>
        </p:nvSpPr>
        <p:spPr>
          <a:xfrm>
            <a:off x="1763688" y="3421112"/>
            <a:ext cx="1584176" cy="280831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20" name="Rectangle à coins arrondis 19"/>
          <p:cNvSpPr/>
          <p:nvPr/>
        </p:nvSpPr>
        <p:spPr>
          <a:xfrm>
            <a:off x="1955329" y="3559795"/>
            <a:ext cx="1224136" cy="64807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100" dirty="0" smtClean="0"/>
          </a:p>
          <a:p>
            <a:pPr algn="ctr"/>
            <a:r>
              <a:rPr lang="fr-FR" sz="1100" dirty="0" smtClean="0"/>
              <a:t>Comprendre les principes de la RT2012</a:t>
            </a:r>
          </a:p>
          <a:p>
            <a:pPr algn="ctr"/>
            <a:endParaRPr lang="fr-FR" dirty="0" smtClean="0"/>
          </a:p>
        </p:txBody>
      </p:sp>
      <p:pic>
        <p:nvPicPr>
          <p:cNvPr id="21" name="Picture 3"/>
          <p:cNvPicPr>
            <a:picLocks noChangeAspect="1" noChangeArrowheads="1"/>
          </p:cNvPicPr>
          <p:nvPr/>
        </p:nvPicPr>
        <p:blipFill>
          <a:blip r:embed="rId9" cstate="print"/>
          <a:srcRect/>
          <a:stretch>
            <a:fillRect/>
          </a:stretch>
        </p:blipFill>
        <p:spPr bwMode="auto">
          <a:xfrm>
            <a:off x="576064" y="1196752"/>
            <a:ext cx="2915816" cy="1697804"/>
          </a:xfrm>
          <a:prstGeom prst="rect">
            <a:avLst/>
          </a:prstGeom>
          <a:noFill/>
          <a:ln w="9525">
            <a:noFill/>
            <a:miter lim="800000"/>
            <a:headEnd/>
            <a:tailEnd/>
          </a:ln>
          <a:effectLst/>
        </p:spPr>
      </p:pic>
      <p:sp>
        <p:nvSpPr>
          <p:cNvPr id="22" name="Rectangle à coins arrondis 21"/>
          <p:cNvSpPr/>
          <p:nvPr/>
        </p:nvSpPr>
        <p:spPr>
          <a:xfrm>
            <a:off x="1955329" y="4308450"/>
            <a:ext cx="1224136" cy="1008112"/>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fr-FR" sz="1100" dirty="0" smtClean="0"/>
              <a:t>Recherche sur des sites d’agences immobilières, relevé des performances</a:t>
            </a:r>
            <a:endParaRPr lang="fr-FR" dirty="0" smtClean="0"/>
          </a:p>
        </p:txBody>
      </p:sp>
      <p:sp>
        <p:nvSpPr>
          <p:cNvPr id="23" name="Rectangle à coins arrondis 22"/>
          <p:cNvSpPr/>
          <p:nvPr/>
        </p:nvSpPr>
        <p:spPr>
          <a:xfrm>
            <a:off x="1955329" y="5432003"/>
            <a:ext cx="1224136" cy="648072"/>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r-FR" sz="1100" dirty="0" smtClean="0"/>
              <a:t>Présentation des relevés</a:t>
            </a:r>
          </a:p>
          <a:p>
            <a:pPr algn="ctr"/>
            <a:r>
              <a:rPr lang="fr-FR" sz="1100" dirty="0" smtClean="0"/>
              <a:t>effectués </a:t>
            </a:r>
            <a:endParaRPr lang="fr-FR" dirty="0" smtClean="0"/>
          </a:p>
        </p:txBody>
      </p:sp>
      <p:sp>
        <p:nvSpPr>
          <p:cNvPr id="24" name="Rectangle à coins arrondis 23"/>
          <p:cNvSpPr/>
          <p:nvPr/>
        </p:nvSpPr>
        <p:spPr>
          <a:xfrm>
            <a:off x="648072" y="4213200"/>
            <a:ext cx="827584" cy="1152128"/>
          </a:xfrm>
          <a:prstGeom prst="roundRect">
            <a:avLst/>
          </a:prstGeom>
        </p:spPr>
        <p:style>
          <a:lnRef idx="1">
            <a:schemeClr val="accent5"/>
          </a:lnRef>
          <a:fillRef idx="3">
            <a:schemeClr val="accent5"/>
          </a:fillRef>
          <a:effectRef idx="2">
            <a:schemeClr val="accent5"/>
          </a:effectRef>
          <a:fontRef idx="minor">
            <a:schemeClr val="lt1"/>
          </a:fontRef>
        </p:style>
        <p:txBody>
          <a:bodyPr rtlCol="0" anchor="t"/>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just" fontAlgn="base">
              <a:spcBef>
                <a:spcPct val="0"/>
              </a:spcBef>
              <a:spcAft>
                <a:spcPct val="0"/>
              </a:spcAft>
            </a:pPr>
            <a:r>
              <a:rPr lang="fr-FR" altLang="zh-CN" sz="800" b="1" dirty="0" smtClean="0">
                <a:solidFill>
                  <a:schemeClr val="bg1"/>
                </a:solidFill>
                <a:latin typeface="Calibri" pitchFamily="34" charset="0"/>
                <a:ea typeface="Times New Roman" pitchFamily="18" charset="0"/>
                <a:cs typeface="Calibri" pitchFamily="34" charset="0"/>
              </a:rPr>
              <a:t>défi majeur du changement climatique</a:t>
            </a:r>
            <a:endParaRPr lang="fr-FR" altLang="zh-CN" sz="800" b="1" dirty="0" smtClean="0">
              <a:solidFill>
                <a:schemeClr val="bg1"/>
              </a:solidFill>
              <a:latin typeface="Arial" pitchFamily="34" charset="0"/>
              <a:cs typeface="Arial" pitchFamily="34" charset="0"/>
            </a:endParaRPr>
          </a:p>
        </p:txBody>
      </p:sp>
      <p:sp>
        <p:nvSpPr>
          <p:cNvPr id="25" name="Flèche vers la droite 23"/>
          <p:cNvSpPr/>
          <p:nvPr/>
        </p:nvSpPr>
        <p:spPr>
          <a:xfrm>
            <a:off x="1475656" y="4645248"/>
            <a:ext cx="288032" cy="332257"/>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6" name="Ellipse 25"/>
          <p:cNvSpPr/>
          <p:nvPr/>
        </p:nvSpPr>
        <p:spPr>
          <a:xfrm>
            <a:off x="576064" y="5653360"/>
            <a:ext cx="1115616" cy="116001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b="1" dirty="0" smtClean="0">
                <a:solidFill>
                  <a:schemeClr val="bg1"/>
                </a:solidFill>
              </a:rPr>
              <a:t>Comment connaitre les performances énergétique d’une habitation ?</a:t>
            </a:r>
            <a:endParaRPr lang="fr-FR" sz="800" b="1" dirty="0">
              <a:solidFill>
                <a:schemeClr val="bg1"/>
              </a:solidFill>
            </a:endParaRPr>
          </a:p>
        </p:txBody>
      </p:sp>
      <p:sp>
        <p:nvSpPr>
          <p:cNvPr id="27" name="Flèche vers la droite 30"/>
          <p:cNvSpPr/>
          <p:nvPr/>
        </p:nvSpPr>
        <p:spPr>
          <a:xfrm rot="20325218">
            <a:off x="1585931" y="5953398"/>
            <a:ext cx="283507" cy="264371"/>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8" name="Ellipse 27"/>
          <p:cNvSpPr/>
          <p:nvPr/>
        </p:nvSpPr>
        <p:spPr>
          <a:xfrm>
            <a:off x="599814" y="3140968"/>
            <a:ext cx="871984" cy="85620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900" b="1" dirty="0" smtClean="0">
                <a:solidFill>
                  <a:schemeClr val="bg1"/>
                </a:solidFill>
              </a:rPr>
              <a:t>Equipes d’élèves</a:t>
            </a:r>
            <a:endParaRPr lang="fr-FR" sz="900" b="1" dirty="0">
              <a:solidFill>
                <a:schemeClr val="bg1"/>
              </a:solidFill>
            </a:endParaRPr>
          </a:p>
        </p:txBody>
      </p:sp>
      <p:sp>
        <p:nvSpPr>
          <p:cNvPr id="29" name="Flèche vers la droite 32"/>
          <p:cNvSpPr/>
          <p:nvPr/>
        </p:nvSpPr>
        <p:spPr>
          <a:xfrm rot="452134">
            <a:off x="1493696" y="3580390"/>
            <a:ext cx="251954" cy="291696"/>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pic>
        <p:nvPicPr>
          <p:cNvPr id="30" name="Picture 2" descr="hugo et sa maison"/>
          <p:cNvPicPr>
            <a:picLocks noChangeAspect="1" noChangeArrowheads="1"/>
          </p:cNvPicPr>
          <p:nvPr/>
        </p:nvPicPr>
        <p:blipFill>
          <a:blip r:embed="rId10" cstate="print"/>
          <a:srcRect/>
          <a:stretch>
            <a:fillRect/>
          </a:stretch>
        </p:blipFill>
        <p:spPr bwMode="auto">
          <a:xfrm>
            <a:off x="789484" y="4851747"/>
            <a:ext cx="533124" cy="400575"/>
          </a:xfrm>
          <a:prstGeom prst="rect">
            <a:avLst/>
          </a:prstGeom>
          <a:noFill/>
          <a:ln w="9525">
            <a:noFill/>
            <a:miter lim="800000"/>
            <a:headEnd/>
            <a:tailEnd/>
          </a:ln>
        </p:spPr>
      </p:pic>
      <p:sp>
        <p:nvSpPr>
          <p:cNvPr id="32" name="Rectangle à coins arrondis 31"/>
          <p:cNvSpPr/>
          <p:nvPr/>
        </p:nvSpPr>
        <p:spPr>
          <a:xfrm>
            <a:off x="6588224" y="3421112"/>
            <a:ext cx="432048" cy="280831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33" name="Rectangle à coins arrondis 32"/>
          <p:cNvSpPr/>
          <p:nvPr/>
        </p:nvSpPr>
        <p:spPr>
          <a:xfrm>
            <a:off x="3923928" y="3212976"/>
            <a:ext cx="1080120"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1100" b="1" dirty="0" smtClean="0"/>
              <a:t>Des idées lumineuses !</a:t>
            </a:r>
          </a:p>
          <a:p>
            <a:pPr algn="ctr"/>
            <a:endParaRPr lang="fr-FR" sz="1100" dirty="0" smtClean="0"/>
          </a:p>
          <a:p>
            <a:pPr algn="ctr"/>
            <a:endParaRPr lang="fr-FR" sz="1100" dirty="0" smtClean="0"/>
          </a:p>
          <a:p>
            <a:pPr algn="ctr"/>
            <a:r>
              <a:rPr lang="fr-FR" sz="1100" dirty="0" smtClean="0"/>
              <a:t>Quelles technologies choisir</a:t>
            </a:r>
          </a:p>
          <a:p>
            <a:pPr algn="ctr"/>
            <a:endParaRPr lang="fr-FR" sz="1100" dirty="0" smtClean="0"/>
          </a:p>
          <a:p>
            <a:pPr algn="ctr"/>
            <a:endParaRPr lang="fr-FR" sz="1100" dirty="0"/>
          </a:p>
          <a:p>
            <a:pPr algn="ctr"/>
            <a:r>
              <a:rPr lang="fr-FR" sz="1100" dirty="0" smtClean="0"/>
              <a:t>pour améliorer l’efficacité énergétique ?</a:t>
            </a:r>
          </a:p>
        </p:txBody>
      </p:sp>
      <p:sp>
        <p:nvSpPr>
          <p:cNvPr id="18" name="Ellipse 17"/>
          <p:cNvSpPr/>
          <p:nvPr>
            <p:custDataLst>
              <p:tags r:id="rId1"/>
            </p:custDataLst>
          </p:nvPr>
        </p:nvSpPr>
        <p:spPr>
          <a:xfrm>
            <a:off x="3073732" y="4357216"/>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9" name="ZoneTexte 18"/>
          <p:cNvSpPr txBox="1"/>
          <p:nvPr>
            <p:custDataLst>
              <p:tags r:id="rId2"/>
            </p:custDataLst>
          </p:nvPr>
        </p:nvSpPr>
        <p:spPr>
          <a:xfrm>
            <a:off x="2772000" y="4573240"/>
            <a:ext cx="1800000" cy="707886"/>
          </a:xfrm>
          <a:prstGeom prst="rect">
            <a:avLst/>
          </a:prstGeom>
          <a:noFill/>
        </p:spPr>
        <p:txBody>
          <a:bodyPr wrap="square" rtlCol="0">
            <a:spAutoFit/>
          </a:bodyPr>
          <a:lstStyle/>
          <a:p>
            <a:pPr algn="ctr"/>
            <a:r>
              <a:rPr lang="fr-FR" sz="1000" b="1" dirty="0" smtClean="0"/>
              <a:t>Fiche synthèse </a:t>
            </a:r>
          </a:p>
          <a:p>
            <a:pPr algn="ctr"/>
            <a:r>
              <a:rPr lang="fr-FR" sz="1000" b="1" dirty="0" smtClean="0"/>
              <a:t>Diagnostic des </a:t>
            </a:r>
          </a:p>
          <a:p>
            <a:pPr algn="ctr"/>
            <a:r>
              <a:rPr lang="fr-FR" sz="1000" b="1" dirty="0" smtClean="0"/>
              <a:t>Performances</a:t>
            </a:r>
          </a:p>
          <a:p>
            <a:pPr algn="ctr"/>
            <a:r>
              <a:rPr lang="fr-FR" sz="1000" b="1" dirty="0" smtClean="0"/>
              <a:t> énergétiques</a:t>
            </a:r>
            <a:endParaRPr lang="fr-FR" sz="1000" b="1" dirty="0"/>
          </a:p>
        </p:txBody>
      </p:sp>
      <p:grpSp>
        <p:nvGrpSpPr>
          <p:cNvPr id="3" name="Grouper 25"/>
          <p:cNvGrpSpPr/>
          <p:nvPr/>
        </p:nvGrpSpPr>
        <p:grpSpPr>
          <a:xfrm>
            <a:off x="3491881" y="1484785"/>
            <a:ext cx="4608511" cy="1440159"/>
            <a:chOff x="2103288" y="782639"/>
            <a:chExt cx="6858832" cy="3690947"/>
          </a:xfrm>
        </p:grpSpPr>
        <p:sp>
          <p:nvSpPr>
            <p:cNvPr id="35" name="Rectangle à coins arrondis 34"/>
            <p:cNvSpPr/>
            <p:nvPr/>
          </p:nvSpPr>
          <p:spPr>
            <a:xfrm>
              <a:off x="2103288" y="1468508"/>
              <a:ext cx="5123081" cy="23011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dirty="0"/>
            </a:p>
          </p:txBody>
        </p:sp>
        <p:sp>
          <p:nvSpPr>
            <p:cNvPr id="36" name="Rectangle à coins arrondis 35"/>
            <p:cNvSpPr/>
            <p:nvPr/>
          </p:nvSpPr>
          <p:spPr>
            <a:xfrm>
              <a:off x="2248794" y="1890761"/>
              <a:ext cx="1269905" cy="133183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defPPr>
                <a:defRPr lang="fr-FR"/>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fr-FR" sz="800" dirty="0" smtClean="0"/>
                <a:t>Problème technique à résoudre</a:t>
              </a:r>
              <a:endParaRPr lang="fr-FR" sz="800" dirty="0"/>
            </a:p>
          </p:txBody>
        </p:sp>
        <p:sp>
          <p:nvSpPr>
            <p:cNvPr id="37" name="Rectangle à coins arrondis 36"/>
            <p:cNvSpPr/>
            <p:nvPr/>
          </p:nvSpPr>
          <p:spPr>
            <a:xfrm>
              <a:off x="3707663" y="1917220"/>
              <a:ext cx="1689447" cy="1305375"/>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dirty="0" smtClean="0"/>
                <a:t>Phase d’activité et de recherche interactive</a:t>
              </a:r>
              <a:endParaRPr lang="fr-FR" sz="800" dirty="0"/>
            </a:p>
          </p:txBody>
        </p:sp>
        <p:sp>
          <p:nvSpPr>
            <p:cNvPr id="38" name="Rectangle à coins arrondis 37"/>
            <p:cNvSpPr/>
            <p:nvPr/>
          </p:nvSpPr>
          <p:spPr>
            <a:xfrm>
              <a:off x="5691898" y="1917221"/>
              <a:ext cx="1283136" cy="1305376"/>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dirty="0" smtClean="0"/>
                <a:t>Formalisation de savoirs</a:t>
              </a:r>
              <a:endParaRPr lang="fr-FR" sz="800" dirty="0"/>
            </a:p>
          </p:txBody>
        </p:sp>
        <p:cxnSp>
          <p:nvCxnSpPr>
            <p:cNvPr id="39" name="Connecteur droit avec flèche 38"/>
            <p:cNvCxnSpPr>
              <a:stCxn id="36" idx="3"/>
              <a:endCxn id="37" idx="1"/>
            </p:cNvCxnSpPr>
            <p:nvPr/>
          </p:nvCxnSpPr>
          <p:spPr>
            <a:xfrm>
              <a:off x="3518699" y="2556679"/>
              <a:ext cx="188964" cy="13229"/>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cxnSp>
          <p:nvCxnSpPr>
            <p:cNvPr id="40" name="Connecteur droit avec flèche 39"/>
            <p:cNvCxnSpPr>
              <a:stCxn id="37" idx="3"/>
              <a:endCxn id="38" idx="1"/>
            </p:cNvCxnSpPr>
            <p:nvPr/>
          </p:nvCxnSpPr>
          <p:spPr>
            <a:xfrm>
              <a:off x="5397110" y="2569908"/>
              <a:ext cx="294788" cy="1"/>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sp>
          <p:nvSpPr>
            <p:cNvPr id="41" name="ZoneTexte 24"/>
            <p:cNvSpPr txBox="1"/>
            <p:nvPr/>
          </p:nvSpPr>
          <p:spPr>
            <a:xfrm>
              <a:off x="2342407" y="1336279"/>
              <a:ext cx="5126205" cy="591593"/>
            </a:xfrm>
            <a:prstGeom prst="rect">
              <a:avLst/>
            </a:prstGeom>
            <a:noFill/>
          </p:spPr>
          <p:txBody>
            <a:bodyPr wrap="square" rtlCol="0">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900" b="1" i="1" dirty="0" smtClean="0"/>
                <a:t>Activité pratique de découverte</a:t>
              </a:r>
              <a:endParaRPr lang="fr-FR" sz="900" b="1" i="1" dirty="0"/>
            </a:p>
          </p:txBody>
        </p:sp>
        <p:sp>
          <p:nvSpPr>
            <p:cNvPr id="49" name="Rectangle à coins arrondis 48"/>
            <p:cNvSpPr/>
            <p:nvPr/>
          </p:nvSpPr>
          <p:spPr>
            <a:xfrm>
              <a:off x="2235930" y="3931163"/>
              <a:ext cx="4977575" cy="542423"/>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b="1" dirty="0" smtClean="0">
                  <a:solidFill>
                    <a:srgbClr val="000000"/>
                  </a:solidFill>
                </a:rPr>
                <a:t>Support didactique, réel ou virtuel, présent ou à distance</a:t>
              </a:r>
              <a:endParaRPr lang="fr-FR" sz="1000" b="1" dirty="0">
                <a:solidFill>
                  <a:srgbClr val="000000"/>
                </a:solidFill>
              </a:endParaRPr>
            </a:p>
          </p:txBody>
        </p:sp>
        <p:sp>
          <p:nvSpPr>
            <p:cNvPr id="50" name="Rectangle à coins arrondis 49"/>
            <p:cNvSpPr/>
            <p:nvPr/>
          </p:nvSpPr>
          <p:spPr>
            <a:xfrm>
              <a:off x="2248794" y="782639"/>
              <a:ext cx="4977575" cy="542423"/>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b="1" dirty="0" smtClean="0">
                  <a:solidFill>
                    <a:srgbClr val="000000"/>
                  </a:solidFill>
                </a:rPr>
                <a:t>Elève isolé ou élèves en binôme</a:t>
              </a:r>
              <a:endParaRPr lang="fr-FR" sz="1000" b="1" dirty="0">
                <a:solidFill>
                  <a:srgbClr val="000000"/>
                </a:solidFill>
              </a:endParaRPr>
            </a:p>
          </p:txBody>
        </p:sp>
        <p:sp>
          <p:nvSpPr>
            <p:cNvPr id="52" name="Ellipse 51"/>
            <p:cNvSpPr/>
            <p:nvPr/>
          </p:nvSpPr>
          <p:spPr>
            <a:xfrm>
              <a:off x="7348550" y="1813623"/>
              <a:ext cx="1613570" cy="1514814"/>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solidFill>
                    <a:schemeClr val="bg1"/>
                  </a:solidFill>
                </a:rPr>
                <a:t>Structuration des savoirs</a:t>
              </a:r>
              <a:endParaRPr lang="fr-FR" sz="1000" dirty="0">
                <a:solidFill>
                  <a:schemeClr val="bg1"/>
                </a:solidFill>
              </a:endParaRPr>
            </a:p>
          </p:txBody>
        </p:sp>
        <p:sp>
          <p:nvSpPr>
            <p:cNvPr id="53" name="Flèche vers la droite 40"/>
            <p:cNvSpPr/>
            <p:nvPr/>
          </p:nvSpPr>
          <p:spPr>
            <a:xfrm>
              <a:off x="7070751" y="2331772"/>
              <a:ext cx="449759" cy="476273"/>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54" name="Flèche vers la droite 47"/>
            <p:cNvSpPr/>
            <p:nvPr/>
          </p:nvSpPr>
          <p:spPr>
            <a:xfrm rot="16200000">
              <a:off x="2530551" y="3490178"/>
              <a:ext cx="563078" cy="476273"/>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55" name="Flèche vers la droite 48"/>
            <p:cNvSpPr/>
            <p:nvPr/>
          </p:nvSpPr>
          <p:spPr>
            <a:xfrm rot="5400000">
              <a:off x="2635559" y="1266351"/>
              <a:ext cx="563078" cy="476273"/>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grpSp>
        <p:nvGrpSpPr>
          <p:cNvPr id="4" name="Groupe 60"/>
          <p:cNvGrpSpPr/>
          <p:nvPr/>
        </p:nvGrpSpPr>
        <p:grpSpPr>
          <a:xfrm>
            <a:off x="2944958" y="1196753"/>
            <a:ext cx="2041992" cy="504056"/>
            <a:chOff x="-24464" y="0"/>
            <a:chExt cx="5726179" cy="1517706"/>
          </a:xfrm>
        </p:grpSpPr>
        <p:grpSp>
          <p:nvGrpSpPr>
            <p:cNvPr id="6" name="Groupe 55"/>
            <p:cNvGrpSpPr/>
            <p:nvPr/>
          </p:nvGrpSpPr>
          <p:grpSpPr>
            <a:xfrm>
              <a:off x="323528" y="0"/>
              <a:ext cx="1143000" cy="1143000"/>
              <a:chOff x="1800197" y="981048"/>
              <a:chExt cx="1143000" cy="1143000"/>
            </a:xfrm>
            <a:scene3d>
              <a:camera prst="orthographicFront"/>
              <a:lightRig rig="threePt" dir="t">
                <a:rot lat="0" lon="0" rev="7500000"/>
              </a:lightRig>
            </a:scene3d>
          </p:grpSpPr>
          <p:sp>
            <p:nvSpPr>
              <p:cNvPr id="57" name="Ellipse 56"/>
              <p:cNvSpPr/>
              <p:nvPr/>
            </p:nvSpPr>
            <p:spPr>
              <a:xfrm>
                <a:off x="1800197" y="981048"/>
                <a:ext cx="1143000" cy="1143000"/>
              </a:xfrm>
              <a:prstGeom prst="ellipse">
                <a:avLst/>
              </a:prstGeom>
              <a:sp3d prstMaterial="plastic">
                <a:bevelT w="127000" h="25400" prst="relaxedInset"/>
              </a:sp3d>
            </p:spPr>
            <p:style>
              <a:lnRef idx="0">
                <a:schemeClr val="lt1">
                  <a:hueOff val="0"/>
                  <a:satOff val="0"/>
                  <a:lumOff val="0"/>
                  <a:alphaOff val="0"/>
                </a:schemeClr>
              </a:lnRef>
              <a:fillRef idx="3">
                <a:schemeClr val="accent5">
                  <a:hueOff val="-4966938"/>
                  <a:satOff val="19906"/>
                  <a:lumOff val="4314"/>
                  <a:alphaOff val="0"/>
                </a:schemeClr>
              </a:fillRef>
              <a:effectRef idx="2">
                <a:schemeClr val="accent5">
                  <a:hueOff val="-4966938"/>
                  <a:satOff val="19906"/>
                  <a:lumOff val="4314"/>
                  <a:alphaOff val="0"/>
                </a:schemeClr>
              </a:effectRef>
              <a:fontRef idx="minor">
                <a:schemeClr val="lt1"/>
              </a:fontRef>
            </p:style>
          </p:sp>
          <p:sp>
            <p:nvSpPr>
              <p:cNvPr id="58" name="Ellipse 4"/>
              <p:cNvSpPr/>
              <p:nvPr/>
            </p:nvSpPr>
            <p:spPr>
              <a:xfrm>
                <a:off x="1967586" y="1148436"/>
                <a:ext cx="808222" cy="808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fr-FR" sz="1400" kern="1200" dirty="0"/>
              </a:p>
            </p:txBody>
          </p:sp>
        </p:grpSp>
        <p:sp>
          <p:nvSpPr>
            <p:cNvPr id="59" name=" 3"/>
            <p:cNvSpPr/>
            <p:nvPr/>
          </p:nvSpPr>
          <p:spPr>
            <a:xfrm>
              <a:off x="-24464" y="14990"/>
              <a:ext cx="1800200" cy="1502716"/>
            </a:xfrm>
            <a:prstGeom prst="funnel">
              <a:avLst/>
            </a:prstGeom>
            <a:scene3d>
              <a:camera prst="orthographicFront"/>
              <a:lightRig rig="threePt" dir="t">
                <a:rot lat="0" lon="0" rev="7500000"/>
              </a:lightRig>
            </a:scene3d>
            <a:sp3d prstMaterial="plastic">
              <a:bevelT w="127000" h="35400"/>
            </a:sp3d>
          </p:spPr>
          <p:style>
            <a:lnRef idx="1">
              <a:schemeClr val="accent5">
                <a:hueOff val="0"/>
                <a:satOff val="0"/>
                <a:lumOff val="0"/>
                <a:alphaOff val="0"/>
              </a:schemeClr>
            </a:lnRef>
            <a:fillRef idx="1">
              <a:schemeClr val="lt1">
                <a:alpha val="40000"/>
                <a:hueOff val="0"/>
                <a:satOff val="0"/>
                <a:lumOff val="0"/>
                <a:alphaOff val="0"/>
              </a:schemeClr>
            </a:fillRef>
            <a:effectRef idx="2">
              <a:schemeClr val="lt1">
                <a:alpha val="40000"/>
                <a:hueOff val="0"/>
                <a:satOff val="0"/>
                <a:lumOff val="0"/>
                <a:alphaOff val="0"/>
              </a:schemeClr>
            </a:effectRef>
            <a:fontRef idx="minor">
              <a:schemeClr val="dk1">
                <a:hueOff val="0"/>
                <a:satOff val="0"/>
                <a:lumOff val="0"/>
                <a:alphaOff val="0"/>
              </a:schemeClr>
            </a:fontRef>
          </p:style>
        </p:sp>
        <p:sp>
          <p:nvSpPr>
            <p:cNvPr id="60" name="ZoneTexte 59"/>
            <p:cNvSpPr txBox="1"/>
            <p:nvPr/>
          </p:nvSpPr>
          <p:spPr>
            <a:xfrm>
              <a:off x="1589691" y="53730"/>
              <a:ext cx="4112024" cy="582229"/>
            </a:xfrm>
            <a:prstGeom prst="rect">
              <a:avLst/>
            </a:prstGeom>
            <a:noFill/>
          </p:spPr>
          <p:txBody>
            <a:bodyPr wrap="none" rtlCol="0">
              <a:spAutoFit/>
            </a:bodyPr>
            <a:lstStyle/>
            <a:p>
              <a:r>
                <a:rPr lang="fr-FR" sz="800" dirty="0" smtClean="0"/>
                <a:t>Résolution de problème technique</a:t>
              </a:r>
              <a:endParaRPr lang="fr-FR" sz="800" dirty="0"/>
            </a:p>
          </p:txBody>
        </p:sp>
      </p:grpSp>
      <p:cxnSp>
        <p:nvCxnSpPr>
          <p:cNvPr id="63" name="Connecteur droit 62"/>
          <p:cNvCxnSpPr/>
          <p:nvPr/>
        </p:nvCxnSpPr>
        <p:spPr>
          <a:xfrm>
            <a:off x="576064" y="3068960"/>
            <a:ext cx="9144000" cy="0"/>
          </a:xfrm>
          <a:prstGeom prst="line">
            <a:avLst/>
          </a:prstGeom>
        </p:spPr>
        <p:style>
          <a:lnRef idx="2">
            <a:schemeClr val="accent3"/>
          </a:lnRef>
          <a:fillRef idx="0">
            <a:schemeClr val="accent3"/>
          </a:fillRef>
          <a:effectRef idx="1">
            <a:schemeClr val="accent3"/>
          </a:effectRef>
          <a:fontRef idx="minor">
            <a:schemeClr val="tx1"/>
          </a:fontRef>
        </p:style>
      </p:cxnSp>
      <p:grpSp>
        <p:nvGrpSpPr>
          <p:cNvPr id="7" name="Groupe 69"/>
          <p:cNvGrpSpPr/>
          <p:nvPr/>
        </p:nvGrpSpPr>
        <p:grpSpPr>
          <a:xfrm>
            <a:off x="8100392" y="1556792"/>
            <a:ext cx="3813688" cy="1224136"/>
            <a:chOff x="1838432" y="2924944"/>
            <a:chExt cx="5456763" cy="2114552"/>
          </a:xfrm>
          <a:solidFill>
            <a:schemeClr val="accent6"/>
          </a:solidFill>
        </p:grpSpPr>
        <p:sp>
          <p:nvSpPr>
            <p:cNvPr id="71" name="Rectangle à coins arrondis 70"/>
            <p:cNvSpPr/>
            <p:nvPr/>
          </p:nvSpPr>
          <p:spPr>
            <a:xfrm>
              <a:off x="1838432" y="2924944"/>
              <a:ext cx="5456763" cy="2114552"/>
            </a:xfrm>
            <a:prstGeom prst="roundRect">
              <a:avLst/>
            </a:prstGeom>
            <a:solidFill>
              <a:schemeClr val="accent6">
                <a:lumMod val="75000"/>
              </a:schemeClr>
            </a:solidFill>
          </p:spPr>
          <p:style>
            <a:lnRef idx="1">
              <a:schemeClr val="accent2"/>
            </a:lnRef>
            <a:fillRef idx="3">
              <a:schemeClr val="accent2"/>
            </a:fillRef>
            <a:effectRef idx="2">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dirty="0"/>
            </a:p>
          </p:txBody>
        </p:sp>
        <p:sp>
          <p:nvSpPr>
            <p:cNvPr id="72" name="Rectangle à coins arrondis 71"/>
            <p:cNvSpPr/>
            <p:nvPr/>
          </p:nvSpPr>
          <p:spPr>
            <a:xfrm>
              <a:off x="1993416" y="3430487"/>
              <a:ext cx="1352618" cy="1187925"/>
            </a:xfrm>
            <a:prstGeom prst="roundRect">
              <a:avLst/>
            </a:prstGeom>
            <a:grpFill/>
          </p:spPr>
          <p:style>
            <a:lnRef idx="1">
              <a:schemeClr val="accent2"/>
            </a:lnRef>
            <a:fillRef idx="2">
              <a:schemeClr val="accent2"/>
            </a:fillRef>
            <a:effectRef idx="1">
              <a:schemeClr val="accent2"/>
            </a:effectRef>
            <a:fontRef idx="minor">
              <a:schemeClr val="dk1"/>
            </a:fontRef>
          </p:style>
          <p:txBody>
            <a:bodyPr rtlCol="0" anchor="ctr"/>
            <a:lstStyle>
              <a:defPPr>
                <a:defRPr lang="fr-FR"/>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fr-FR" sz="1000" dirty="0" smtClean="0"/>
                <a:t>Problème technique à résoudre</a:t>
              </a:r>
              <a:endParaRPr lang="fr-FR" sz="1000" dirty="0"/>
            </a:p>
          </p:txBody>
        </p:sp>
        <p:sp>
          <p:nvSpPr>
            <p:cNvPr id="73" name="Rectangle à coins arrondis 72"/>
            <p:cNvSpPr/>
            <p:nvPr/>
          </p:nvSpPr>
          <p:spPr>
            <a:xfrm>
              <a:off x="3547305" y="3454087"/>
              <a:ext cx="1799486" cy="1164323"/>
            </a:xfrm>
            <a:prstGeom prst="roundRect">
              <a:avLst/>
            </a:prstGeom>
            <a:grpFill/>
          </p:spPr>
          <p:style>
            <a:lnRef idx="3">
              <a:schemeClr val="lt1"/>
            </a:lnRef>
            <a:fillRef idx="1">
              <a:schemeClr val="accent4"/>
            </a:fillRef>
            <a:effectRef idx="1">
              <a:schemeClr val="accent4"/>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t>Phase d’activité et d’application interactive</a:t>
              </a:r>
              <a:endParaRPr lang="fr-FR" sz="1000" dirty="0"/>
            </a:p>
          </p:txBody>
        </p:sp>
        <p:sp>
          <p:nvSpPr>
            <p:cNvPr id="74" name="Rectangle à coins arrondis 73"/>
            <p:cNvSpPr/>
            <p:nvPr/>
          </p:nvSpPr>
          <p:spPr>
            <a:xfrm>
              <a:off x="5660779" y="3454088"/>
              <a:ext cx="1366711" cy="1164324"/>
            </a:xfrm>
            <a:prstGeom prst="roundRect">
              <a:avLst/>
            </a:prstGeom>
            <a:grpFill/>
          </p:spPr>
          <p:style>
            <a:lnRef idx="3">
              <a:schemeClr val="lt1"/>
            </a:lnRef>
            <a:fillRef idx="1">
              <a:schemeClr val="accent6"/>
            </a:fillRef>
            <a:effectRef idx="1">
              <a:schemeClr val="accent6"/>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t>Analyse des résultats</a:t>
              </a:r>
              <a:endParaRPr lang="fr-FR" sz="1000" dirty="0"/>
            </a:p>
          </p:txBody>
        </p:sp>
        <p:cxnSp>
          <p:nvCxnSpPr>
            <p:cNvPr id="75" name="Connecteur droit avec flèche 74"/>
            <p:cNvCxnSpPr>
              <a:stCxn id="72" idx="3"/>
              <a:endCxn id="73" idx="1"/>
            </p:cNvCxnSpPr>
            <p:nvPr/>
          </p:nvCxnSpPr>
          <p:spPr>
            <a:xfrm>
              <a:off x="3346033" y="4024450"/>
              <a:ext cx="201272" cy="11800"/>
            </a:xfrm>
            <a:prstGeom prst="straightConnector1">
              <a:avLst/>
            </a:prstGeom>
            <a:grpFill/>
            <a:ln>
              <a:tailEnd type="triangle" w="lg" len="lg"/>
            </a:ln>
          </p:spPr>
          <p:style>
            <a:lnRef idx="2">
              <a:schemeClr val="dk1"/>
            </a:lnRef>
            <a:fillRef idx="0">
              <a:schemeClr val="dk1"/>
            </a:fillRef>
            <a:effectRef idx="1">
              <a:schemeClr val="dk1"/>
            </a:effectRef>
            <a:fontRef idx="minor">
              <a:schemeClr val="tx1"/>
            </a:fontRef>
          </p:style>
        </p:cxnSp>
        <p:cxnSp>
          <p:nvCxnSpPr>
            <p:cNvPr id="76" name="Connecteur droit avec flèche 75"/>
            <p:cNvCxnSpPr>
              <a:stCxn id="73" idx="3"/>
              <a:endCxn id="74" idx="1"/>
            </p:cNvCxnSpPr>
            <p:nvPr/>
          </p:nvCxnSpPr>
          <p:spPr>
            <a:xfrm>
              <a:off x="5346791" y="4036249"/>
              <a:ext cx="313988" cy="1"/>
            </a:xfrm>
            <a:prstGeom prst="straightConnector1">
              <a:avLst/>
            </a:prstGeom>
            <a:grpFill/>
            <a:ln>
              <a:tailEnd type="triangle" w="lg" len="lg"/>
            </a:ln>
          </p:spPr>
          <p:style>
            <a:lnRef idx="2">
              <a:schemeClr val="dk1"/>
            </a:lnRef>
            <a:fillRef idx="0">
              <a:schemeClr val="dk1"/>
            </a:fillRef>
            <a:effectRef idx="1">
              <a:schemeClr val="dk1"/>
            </a:effectRef>
            <a:fontRef idx="minor">
              <a:schemeClr val="tx1"/>
            </a:fontRef>
          </p:style>
        </p:cxnSp>
        <p:sp>
          <p:nvSpPr>
            <p:cNvPr id="77" name="ZoneTexte 36"/>
            <p:cNvSpPr txBox="1"/>
            <p:nvPr/>
          </p:nvSpPr>
          <p:spPr>
            <a:xfrm>
              <a:off x="1958482" y="3028026"/>
              <a:ext cx="5069008" cy="261610"/>
            </a:xfrm>
            <a:prstGeom prst="rect">
              <a:avLst/>
            </a:prstGeom>
            <a:solidFill>
              <a:schemeClr val="accent6">
                <a:lumMod val="75000"/>
              </a:schemeClr>
            </a:solidFill>
          </p:spPr>
          <p:txBody>
            <a:bodyPr wrap="square" rtlCol="0">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1100" b="1" i="1" dirty="0" smtClean="0"/>
                <a:t>Activité pratique de confortation</a:t>
              </a:r>
              <a:endParaRPr lang="fr-FR" sz="1100" b="1" i="1" dirty="0"/>
            </a:p>
          </p:txBody>
        </p:sp>
      </p:grpSp>
      <p:grpSp>
        <p:nvGrpSpPr>
          <p:cNvPr id="8" name="Groupe 60"/>
          <p:cNvGrpSpPr/>
          <p:nvPr/>
        </p:nvGrpSpPr>
        <p:grpSpPr>
          <a:xfrm>
            <a:off x="7642576" y="1196752"/>
            <a:ext cx="2041992" cy="504056"/>
            <a:chOff x="-24464" y="0"/>
            <a:chExt cx="5726179" cy="1517706"/>
          </a:xfrm>
        </p:grpSpPr>
        <p:grpSp>
          <p:nvGrpSpPr>
            <p:cNvPr id="9" name="Groupe 55"/>
            <p:cNvGrpSpPr/>
            <p:nvPr/>
          </p:nvGrpSpPr>
          <p:grpSpPr>
            <a:xfrm>
              <a:off x="323528" y="0"/>
              <a:ext cx="1143000" cy="1143000"/>
              <a:chOff x="1800197" y="981048"/>
              <a:chExt cx="1143000" cy="1143000"/>
            </a:xfrm>
            <a:scene3d>
              <a:camera prst="orthographicFront"/>
              <a:lightRig rig="threePt" dir="t">
                <a:rot lat="0" lon="0" rev="7500000"/>
              </a:lightRig>
            </a:scene3d>
          </p:grpSpPr>
          <p:sp>
            <p:nvSpPr>
              <p:cNvPr id="82" name="Ellipse 81"/>
              <p:cNvSpPr/>
              <p:nvPr/>
            </p:nvSpPr>
            <p:spPr>
              <a:xfrm>
                <a:off x="1800197" y="981048"/>
                <a:ext cx="1143000" cy="1143000"/>
              </a:xfrm>
              <a:prstGeom prst="ellipse">
                <a:avLst/>
              </a:prstGeom>
              <a:sp3d prstMaterial="plastic">
                <a:bevelT w="127000" h="25400" prst="relaxedInset"/>
              </a:sp3d>
            </p:spPr>
            <p:style>
              <a:lnRef idx="0">
                <a:schemeClr val="lt1">
                  <a:hueOff val="0"/>
                  <a:satOff val="0"/>
                  <a:lumOff val="0"/>
                  <a:alphaOff val="0"/>
                </a:schemeClr>
              </a:lnRef>
              <a:fillRef idx="3">
                <a:schemeClr val="accent5">
                  <a:hueOff val="-4966938"/>
                  <a:satOff val="19906"/>
                  <a:lumOff val="4314"/>
                  <a:alphaOff val="0"/>
                </a:schemeClr>
              </a:fillRef>
              <a:effectRef idx="2">
                <a:schemeClr val="accent5">
                  <a:hueOff val="-4966938"/>
                  <a:satOff val="19906"/>
                  <a:lumOff val="4314"/>
                  <a:alphaOff val="0"/>
                </a:schemeClr>
              </a:effectRef>
              <a:fontRef idx="minor">
                <a:schemeClr val="lt1"/>
              </a:fontRef>
            </p:style>
          </p:sp>
          <p:sp>
            <p:nvSpPr>
              <p:cNvPr id="83" name="Ellipse 4"/>
              <p:cNvSpPr/>
              <p:nvPr/>
            </p:nvSpPr>
            <p:spPr>
              <a:xfrm>
                <a:off x="1967586" y="1148436"/>
                <a:ext cx="808222" cy="808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fr-FR" sz="1400" kern="1200" dirty="0"/>
              </a:p>
            </p:txBody>
          </p:sp>
        </p:grpSp>
        <p:sp>
          <p:nvSpPr>
            <p:cNvPr id="80" name=" 3"/>
            <p:cNvSpPr/>
            <p:nvPr/>
          </p:nvSpPr>
          <p:spPr>
            <a:xfrm>
              <a:off x="-24464" y="14990"/>
              <a:ext cx="1800200" cy="1502716"/>
            </a:xfrm>
            <a:prstGeom prst="funnel">
              <a:avLst/>
            </a:prstGeom>
            <a:scene3d>
              <a:camera prst="orthographicFront"/>
              <a:lightRig rig="threePt" dir="t">
                <a:rot lat="0" lon="0" rev="7500000"/>
              </a:lightRig>
            </a:scene3d>
            <a:sp3d prstMaterial="plastic">
              <a:bevelT w="127000" h="35400"/>
            </a:sp3d>
          </p:spPr>
          <p:style>
            <a:lnRef idx="1">
              <a:schemeClr val="accent5">
                <a:hueOff val="0"/>
                <a:satOff val="0"/>
                <a:lumOff val="0"/>
                <a:alphaOff val="0"/>
              </a:schemeClr>
            </a:lnRef>
            <a:fillRef idx="1">
              <a:schemeClr val="lt1">
                <a:alpha val="40000"/>
                <a:hueOff val="0"/>
                <a:satOff val="0"/>
                <a:lumOff val="0"/>
                <a:alphaOff val="0"/>
              </a:schemeClr>
            </a:fillRef>
            <a:effectRef idx="2">
              <a:schemeClr val="lt1">
                <a:alpha val="40000"/>
                <a:hueOff val="0"/>
                <a:satOff val="0"/>
                <a:lumOff val="0"/>
                <a:alphaOff val="0"/>
              </a:schemeClr>
            </a:effectRef>
            <a:fontRef idx="minor">
              <a:schemeClr val="dk1">
                <a:hueOff val="0"/>
                <a:satOff val="0"/>
                <a:lumOff val="0"/>
                <a:alphaOff val="0"/>
              </a:schemeClr>
            </a:fontRef>
          </p:style>
        </p:sp>
        <p:sp>
          <p:nvSpPr>
            <p:cNvPr id="81" name="ZoneTexte 80"/>
            <p:cNvSpPr txBox="1"/>
            <p:nvPr/>
          </p:nvSpPr>
          <p:spPr>
            <a:xfrm>
              <a:off x="1589691" y="53730"/>
              <a:ext cx="4112024" cy="582229"/>
            </a:xfrm>
            <a:prstGeom prst="rect">
              <a:avLst/>
            </a:prstGeom>
            <a:noFill/>
          </p:spPr>
          <p:txBody>
            <a:bodyPr wrap="none" rtlCol="0">
              <a:spAutoFit/>
            </a:bodyPr>
            <a:lstStyle/>
            <a:p>
              <a:r>
                <a:rPr lang="fr-FR" sz="800" dirty="0" smtClean="0"/>
                <a:t>Résolution de problème technique</a:t>
              </a:r>
              <a:endParaRPr lang="fr-FR" sz="800" dirty="0"/>
            </a:p>
          </p:txBody>
        </p:sp>
      </p:grpSp>
      <p:sp>
        <p:nvSpPr>
          <p:cNvPr id="84" name="Rectangle à coins arrondis 83"/>
          <p:cNvSpPr/>
          <p:nvPr/>
        </p:nvSpPr>
        <p:spPr>
          <a:xfrm>
            <a:off x="7524328" y="3140968"/>
            <a:ext cx="3600400"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69" name="Rectangle à coins arrondis 68"/>
          <p:cNvSpPr/>
          <p:nvPr/>
        </p:nvSpPr>
        <p:spPr>
          <a:xfrm>
            <a:off x="7524328" y="3140968"/>
            <a:ext cx="3600400" cy="3528392"/>
          </a:xfrm>
          <a:prstGeom prst="roundRect">
            <a:avLst/>
          </a:prstGeom>
          <a:solidFill>
            <a:schemeClr val="accent6">
              <a:lumMod val="75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70" name="Rectangle à coins arrondis 69"/>
          <p:cNvSpPr/>
          <p:nvPr/>
        </p:nvSpPr>
        <p:spPr>
          <a:xfrm>
            <a:off x="9036496" y="3325928"/>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Les matériaux isolants – M1</a:t>
            </a:r>
            <a:endParaRPr lang="fr-FR" sz="1000" dirty="0"/>
          </a:p>
        </p:txBody>
      </p:sp>
      <p:sp>
        <p:nvSpPr>
          <p:cNvPr id="78" name="Rectangle à coins arrondis 77"/>
          <p:cNvSpPr/>
          <p:nvPr/>
        </p:nvSpPr>
        <p:spPr>
          <a:xfrm>
            <a:off x="9036496" y="5328504"/>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900" dirty="0" smtClean="0"/>
              <a:t>Isolation externe ou interne</a:t>
            </a:r>
          </a:p>
        </p:txBody>
      </p:sp>
      <p:sp>
        <p:nvSpPr>
          <p:cNvPr id="79" name="Rectangle à coins arrondis 78"/>
          <p:cNvSpPr/>
          <p:nvPr/>
        </p:nvSpPr>
        <p:spPr>
          <a:xfrm>
            <a:off x="9036496" y="4005064"/>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Les matériaux isolants – M2</a:t>
            </a:r>
            <a:endParaRPr lang="fr-FR" sz="1000" dirty="0"/>
          </a:p>
        </p:txBody>
      </p:sp>
      <p:sp>
        <p:nvSpPr>
          <p:cNvPr id="89" name="Rectangle à coins arrondis 88"/>
          <p:cNvSpPr/>
          <p:nvPr/>
        </p:nvSpPr>
        <p:spPr>
          <a:xfrm>
            <a:off x="9036496" y="4653136"/>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Les matériaux isolants – M3</a:t>
            </a:r>
          </a:p>
        </p:txBody>
      </p:sp>
      <p:sp>
        <p:nvSpPr>
          <p:cNvPr id="90" name="Rectangle à coins arrondis 89"/>
          <p:cNvSpPr/>
          <p:nvPr/>
        </p:nvSpPr>
        <p:spPr>
          <a:xfrm>
            <a:off x="9036496" y="6007640"/>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5</a:t>
            </a:r>
          </a:p>
          <a:p>
            <a:pPr algn="ctr"/>
            <a:r>
              <a:rPr lang="fr-FR" sz="1000" dirty="0" smtClean="0"/>
              <a:t>Comportement thermique d’une habitation</a:t>
            </a:r>
          </a:p>
        </p:txBody>
      </p:sp>
      <p:sp>
        <p:nvSpPr>
          <p:cNvPr id="91" name="Rectangle à coins arrondis 90"/>
          <p:cNvSpPr/>
          <p:nvPr/>
        </p:nvSpPr>
        <p:spPr>
          <a:xfrm>
            <a:off x="10548664" y="3421112"/>
            <a:ext cx="432048" cy="280831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92" name="Rectangle à coins arrondis 91"/>
          <p:cNvSpPr/>
          <p:nvPr/>
        </p:nvSpPr>
        <p:spPr>
          <a:xfrm>
            <a:off x="7884368" y="3212976"/>
            <a:ext cx="1080120"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100" dirty="0" smtClean="0"/>
          </a:p>
          <a:p>
            <a:pPr algn="ctr"/>
            <a:r>
              <a:rPr lang="fr-FR" sz="1100" b="1" dirty="0" smtClean="0"/>
              <a:t>Une question d’isolation</a:t>
            </a:r>
          </a:p>
          <a:p>
            <a:pPr algn="ctr"/>
            <a:endParaRPr lang="fr-FR" sz="1100" dirty="0" smtClean="0"/>
          </a:p>
          <a:p>
            <a:pPr algn="ctr"/>
            <a:r>
              <a:rPr lang="fr-FR" sz="1100" dirty="0" smtClean="0"/>
              <a:t>Quels matériaux isolants choisir</a:t>
            </a:r>
          </a:p>
          <a:p>
            <a:pPr algn="ctr"/>
            <a:endParaRPr lang="fr-FR" sz="1100" dirty="0" smtClean="0"/>
          </a:p>
          <a:p>
            <a:pPr algn="ctr"/>
            <a:endParaRPr lang="fr-FR" sz="1100" dirty="0" smtClean="0"/>
          </a:p>
          <a:p>
            <a:pPr algn="ctr"/>
            <a:r>
              <a:rPr lang="fr-FR" sz="1100" dirty="0" smtClean="0"/>
              <a:t>pour améliorer l’efficacité énergétique ?</a:t>
            </a:r>
          </a:p>
          <a:p>
            <a:pPr algn="ctr"/>
            <a:endParaRPr lang="fr-FR" dirty="0" smtClean="0"/>
          </a:p>
        </p:txBody>
      </p:sp>
      <p:sp>
        <p:nvSpPr>
          <p:cNvPr id="15" name="Ellipse 14"/>
          <p:cNvSpPr/>
          <p:nvPr>
            <p:custDataLst>
              <p:tags r:id="rId3"/>
            </p:custDataLst>
          </p:nvPr>
        </p:nvSpPr>
        <p:spPr>
          <a:xfrm>
            <a:off x="6962364" y="4328077"/>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6" name="ZoneTexte 15"/>
          <p:cNvSpPr txBox="1"/>
          <p:nvPr>
            <p:custDataLst>
              <p:tags r:id="rId4"/>
            </p:custDataLst>
          </p:nvPr>
        </p:nvSpPr>
        <p:spPr>
          <a:xfrm>
            <a:off x="6588424" y="4698006"/>
            <a:ext cx="1800000" cy="400110"/>
          </a:xfrm>
          <a:prstGeom prst="rect">
            <a:avLst/>
          </a:prstGeom>
          <a:noFill/>
        </p:spPr>
        <p:txBody>
          <a:bodyPr wrap="square" rtlCol="0">
            <a:spAutoFit/>
          </a:bodyPr>
          <a:lstStyle/>
          <a:p>
            <a:pPr algn="ctr"/>
            <a:r>
              <a:rPr lang="fr-FR" sz="1000" b="1" dirty="0" smtClean="0"/>
              <a:t>Structuration</a:t>
            </a:r>
          </a:p>
          <a:p>
            <a:pPr algn="ctr"/>
            <a:r>
              <a:rPr lang="fr-FR" sz="1000" b="1" dirty="0" smtClean="0"/>
              <a:t> des savoirs</a:t>
            </a:r>
            <a:endParaRPr lang="fr-FR" sz="1000" b="1" dirty="0"/>
          </a:p>
        </p:txBody>
      </p:sp>
      <p:sp>
        <p:nvSpPr>
          <p:cNvPr id="85" name="Ellipse 84"/>
          <p:cNvSpPr/>
          <p:nvPr>
            <p:custDataLst>
              <p:tags r:id="rId5"/>
            </p:custDataLst>
          </p:nvPr>
        </p:nvSpPr>
        <p:spPr>
          <a:xfrm>
            <a:off x="10778788" y="4350823"/>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86" name="ZoneTexte 85"/>
          <p:cNvSpPr txBox="1"/>
          <p:nvPr>
            <p:custDataLst>
              <p:tags r:id="rId6"/>
            </p:custDataLst>
          </p:nvPr>
        </p:nvSpPr>
        <p:spPr>
          <a:xfrm>
            <a:off x="10404848" y="4720752"/>
            <a:ext cx="1800000" cy="400110"/>
          </a:xfrm>
          <a:prstGeom prst="rect">
            <a:avLst/>
          </a:prstGeom>
          <a:noFill/>
        </p:spPr>
        <p:txBody>
          <a:bodyPr wrap="square" rtlCol="0">
            <a:spAutoFit/>
          </a:bodyPr>
          <a:lstStyle/>
          <a:p>
            <a:pPr algn="ctr"/>
            <a:r>
              <a:rPr lang="fr-FR" sz="1000" b="1" dirty="0" smtClean="0"/>
              <a:t>Structuration</a:t>
            </a:r>
          </a:p>
          <a:p>
            <a:pPr algn="ctr"/>
            <a:r>
              <a:rPr lang="fr-FR" sz="1000" b="1" dirty="0" smtClean="0"/>
              <a:t> des savoirs</a:t>
            </a:r>
            <a:endParaRPr lang="fr-FR" sz="1000" b="1" dirty="0"/>
          </a:p>
        </p:txBody>
      </p:sp>
      <p:sp>
        <p:nvSpPr>
          <p:cNvPr id="88" name="Ellipse 87"/>
          <p:cNvSpPr/>
          <p:nvPr/>
        </p:nvSpPr>
        <p:spPr>
          <a:xfrm>
            <a:off x="827584" y="3140968"/>
            <a:ext cx="871984" cy="85620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900" b="1" dirty="0" smtClean="0">
                <a:solidFill>
                  <a:schemeClr val="bg1"/>
                </a:solidFill>
              </a:rPr>
              <a:t>5 Equipes d’élèves</a:t>
            </a:r>
            <a:endParaRPr lang="fr-FR" sz="900" b="1" dirty="0">
              <a:solidFill>
                <a:schemeClr val="bg1"/>
              </a:solidFill>
            </a:endParaRPr>
          </a:p>
        </p:txBody>
      </p:sp>
      <p:sp>
        <p:nvSpPr>
          <p:cNvPr id="98" name="Flèche vers la droite 32"/>
          <p:cNvSpPr/>
          <p:nvPr/>
        </p:nvSpPr>
        <p:spPr>
          <a:xfrm rot="452134">
            <a:off x="1646096" y="3732790"/>
            <a:ext cx="251954" cy="291696"/>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99" name="Rectangle à coins arrondis 98"/>
          <p:cNvSpPr/>
          <p:nvPr/>
        </p:nvSpPr>
        <p:spPr>
          <a:xfrm>
            <a:off x="5076056" y="3465383"/>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Exploitation de l’éclairage naturel</a:t>
            </a:r>
            <a:endParaRPr lang="fr-FR" sz="1000" dirty="0"/>
          </a:p>
        </p:txBody>
      </p:sp>
      <p:sp>
        <p:nvSpPr>
          <p:cNvPr id="100" name="Rectangle à coins arrondis 99"/>
          <p:cNvSpPr/>
          <p:nvPr/>
        </p:nvSpPr>
        <p:spPr>
          <a:xfrm>
            <a:off x="5076056" y="4581128"/>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Gradateur de lumière</a:t>
            </a:r>
          </a:p>
        </p:txBody>
      </p:sp>
      <p:sp>
        <p:nvSpPr>
          <p:cNvPr id="101" name="Rectangle à coins arrondis 100"/>
          <p:cNvSpPr/>
          <p:nvPr/>
        </p:nvSpPr>
        <p:spPr>
          <a:xfrm>
            <a:off x="5076056" y="4032360"/>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Optimisation type de lampe</a:t>
            </a:r>
            <a:endParaRPr lang="fr-FR" sz="1000" dirty="0"/>
          </a:p>
        </p:txBody>
      </p:sp>
      <p:sp>
        <p:nvSpPr>
          <p:cNvPr id="103" name="Rectangle à coins arrondis 102"/>
          <p:cNvSpPr/>
          <p:nvPr/>
        </p:nvSpPr>
        <p:spPr>
          <a:xfrm>
            <a:off x="5076056" y="5161496"/>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1000" dirty="0" smtClean="0"/>
              <a:t>Le choix des couleurs</a:t>
            </a:r>
          </a:p>
        </p:txBody>
      </p:sp>
      <p:sp>
        <p:nvSpPr>
          <p:cNvPr id="104" name="Rectangle à coins arrondis 103"/>
          <p:cNvSpPr/>
          <p:nvPr/>
        </p:nvSpPr>
        <p:spPr>
          <a:xfrm>
            <a:off x="5076056" y="5737560"/>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5</a:t>
            </a:r>
          </a:p>
          <a:p>
            <a:pPr algn="ctr"/>
            <a:r>
              <a:rPr lang="fr-FR" sz="1000" dirty="0" smtClean="0"/>
              <a:t>Eclairage naturel et facture énergétique</a:t>
            </a:r>
          </a:p>
        </p:txBody>
      </p:sp>
      <p:grpSp>
        <p:nvGrpSpPr>
          <p:cNvPr id="102" name="Groupe 21"/>
          <p:cNvGrpSpPr>
            <a:grpSpLocks/>
          </p:cNvGrpSpPr>
          <p:nvPr/>
        </p:nvGrpSpPr>
        <p:grpSpPr bwMode="auto">
          <a:xfrm>
            <a:off x="5069478" y="489420"/>
            <a:ext cx="4320739" cy="668237"/>
            <a:chOff x="-25372" y="135678"/>
            <a:chExt cx="2605540" cy="378063"/>
          </a:xfrm>
        </p:grpSpPr>
        <p:sp>
          <p:nvSpPr>
            <p:cNvPr id="105"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06" name="AutoShape 4"/>
            <p:cNvSpPr>
              <a:spLocks noChangeArrowheads="1"/>
            </p:cNvSpPr>
            <p:nvPr/>
          </p:nvSpPr>
          <p:spPr bwMode="auto">
            <a:xfrm>
              <a:off x="-25372" y="135678"/>
              <a:ext cx="1290084" cy="196484"/>
            </a:xfrm>
            <a:prstGeom prst="roundRect">
              <a:avLst>
                <a:gd name="adj" fmla="val 16667"/>
              </a:avLst>
            </a:prstGeom>
            <a:solidFill>
              <a:srgbClr val="7BB800"/>
            </a:solidFill>
            <a:ln w="9525">
              <a:solidFill>
                <a:schemeClr val="tx2">
                  <a:lumMod val="40000"/>
                  <a:lumOff val="60000"/>
                </a:schemeClr>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107" name="Groupe 21"/>
          <p:cNvGrpSpPr>
            <a:grpSpLocks/>
          </p:cNvGrpSpPr>
          <p:nvPr/>
        </p:nvGrpSpPr>
        <p:grpSpPr bwMode="auto">
          <a:xfrm>
            <a:off x="719064" y="489420"/>
            <a:ext cx="4087356" cy="668238"/>
            <a:chOff x="1" y="29132"/>
            <a:chExt cx="2182012" cy="509714"/>
          </a:xfrm>
        </p:grpSpPr>
        <p:sp>
          <p:nvSpPr>
            <p:cNvPr id="108" name="AutoShape 3"/>
            <p:cNvSpPr>
              <a:spLocks noChangeArrowheads="1"/>
            </p:cNvSpPr>
            <p:nvPr/>
          </p:nvSpPr>
          <p:spPr bwMode="auto">
            <a:xfrm>
              <a:off x="56544" y="74334"/>
              <a:ext cx="2125469"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109" name="AutoShape 4"/>
            <p:cNvSpPr>
              <a:spLocks noChangeArrowheads="1"/>
            </p:cNvSpPr>
            <p:nvPr/>
          </p:nvSpPr>
          <p:spPr bwMode="auto">
            <a:xfrm>
              <a:off x="1"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sp>
        <p:nvSpPr>
          <p:cNvPr id="110" name="AutoShape 4"/>
          <p:cNvSpPr>
            <a:spLocks noChangeArrowheads="1"/>
          </p:cNvSpPr>
          <p:nvPr/>
        </p:nvSpPr>
        <p:spPr bwMode="auto">
          <a:xfrm>
            <a:off x="683568" y="44624"/>
            <a:ext cx="8209036" cy="374677"/>
          </a:xfrm>
          <a:prstGeom prst="roundRect">
            <a:avLst>
              <a:gd name="adj" fmla="val 16667"/>
            </a:avLst>
          </a:prstGeom>
          <a:solidFill>
            <a:srgbClr val="7BB800"/>
          </a:solidFill>
          <a:ln w="9525">
            <a:noFill/>
            <a:round/>
            <a:headEnd/>
            <a:tailEnd/>
          </a:ln>
        </p:spPr>
        <p:txBody>
          <a:bodyPr/>
          <a:lstStyle/>
          <a:p>
            <a:r>
              <a:rPr lang="fr-FR" sz="2000" b="1" dirty="0" smtClean="0">
                <a:solidFill>
                  <a:srgbClr val="FFFFFF"/>
                </a:solidFill>
                <a:latin typeface="Arial" panose="020B0604020202020204" pitchFamily="34" charset="0"/>
                <a:cs typeface="Arial" panose="020B0604020202020204" pitchFamily="34" charset="0"/>
              </a:rPr>
              <a:t>ET        Résolution d’un problème technologique</a:t>
            </a:r>
            <a:endParaRPr lang="fr-FR" sz="2000" b="1" dirty="0">
              <a:solidFill>
                <a:srgbClr val="FFFFFF"/>
              </a:solidFill>
              <a:latin typeface="Arial" panose="020B0604020202020204" pitchFamily="34" charset="0"/>
              <a:cs typeface="Arial" panose="020B0604020202020204" pitchFamily="34" charset="0"/>
            </a:endParaRPr>
          </a:p>
        </p:txBody>
      </p:sp>
      <p:sp>
        <p:nvSpPr>
          <p:cNvPr id="111"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pic>
        <p:nvPicPr>
          <p:cNvPr id="112" name="Image 1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593802" y="-108869"/>
            <a:ext cx="1384968" cy="144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0 0  L -0.25 0  E" pathEditMode="relative" ptsTypes="">
                                      <p:cBhvr>
                                        <p:cTn id="6" dur="2000" fill="hold"/>
                                        <p:tgtEl>
                                          <p:spTgt spid="87"/>
                                        </p:tgtEl>
                                        <p:attrNameLst>
                                          <p:attrName>ppt_x</p:attrName>
                                          <p:attrName>ppt_y</p:attrName>
                                        </p:attrNameLst>
                                      </p:cBhvr>
                                    </p:animMotion>
                                  </p:childTnLst>
                                </p:cTn>
                              </p:par>
                              <p:par>
                                <p:cTn id="7" presetID="35" presetClass="path" presetSubtype="0" accel="50000" decel="50000" fill="hold" grpId="0" nodeType="withEffect">
                                  <p:stCondLst>
                                    <p:cond delay="0"/>
                                  </p:stCondLst>
                                  <p:childTnLst>
                                    <p:animMotion origin="layout" path="M 0 0  L -0.25 0  E" pathEditMode="relative" ptsTypes="">
                                      <p:cBhvr>
                                        <p:cTn id="8" dur="2000" fill="hold"/>
                                        <p:tgtEl>
                                          <p:spTgt spid="31"/>
                                        </p:tgtEl>
                                        <p:attrNameLst>
                                          <p:attrName>ppt_x</p:attrName>
                                          <p:attrName>ppt_y</p:attrName>
                                        </p:attrNameLst>
                                      </p:cBhvr>
                                    </p:animMotion>
                                  </p:childTnLst>
                                </p:cTn>
                              </p:par>
                              <p:par>
                                <p:cTn id="9" presetID="35" presetClass="path" presetSubtype="0" accel="50000" decel="50000" fill="hold" grpId="0" nodeType="withEffect">
                                  <p:stCondLst>
                                    <p:cond delay="0"/>
                                  </p:stCondLst>
                                  <p:childTnLst>
                                    <p:animMotion origin="layout" path="M 0 0  L -0.25 0  E" pathEditMode="relative" ptsTypes="">
                                      <p:cBhvr>
                                        <p:cTn id="10" dur="2000" fill="hold"/>
                                        <p:tgtEl>
                                          <p:spTgt spid="5"/>
                                        </p:tgtEl>
                                        <p:attrNameLst>
                                          <p:attrName>ppt_x</p:attrName>
                                          <p:attrName>ppt_y</p:attrName>
                                        </p:attrNameLst>
                                      </p:cBhvr>
                                    </p:animMotion>
                                  </p:childTnLst>
                                </p:cTn>
                              </p:par>
                              <p:par>
                                <p:cTn id="11" presetID="35" presetClass="path" presetSubtype="0" accel="50000" decel="50000" fill="hold" grpId="0" nodeType="withEffect">
                                  <p:stCondLst>
                                    <p:cond delay="0"/>
                                  </p:stCondLst>
                                  <p:childTnLst>
                                    <p:animMotion origin="layout" path="M 0 0  L -0.25 0  E" pathEditMode="relative" ptsTypes="">
                                      <p:cBhvr>
                                        <p:cTn id="12" dur="2000" fill="hold"/>
                                        <p:tgtEl>
                                          <p:spTgt spid="20"/>
                                        </p:tgtEl>
                                        <p:attrNameLst>
                                          <p:attrName>ppt_x</p:attrName>
                                          <p:attrName>ppt_y</p:attrName>
                                        </p:attrNameLst>
                                      </p:cBhvr>
                                    </p:animMotion>
                                  </p:childTnLst>
                                </p:cTn>
                              </p:par>
                              <p:par>
                                <p:cTn id="13" presetID="35" presetClass="path" presetSubtype="0" accel="50000" decel="50000" fill="hold" nodeType="withEffect">
                                  <p:stCondLst>
                                    <p:cond delay="0"/>
                                  </p:stCondLst>
                                  <p:childTnLst>
                                    <p:animMotion origin="layout" path="M 0 0  L -0.25 0  E" pathEditMode="relative" ptsTypes="">
                                      <p:cBhvr>
                                        <p:cTn id="14" dur="2000" fill="hold"/>
                                        <p:tgtEl>
                                          <p:spTgt spid="21"/>
                                        </p:tgtEl>
                                        <p:attrNameLst>
                                          <p:attrName>ppt_x</p:attrName>
                                          <p:attrName>ppt_y</p:attrName>
                                        </p:attrNameLst>
                                      </p:cBhvr>
                                    </p:animMotion>
                                  </p:childTnLst>
                                </p:cTn>
                              </p:par>
                              <p:par>
                                <p:cTn id="15" presetID="35" presetClass="path" presetSubtype="0" accel="50000" decel="50000" fill="hold" grpId="0" nodeType="withEffect">
                                  <p:stCondLst>
                                    <p:cond delay="0"/>
                                  </p:stCondLst>
                                  <p:childTnLst>
                                    <p:animMotion origin="layout" path="M 0 0  L -0.25 0  E" pathEditMode="relative" ptsTypes="">
                                      <p:cBhvr>
                                        <p:cTn id="16" dur="2000" fill="hold"/>
                                        <p:tgtEl>
                                          <p:spTgt spid="22"/>
                                        </p:tgtEl>
                                        <p:attrNameLst>
                                          <p:attrName>ppt_x</p:attrName>
                                          <p:attrName>ppt_y</p:attrName>
                                        </p:attrNameLst>
                                      </p:cBhvr>
                                    </p:animMotion>
                                  </p:childTnLst>
                                </p:cTn>
                              </p:par>
                              <p:par>
                                <p:cTn id="17" presetID="35" presetClass="path" presetSubtype="0" accel="50000" decel="50000" fill="hold" grpId="0" nodeType="withEffect">
                                  <p:stCondLst>
                                    <p:cond delay="0"/>
                                  </p:stCondLst>
                                  <p:childTnLst>
                                    <p:animMotion origin="layout" path="M 0 0  L -0.25 0  E" pathEditMode="relative" ptsTypes="">
                                      <p:cBhvr>
                                        <p:cTn id="18" dur="2000" fill="hold"/>
                                        <p:tgtEl>
                                          <p:spTgt spid="23"/>
                                        </p:tgtEl>
                                        <p:attrNameLst>
                                          <p:attrName>ppt_x</p:attrName>
                                          <p:attrName>ppt_y</p:attrName>
                                        </p:attrNameLst>
                                      </p:cBhvr>
                                    </p:animMotion>
                                  </p:childTnLst>
                                </p:cTn>
                              </p:par>
                              <p:par>
                                <p:cTn id="19" presetID="35" presetClass="path" presetSubtype="0" accel="50000" decel="50000" fill="hold" grpId="0" nodeType="withEffect">
                                  <p:stCondLst>
                                    <p:cond delay="0"/>
                                  </p:stCondLst>
                                  <p:childTnLst>
                                    <p:animMotion origin="layout" path="M 0 0  L -0.25 0  E" pathEditMode="relative" ptsTypes="">
                                      <p:cBhvr>
                                        <p:cTn id="20" dur="2000" fill="hold"/>
                                        <p:tgtEl>
                                          <p:spTgt spid="24"/>
                                        </p:tgtEl>
                                        <p:attrNameLst>
                                          <p:attrName>ppt_x</p:attrName>
                                          <p:attrName>ppt_y</p:attrName>
                                        </p:attrNameLst>
                                      </p:cBhvr>
                                    </p:animMotion>
                                  </p:childTnLst>
                                </p:cTn>
                              </p:par>
                              <p:par>
                                <p:cTn id="21" presetID="35" presetClass="path" presetSubtype="0" accel="50000" decel="50000" fill="hold" grpId="0" nodeType="withEffect">
                                  <p:stCondLst>
                                    <p:cond delay="0"/>
                                  </p:stCondLst>
                                  <p:childTnLst>
                                    <p:animMotion origin="layout" path="M 0 0  L -0.25 0  E" pathEditMode="relative" ptsTypes="">
                                      <p:cBhvr>
                                        <p:cTn id="22" dur="2000" fill="hold"/>
                                        <p:tgtEl>
                                          <p:spTgt spid="25"/>
                                        </p:tgtEl>
                                        <p:attrNameLst>
                                          <p:attrName>ppt_x</p:attrName>
                                          <p:attrName>ppt_y</p:attrName>
                                        </p:attrNameLst>
                                      </p:cBhvr>
                                    </p:animMotion>
                                  </p:childTnLst>
                                </p:cTn>
                              </p:par>
                              <p:par>
                                <p:cTn id="23" presetID="35" presetClass="path" presetSubtype="0" accel="50000" decel="50000" fill="hold" grpId="0" nodeType="withEffect">
                                  <p:stCondLst>
                                    <p:cond delay="0"/>
                                  </p:stCondLst>
                                  <p:childTnLst>
                                    <p:animMotion origin="layout" path="M 0 0  L -0.25 0  E" pathEditMode="relative" ptsTypes="">
                                      <p:cBhvr>
                                        <p:cTn id="24" dur="2000" fill="hold"/>
                                        <p:tgtEl>
                                          <p:spTgt spid="26"/>
                                        </p:tgtEl>
                                        <p:attrNameLst>
                                          <p:attrName>ppt_x</p:attrName>
                                          <p:attrName>ppt_y</p:attrName>
                                        </p:attrNameLst>
                                      </p:cBhvr>
                                    </p:animMotion>
                                  </p:childTnLst>
                                </p:cTn>
                              </p:par>
                              <p:par>
                                <p:cTn id="25" presetID="35" presetClass="path" presetSubtype="0" accel="50000" decel="50000" fill="hold" grpId="0" nodeType="withEffect">
                                  <p:stCondLst>
                                    <p:cond delay="0"/>
                                  </p:stCondLst>
                                  <p:childTnLst>
                                    <p:animMotion origin="layout" path="M 0 0  L -0.25 0  E" pathEditMode="relative" ptsTypes="">
                                      <p:cBhvr>
                                        <p:cTn id="26" dur="2000" fill="hold"/>
                                        <p:tgtEl>
                                          <p:spTgt spid="27"/>
                                        </p:tgtEl>
                                        <p:attrNameLst>
                                          <p:attrName>ppt_x</p:attrName>
                                          <p:attrName>ppt_y</p:attrName>
                                        </p:attrNameLst>
                                      </p:cBhvr>
                                    </p:animMotion>
                                  </p:childTnLst>
                                </p:cTn>
                              </p:par>
                              <p:par>
                                <p:cTn id="27" presetID="35" presetClass="path" presetSubtype="0" accel="50000" decel="50000" fill="hold" grpId="0" nodeType="withEffect">
                                  <p:stCondLst>
                                    <p:cond delay="0"/>
                                  </p:stCondLst>
                                  <p:childTnLst>
                                    <p:animMotion origin="layout" path="M 0 0  L -0.25 0  E" pathEditMode="relative" ptsTypes="">
                                      <p:cBhvr>
                                        <p:cTn id="28" dur="2000" fill="hold"/>
                                        <p:tgtEl>
                                          <p:spTgt spid="28"/>
                                        </p:tgtEl>
                                        <p:attrNameLst>
                                          <p:attrName>ppt_x</p:attrName>
                                          <p:attrName>ppt_y</p:attrName>
                                        </p:attrNameLst>
                                      </p:cBhvr>
                                    </p:animMotion>
                                  </p:childTnLst>
                                </p:cTn>
                              </p:par>
                              <p:par>
                                <p:cTn id="29" presetID="35" presetClass="path" presetSubtype="0" accel="50000" decel="50000" fill="hold" grpId="0" nodeType="withEffect">
                                  <p:stCondLst>
                                    <p:cond delay="0"/>
                                  </p:stCondLst>
                                  <p:childTnLst>
                                    <p:animMotion origin="layout" path="M 0 0  L -0.25 0  E" pathEditMode="relative" ptsTypes="">
                                      <p:cBhvr>
                                        <p:cTn id="30" dur="2000" fill="hold"/>
                                        <p:tgtEl>
                                          <p:spTgt spid="29"/>
                                        </p:tgtEl>
                                        <p:attrNameLst>
                                          <p:attrName>ppt_x</p:attrName>
                                          <p:attrName>ppt_y</p:attrName>
                                        </p:attrNameLst>
                                      </p:cBhvr>
                                    </p:animMotion>
                                  </p:childTnLst>
                                </p:cTn>
                              </p:par>
                              <p:par>
                                <p:cTn id="31" presetID="35" presetClass="path" presetSubtype="0" accel="50000" decel="50000" fill="hold" nodeType="withEffect">
                                  <p:stCondLst>
                                    <p:cond delay="0"/>
                                  </p:stCondLst>
                                  <p:childTnLst>
                                    <p:animMotion origin="layout" path="M 0 0  L -0.25 0  E" pathEditMode="relative" ptsTypes="">
                                      <p:cBhvr>
                                        <p:cTn id="32" dur="2000" fill="hold"/>
                                        <p:tgtEl>
                                          <p:spTgt spid="30"/>
                                        </p:tgtEl>
                                        <p:attrNameLst>
                                          <p:attrName>ppt_x</p:attrName>
                                          <p:attrName>ppt_y</p:attrName>
                                        </p:attrNameLst>
                                      </p:cBhvr>
                                    </p:animMotion>
                                  </p:childTnLst>
                                </p:cTn>
                              </p:par>
                              <p:par>
                                <p:cTn id="33" presetID="35" presetClass="path" presetSubtype="0" accel="50000" decel="50000" fill="hold" grpId="0" nodeType="withEffect">
                                  <p:stCondLst>
                                    <p:cond delay="0"/>
                                  </p:stCondLst>
                                  <p:childTnLst>
                                    <p:animMotion origin="layout" path="M 0 0  L -0.25 0  E" pathEditMode="relative" ptsTypes="">
                                      <p:cBhvr>
                                        <p:cTn id="34" dur="2000" fill="hold"/>
                                        <p:tgtEl>
                                          <p:spTgt spid="32"/>
                                        </p:tgtEl>
                                        <p:attrNameLst>
                                          <p:attrName>ppt_x</p:attrName>
                                          <p:attrName>ppt_y</p:attrName>
                                        </p:attrNameLst>
                                      </p:cBhvr>
                                    </p:animMotion>
                                  </p:childTnLst>
                                </p:cTn>
                              </p:par>
                              <p:par>
                                <p:cTn id="35" presetID="35" presetClass="path" presetSubtype="0" accel="50000" decel="50000" fill="hold" grpId="0" nodeType="withEffect">
                                  <p:stCondLst>
                                    <p:cond delay="0"/>
                                  </p:stCondLst>
                                  <p:childTnLst>
                                    <p:animMotion origin="layout" path="M 0 0  L -0.25 0  E" pathEditMode="relative" ptsTypes="">
                                      <p:cBhvr>
                                        <p:cTn id="36" dur="2000" fill="hold"/>
                                        <p:tgtEl>
                                          <p:spTgt spid="33"/>
                                        </p:tgtEl>
                                        <p:attrNameLst>
                                          <p:attrName>ppt_x</p:attrName>
                                          <p:attrName>ppt_y</p:attrName>
                                        </p:attrNameLst>
                                      </p:cBhvr>
                                    </p:animMotion>
                                  </p:childTnLst>
                                </p:cTn>
                              </p:par>
                              <p:par>
                                <p:cTn id="37" presetID="35" presetClass="path" presetSubtype="0" accel="50000" decel="50000" fill="hold" grpId="0" nodeType="withEffect">
                                  <p:stCondLst>
                                    <p:cond delay="0"/>
                                  </p:stCondLst>
                                  <p:childTnLst>
                                    <p:animMotion origin="layout" path="M 0 0  L -0.25 0  E" pathEditMode="relative" ptsTypes="">
                                      <p:cBhvr>
                                        <p:cTn id="38" dur="2000" fill="hold"/>
                                        <p:tgtEl>
                                          <p:spTgt spid="18"/>
                                        </p:tgtEl>
                                        <p:attrNameLst>
                                          <p:attrName>ppt_x</p:attrName>
                                          <p:attrName>ppt_y</p:attrName>
                                        </p:attrNameLst>
                                      </p:cBhvr>
                                    </p:animMotion>
                                  </p:childTnLst>
                                </p:cTn>
                              </p:par>
                              <p:par>
                                <p:cTn id="39" presetID="35" presetClass="path" presetSubtype="0" accel="50000" decel="50000" fill="hold" grpId="0" nodeType="withEffect">
                                  <p:stCondLst>
                                    <p:cond delay="0"/>
                                  </p:stCondLst>
                                  <p:childTnLst>
                                    <p:animMotion origin="layout" path="M 0 0  L -0.25 0  E" pathEditMode="relative" ptsTypes="">
                                      <p:cBhvr>
                                        <p:cTn id="40" dur="2000" fill="hold"/>
                                        <p:tgtEl>
                                          <p:spTgt spid="19"/>
                                        </p:tgtEl>
                                        <p:attrNameLst>
                                          <p:attrName>ppt_x</p:attrName>
                                          <p:attrName>ppt_y</p:attrName>
                                        </p:attrNameLst>
                                      </p:cBhvr>
                                    </p:animMotion>
                                  </p:childTnLst>
                                </p:cTn>
                              </p:par>
                              <p:par>
                                <p:cTn id="41" presetID="35" presetClass="path" presetSubtype="0" accel="50000" decel="50000" fill="hold" nodeType="withEffect">
                                  <p:stCondLst>
                                    <p:cond delay="0"/>
                                  </p:stCondLst>
                                  <p:childTnLst>
                                    <p:animMotion origin="layout" path="M 0 0  L -0.25 0  E" pathEditMode="relative" ptsTypes="">
                                      <p:cBhvr>
                                        <p:cTn id="42" dur="2000" fill="hold"/>
                                        <p:tgtEl>
                                          <p:spTgt spid="3"/>
                                        </p:tgtEl>
                                        <p:attrNameLst>
                                          <p:attrName>ppt_x</p:attrName>
                                          <p:attrName>ppt_y</p:attrName>
                                        </p:attrNameLst>
                                      </p:cBhvr>
                                    </p:animMotion>
                                  </p:childTnLst>
                                </p:cTn>
                              </p:par>
                              <p:par>
                                <p:cTn id="43" presetID="35" presetClass="path" presetSubtype="0" accel="50000" decel="50000" fill="hold" nodeType="withEffect">
                                  <p:stCondLst>
                                    <p:cond delay="0"/>
                                  </p:stCondLst>
                                  <p:childTnLst>
                                    <p:animMotion origin="layout" path="M 0 0  L -0.25 0  E" pathEditMode="relative" ptsTypes="">
                                      <p:cBhvr>
                                        <p:cTn id="44" dur="2000" fill="hold"/>
                                        <p:tgtEl>
                                          <p:spTgt spid="4"/>
                                        </p:tgtEl>
                                        <p:attrNameLst>
                                          <p:attrName>ppt_x</p:attrName>
                                          <p:attrName>ppt_y</p:attrName>
                                        </p:attrNameLst>
                                      </p:cBhvr>
                                    </p:animMotion>
                                  </p:childTnLst>
                                </p:cTn>
                              </p:par>
                              <p:par>
                                <p:cTn id="45" presetID="35" presetClass="path" presetSubtype="0" accel="50000" decel="50000" fill="hold" nodeType="withEffect">
                                  <p:stCondLst>
                                    <p:cond delay="0"/>
                                  </p:stCondLst>
                                  <p:childTnLst>
                                    <p:animMotion origin="layout" path="M 0 0  L -0.25 0  E" pathEditMode="relative" ptsTypes="">
                                      <p:cBhvr>
                                        <p:cTn id="46" dur="2000" fill="hold"/>
                                        <p:tgtEl>
                                          <p:spTgt spid="63"/>
                                        </p:tgtEl>
                                        <p:attrNameLst>
                                          <p:attrName>ppt_x</p:attrName>
                                          <p:attrName>ppt_y</p:attrName>
                                        </p:attrNameLst>
                                      </p:cBhvr>
                                    </p:animMotion>
                                  </p:childTnLst>
                                </p:cTn>
                              </p:par>
                              <p:par>
                                <p:cTn id="47" presetID="35" presetClass="path" presetSubtype="0" accel="50000" decel="50000" fill="hold" nodeType="withEffect">
                                  <p:stCondLst>
                                    <p:cond delay="0"/>
                                  </p:stCondLst>
                                  <p:childTnLst>
                                    <p:animMotion origin="layout" path="M 0 0  L -0.25 0  E" pathEditMode="relative" ptsTypes="">
                                      <p:cBhvr>
                                        <p:cTn id="48" dur="2000" fill="hold"/>
                                        <p:tgtEl>
                                          <p:spTgt spid="7"/>
                                        </p:tgtEl>
                                        <p:attrNameLst>
                                          <p:attrName>ppt_x</p:attrName>
                                          <p:attrName>ppt_y</p:attrName>
                                        </p:attrNameLst>
                                      </p:cBhvr>
                                    </p:animMotion>
                                  </p:childTnLst>
                                </p:cTn>
                              </p:par>
                              <p:par>
                                <p:cTn id="49" presetID="35" presetClass="path" presetSubtype="0" accel="50000" decel="50000" fill="hold" nodeType="withEffect">
                                  <p:stCondLst>
                                    <p:cond delay="0"/>
                                  </p:stCondLst>
                                  <p:childTnLst>
                                    <p:animMotion origin="layout" path="M 0 0  L -0.25 0  E" pathEditMode="relative" ptsTypes="">
                                      <p:cBhvr>
                                        <p:cTn id="50" dur="2000" fill="hold"/>
                                        <p:tgtEl>
                                          <p:spTgt spid="8"/>
                                        </p:tgtEl>
                                        <p:attrNameLst>
                                          <p:attrName>ppt_x</p:attrName>
                                          <p:attrName>ppt_y</p:attrName>
                                        </p:attrNameLst>
                                      </p:cBhvr>
                                    </p:animMotion>
                                  </p:childTnLst>
                                </p:cTn>
                              </p:par>
                              <p:par>
                                <p:cTn id="51" presetID="35" presetClass="path" presetSubtype="0" accel="50000" decel="50000" fill="hold" grpId="0" nodeType="withEffect">
                                  <p:stCondLst>
                                    <p:cond delay="0"/>
                                  </p:stCondLst>
                                  <p:childTnLst>
                                    <p:animMotion origin="layout" path="M 0 0  L -0.25 0  E" pathEditMode="relative" ptsTypes="">
                                      <p:cBhvr>
                                        <p:cTn id="52" dur="2000" fill="hold"/>
                                        <p:tgtEl>
                                          <p:spTgt spid="84"/>
                                        </p:tgtEl>
                                        <p:attrNameLst>
                                          <p:attrName>ppt_x</p:attrName>
                                          <p:attrName>ppt_y</p:attrName>
                                        </p:attrNameLst>
                                      </p:cBhvr>
                                    </p:animMotion>
                                  </p:childTnLst>
                                </p:cTn>
                              </p:par>
                              <p:par>
                                <p:cTn id="53" presetID="35" presetClass="path" presetSubtype="0" accel="50000" decel="50000" fill="hold" grpId="0" nodeType="withEffect">
                                  <p:stCondLst>
                                    <p:cond delay="0"/>
                                  </p:stCondLst>
                                  <p:childTnLst>
                                    <p:animMotion origin="layout" path="M 0 0  L -0.25 0  E" pathEditMode="relative" ptsTypes="">
                                      <p:cBhvr>
                                        <p:cTn id="54" dur="2000" fill="hold"/>
                                        <p:tgtEl>
                                          <p:spTgt spid="69"/>
                                        </p:tgtEl>
                                        <p:attrNameLst>
                                          <p:attrName>ppt_x</p:attrName>
                                          <p:attrName>ppt_y</p:attrName>
                                        </p:attrNameLst>
                                      </p:cBhvr>
                                    </p:animMotion>
                                  </p:childTnLst>
                                </p:cTn>
                              </p:par>
                              <p:par>
                                <p:cTn id="55" presetID="35" presetClass="path" presetSubtype="0" accel="50000" decel="50000" fill="hold" grpId="0" nodeType="withEffect">
                                  <p:stCondLst>
                                    <p:cond delay="0"/>
                                  </p:stCondLst>
                                  <p:childTnLst>
                                    <p:animMotion origin="layout" path="M 0 0  L -0.25 0  E" pathEditMode="relative" ptsTypes="">
                                      <p:cBhvr>
                                        <p:cTn id="56" dur="2000" fill="hold"/>
                                        <p:tgtEl>
                                          <p:spTgt spid="70"/>
                                        </p:tgtEl>
                                        <p:attrNameLst>
                                          <p:attrName>ppt_x</p:attrName>
                                          <p:attrName>ppt_y</p:attrName>
                                        </p:attrNameLst>
                                      </p:cBhvr>
                                    </p:animMotion>
                                  </p:childTnLst>
                                </p:cTn>
                              </p:par>
                              <p:par>
                                <p:cTn id="57" presetID="35" presetClass="path" presetSubtype="0" accel="50000" decel="50000" fill="hold" grpId="0" nodeType="withEffect">
                                  <p:stCondLst>
                                    <p:cond delay="0"/>
                                  </p:stCondLst>
                                  <p:childTnLst>
                                    <p:animMotion origin="layout" path="M 0 0  L -0.25 0  E" pathEditMode="relative" ptsTypes="">
                                      <p:cBhvr>
                                        <p:cTn id="58" dur="2000" fill="hold"/>
                                        <p:tgtEl>
                                          <p:spTgt spid="78"/>
                                        </p:tgtEl>
                                        <p:attrNameLst>
                                          <p:attrName>ppt_x</p:attrName>
                                          <p:attrName>ppt_y</p:attrName>
                                        </p:attrNameLst>
                                      </p:cBhvr>
                                    </p:animMotion>
                                  </p:childTnLst>
                                </p:cTn>
                              </p:par>
                              <p:par>
                                <p:cTn id="59" presetID="35" presetClass="path" presetSubtype="0" accel="50000" decel="50000" fill="hold" grpId="0" nodeType="withEffect">
                                  <p:stCondLst>
                                    <p:cond delay="0"/>
                                  </p:stCondLst>
                                  <p:childTnLst>
                                    <p:animMotion origin="layout" path="M 0 0  L -0.25 0  E" pathEditMode="relative" ptsTypes="">
                                      <p:cBhvr>
                                        <p:cTn id="60" dur="2000" fill="hold"/>
                                        <p:tgtEl>
                                          <p:spTgt spid="79"/>
                                        </p:tgtEl>
                                        <p:attrNameLst>
                                          <p:attrName>ppt_x</p:attrName>
                                          <p:attrName>ppt_y</p:attrName>
                                        </p:attrNameLst>
                                      </p:cBhvr>
                                    </p:animMotion>
                                  </p:childTnLst>
                                </p:cTn>
                              </p:par>
                              <p:par>
                                <p:cTn id="61" presetID="35" presetClass="path" presetSubtype="0" accel="50000" decel="50000" fill="hold" grpId="0" nodeType="withEffect">
                                  <p:stCondLst>
                                    <p:cond delay="0"/>
                                  </p:stCondLst>
                                  <p:childTnLst>
                                    <p:animMotion origin="layout" path="M 0 0  L -0.25 0  E" pathEditMode="relative" ptsTypes="">
                                      <p:cBhvr>
                                        <p:cTn id="62" dur="2000" fill="hold"/>
                                        <p:tgtEl>
                                          <p:spTgt spid="89"/>
                                        </p:tgtEl>
                                        <p:attrNameLst>
                                          <p:attrName>ppt_x</p:attrName>
                                          <p:attrName>ppt_y</p:attrName>
                                        </p:attrNameLst>
                                      </p:cBhvr>
                                    </p:animMotion>
                                  </p:childTnLst>
                                </p:cTn>
                              </p:par>
                              <p:par>
                                <p:cTn id="63" presetID="35" presetClass="path" presetSubtype="0" accel="50000" decel="50000" fill="hold" grpId="0" nodeType="withEffect">
                                  <p:stCondLst>
                                    <p:cond delay="0"/>
                                  </p:stCondLst>
                                  <p:childTnLst>
                                    <p:animMotion origin="layout" path="M 0 0  L -0.25 0  E" pathEditMode="relative" ptsTypes="">
                                      <p:cBhvr>
                                        <p:cTn id="64" dur="2000" fill="hold"/>
                                        <p:tgtEl>
                                          <p:spTgt spid="90"/>
                                        </p:tgtEl>
                                        <p:attrNameLst>
                                          <p:attrName>ppt_x</p:attrName>
                                          <p:attrName>ppt_y</p:attrName>
                                        </p:attrNameLst>
                                      </p:cBhvr>
                                    </p:animMotion>
                                  </p:childTnLst>
                                </p:cTn>
                              </p:par>
                              <p:par>
                                <p:cTn id="65" presetID="35" presetClass="path" presetSubtype="0" accel="50000" decel="50000" fill="hold" grpId="0" nodeType="withEffect">
                                  <p:stCondLst>
                                    <p:cond delay="0"/>
                                  </p:stCondLst>
                                  <p:childTnLst>
                                    <p:animMotion origin="layout" path="M 0 0  L -0.25 0  E" pathEditMode="relative" ptsTypes="">
                                      <p:cBhvr>
                                        <p:cTn id="66" dur="2000" fill="hold"/>
                                        <p:tgtEl>
                                          <p:spTgt spid="91"/>
                                        </p:tgtEl>
                                        <p:attrNameLst>
                                          <p:attrName>ppt_x</p:attrName>
                                          <p:attrName>ppt_y</p:attrName>
                                        </p:attrNameLst>
                                      </p:cBhvr>
                                    </p:animMotion>
                                  </p:childTnLst>
                                </p:cTn>
                              </p:par>
                              <p:par>
                                <p:cTn id="67" presetID="35" presetClass="path" presetSubtype="0" accel="50000" decel="50000" fill="hold" grpId="0" nodeType="withEffect">
                                  <p:stCondLst>
                                    <p:cond delay="0"/>
                                  </p:stCondLst>
                                  <p:childTnLst>
                                    <p:animMotion origin="layout" path="M 0 0  L -0.25 0  E" pathEditMode="relative" ptsTypes="">
                                      <p:cBhvr>
                                        <p:cTn id="68" dur="2000" fill="hold"/>
                                        <p:tgtEl>
                                          <p:spTgt spid="92"/>
                                        </p:tgtEl>
                                        <p:attrNameLst>
                                          <p:attrName>ppt_x</p:attrName>
                                          <p:attrName>ppt_y</p:attrName>
                                        </p:attrNameLst>
                                      </p:cBhvr>
                                    </p:animMotion>
                                  </p:childTnLst>
                                </p:cTn>
                              </p:par>
                              <p:par>
                                <p:cTn id="69" presetID="35" presetClass="path" presetSubtype="0" accel="50000" decel="50000" fill="hold" grpId="0" nodeType="withEffect">
                                  <p:stCondLst>
                                    <p:cond delay="0"/>
                                  </p:stCondLst>
                                  <p:childTnLst>
                                    <p:animMotion origin="layout" path="M 0 0  L -0.25 0  E" pathEditMode="relative" ptsTypes="">
                                      <p:cBhvr>
                                        <p:cTn id="70" dur="2000" fill="hold"/>
                                        <p:tgtEl>
                                          <p:spTgt spid="15"/>
                                        </p:tgtEl>
                                        <p:attrNameLst>
                                          <p:attrName>ppt_x</p:attrName>
                                          <p:attrName>ppt_y</p:attrName>
                                        </p:attrNameLst>
                                      </p:cBhvr>
                                    </p:animMotion>
                                  </p:childTnLst>
                                </p:cTn>
                              </p:par>
                              <p:par>
                                <p:cTn id="71" presetID="35" presetClass="path" presetSubtype="0" accel="50000" decel="50000" fill="hold" grpId="0" nodeType="withEffect">
                                  <p:stCondLst>
                                    <p:cond delay="0"/>
                                  </p:stCondLst>
                                  <p:childTnLst>
                                    <p:animMotion origin="layout" path="M 0 0  L -0.25 0  E" pathEditMode="relative" ptsTypes="">
                                      <p:cBhvr>
                                        <p:cTn id="72" dur="2000" fill="hold"/>
                                        <p:tgtEl>
                                          <p:spTgt spid="16"/>
                                        </p:tgtEl>
                                        <p:attrNameLst>
                                          <p:attrName>ppt_x</p:attrName>
                                          <p:attrName>ppt_y</p:attrName>
                                        </p:attrNameLst>
                                      </p:cBhvr>
                                    </p:animMotion>
                                  </p:childTnLst>
                                </p:cTn>
                              </p:par>
                              <p:par>
                                <p:cTn id="73" presetID="35" presetClass="path" presetSubtype="0" accel="50000" decel="50000" fill="hold" grpId="0" nodeType="withEffect">
                                  <p:stCondLst>
                                    <p:cond delay="0"/>
                                  </p:stCondLst>
                                  <p:childTnLst>
                                    <p:animMotion origin="layout" path="M 0 0  L -0.25 0  E" pathEditMode="relative" ptsTypes="">
                                      <p:cBhvr>
                                        <p:cTn id="74" dur="2000" fill="hold"/>
                                        <p:tgtEl>
                                          <p:spTgt spid="85"/>
                                        </p:tgtEl>
                                        <p:attrNameLst>
                                          <p:attrName>ppt_x</p:attrName>
                                          <p:attrName>ppt_y</p:attrName>
                                        </p:attrNameLst>
                                      </p:cBhvr>
                                    </p:animMotion>
                                  </p:childTnLst>
                                </p:cTn>
                              </p:par>
                              <p:par>
                                <p:cTn id="75" presetID="35" presetClass="path" presetSubtype="0" accel="50000" decel="50000" fill="hold" grpId="0" nodeType="withEffect">
                                  <p:stCondLst>
                                    <p:cond delay="0"/>
                                  </p:stCondLst>
                                  <p:childTnLst>
                                    <p:animMotion origin="layout" path="M 0 0  L -0.25 0  E" pathEditMode="relative" ptsTypes="">
                                      <p:cBhvr>
                                        <p:cTn id="76" dur="2000" fill="hold"/>
                                        <p:tgtEl>
                                          <p:spTgt spid="86"/>
                                        </p:tgtEl>
                                        <p:attrNameLst>
                                          <p:attrName>ppt_x</p:attrName>
                                          <p:attrName>ppt_y</p:attrName>
                                        </p:attrNameLst>
                                      </p:cBhvr>
                                    </p:animMotion>
                                  </p:childTnLst>
                                </p:cTn>
                              </p:par>
                              <p:par>
                                <p:cTn id="77" presetID="35" presetClass="path" presetSubtype="0" accel="50000" decel="50000" fill="hold" grpId="0" nodeType="withEffect">
                                  <p:stCondLst>
                                    <p:cond delay="0"/>
                                  </p:stCondLst>
                                  <p:childTnLst>
                                    <p:animMotion origin="layout" path="M 0 0  L -0.25 0  E" pathEditMode="relative" ptsTypes="">
                                      <p:cBhvr>
                                        <p:cTn id="78" dur="2000" fill="hold"/>
                                        <p:tgtEl>
                                          <p:spTgt spid="99"/>
                                        </p:tgtEl>
                                        <p:attrNameLst>
                                          <p:attrName>ppt_x</p:attrName>
                                          <p:attrName>ppt_y</p:attrName>
                                        </p:attrNameLst>
                                      </p:cBhvr>
                                    </p:animMotion>
                                  </p:childTnLst>
                                </p:cTn>
                              </p:par>
                              <p:par>
                                <p:cTn id="79" presetID="35" presetClass="path" presetSubtype="0" accel="50000" decel="50000" fill="hold" grpId="0" nodeType="withEffect">
                                  <p:stCondLst>
                                    <p:cond delay="0"/>
                                  </p:stCondLst>
                                  <p:childTnLst>
                                    <p:animMotion origin="layout" path="M 0 0  L -0.25 0  E" pathEditMode="relative" ptsTypes="">
                                      <p:cBhvr>
                                        <p:cTn id="80" dur="2000" fill="hold"/>
                                        <p:tgtEl>
                                          <p:spTgt spid="100"/>
                                        </p:tgtEl>
                                        <p:attrNameLst>
                                          <p:attrName>ppt_x</p:attrName>
                                          <p:attrName>ppt_y</p:attrName>
                                        </p:attrNameLst>
                                      </p:cBhvr>
                                    </p:animMotion>
                                  </p:childTnLst>
                                </p:cTn>
                              </p:par>
                              <p:par>
                                <p:cTn id="81" presetID="35" presetClass="path" presetSubtype="0" accel="50000" decel="50000" fill="hold" grpId="0" nodeType="withEffect">
                                  <p:stCondLst>
                                    <p:cond delay="0"/>
                                  </p:stCondLst>
                                  <p:childTnLst>
                                    <p:animMotion origin="layout" path="M 0 0  L -0.25 0  E" pathEditMode="relative" ptsTypes="">
                                      <p:cBhvr>
                                        <p:cTn id="82" dur="2000" fill="hold"/>
                                        <p:tgtEl>
                                          <p:spTgt spid="101"/>
                                        </p:tgtEl>
                                        <p:attrNameLst>
                                          <p:attrName>ppt_x</p:attrName>
                                          <p:attrName>ppt_y</p:attrName>
                                        </p:attrNameLst>
                                      </p:cBhvr>
                                    </p:animMotion>
                                  </p:childTnLst>
                                </p:cTn>
                              </p:par>
                              <p:par>
                                <p:cTn id="83" presetID="35" presetClass="path" presetSubtype="0" accel="50000" decel="50000" fill="hold" grpId="0" nodeType="withEffect">
                                  <p:stCondLst>
                                    <p:cond delay="0"/>
                                  </p:stCondLst>
                                  <p:childTnLst>
                                    <p:animMotion origin="layout" path="M 0 0  L -0.25 0  E" pathEditMode="relative" ptsTypes="">
                                      <p:cBhvr>
                                        <p:cTn id="84" dur="2000" fill="hold"/>
                                        <p:tgtEl>
                                          <p:spTgt spid="103"/>
                                        </p:tgtEl>
                                        <p:attrNameLst>
                                          <p:attrName>ppt_x</p:attrName>
                                          <p:attrName>ppt_y</p:attrName>
                                        </p:attrNameLst>
                                      </p:cBhvr>
                                    </p:animMotion>
                                  </p:childTnLst>
                                </p:cTn>
                              </p:par>
                              <p:par>
                                <p:cTn id="85" presetID="35" presetClass="path" presetSubtype="0" accel="50000" decel="50000" fill="hold" grpId="0" nodeType="withEffect">
                                  <p:stCondLst>
                                    <p:cond delay="0"/>
                                  </p:stCondLst>
                                  <p:childTnLst>
                                    <p:animMotion origin="layout" path="M 0 0  L -0.25 0  E" pathEditMode="relative" ptsTypes="">
                                      <p:cBhvr>
                                        <p:cTn id="86" dur="2000" fill="hold"/>
                                        <p:tgtEl>
                                          <p:spTgt spid="104"/>
                                        </p:tgtEl>
                                        <p:attrNameLst>
                                          <p:attrName>ppt_x</p:attrName>
                                          <p:attrName>ppt_y</p:attrName>
                                        </p:attrNameLst>
                                      </p:cBhvr>
                                    </p:animMotion>
                                  </p:childTnLst>
                                </p:cTn>
                              </p:par>
                            </p:childTnLst>
                          </p:cTn>
                        </p:par>
                        <p:par>
                          <p:cTn id="87" fill="hold">
                            <p:stCondLst>
                              <p:cond delay="2000"/>
                            </p:stCondLst>
                            <p:childTnLst>
                              <p:par>
                                <p:cTn id="88" presetID="1" presetClass="entr" presetSubtype="0" fill="hold" grpId="0" nodeType="afterEffect">
                                  <p:stCondLst>
                                    <p:cond delay="0"/>
                                  </p:stCondLst>
                                  <p:childTnLst>
                                    <p:set>
                                      <p:cBhvr>
                                        <p:cTn id="89" dur="1" fill="hold">
                                          <p:stCondLst>
                                            <p:cond delay="0"/>
                                          </p:stCondLst>
                                        </p:cTn>
                                        <p:tgtEl>
                                          <p:spTgt spid="88"/>
                                        </p:tgtEl>
                                        <p:attrNameLst>
                                          <p:attrName>style.visibility</p:attrName>
                                        </p:attrNameLst>
                                      </p:cBhvr>
                                      <p:to>
                                        <p:strVal val="visible"/>
                                      </p:to>
                                    </p:set>
                                  </p:childTnLst>
                                </p:cTn>
                              </p:par>
                            </p:childTnLst>
                          </p:cTn>
                        </p:par>
                        <p:par>
                          <p:cTn id="90" fill="hold">
                            <p:stCondLst>
                              <p:cond delay="2000"/>
                            </p:stCondLst>
                            <p:childTnLst>
                              <p:par>
                                <p:cTn id="91" presetID="1" presetClass="entr" presetSubtype="0" fill="hold" grpId="0" nodeType="afterEffect">
                                  <p:stCondLst>
                                    <p:cond delay="0"/>
                                  </p:stCondLst>
                                  <p:childTnLst>
                                    <p:set>
                                      <p:cBhvr>
                                        <p:cTn id="92" dur="1" fill="hold">
                                          <p:stCondLst>
                                            <p:cond delay="0"/>
                                          </p:stCondLst>
                                        </p:cTn>
                                        <p:tgtEl>
                                          <p:spTgt spid="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31" grpId="0" animBg="1"/>
      <p:bldP spid="5" grpId="0" animBg="1"/>
      <p:bldP spid="20" grpId="0" animBg="1"/>
      <p:bldP spid="22" grpId="0" animBg="1"/>
      <p:bldP spid="23" grpId="0" animBg="1"/>
      <p:bldP spid="24" grpId="0" animBg="1"/>
      <p:bldP spid="25" grpId="0" animBg="1"/>
      <p:bldP spid="26" grpId="0" animBg="1"/>
      <p:bldP spid="27" grpId="0" animBg="1"/>
      <p:bldP spid="28" grpId="0" animBg="1"/>
      <p:bldP spid="29" grpId="0" animBg="1"/>
      <p:bldP spid="32" grpId="0" animBg="1"/>
      <p:bldP spid="33" grpId="0" animBg="1"/>
      <p:bldP spid="18" grpId="0" animBg="1"/>
      <p:bldP spid="19" grpId="0"/>
      <p:bldP spid="84" grpId="0" animBg="1"/>
      <p:bldP spid="69" grpId="0" animBg="1"/>
      <p:bldP spid="70" grpId="0" animBg="1"/>
      <p:bldP spid="78" grpId="0" animBg="1"/>
      <p:bldP spid="79" grpId="0" animBg="1"/>
      <p:bldP spid="89" grpId="0" animBg="1"/>
      <p:bldP spid="90" grpId="0" animBg="1"/>
      <p:bldP spid="91" grpId="0" animBg="1"/>
      <p:bldP spid="92" grpId="0" animBg="1"/>
      <p:bldP spid="15" grpId="0" animBg="1"/>
      <p:bldP spid="16" grpId="0"/>
      <p:bldP spid="85" grpId="0" animBg="1"/>
      <p:bldP spid="86" grpId="0"/>
      <p:bldP spid="88" grpId="0" animBg="1"/>
      <p:bldP spid="98" grpId="0" animBg="1"/>
      <p:bldP spid="99" grpId="0" animBg="1"/>
      <p:bldP spid="100" grpId="0" animBg="1"/>
      <p:bldP spid="101" grpId="0" animBg="1"/>
      <p:bldP spid="103" grpId="0" animBg="1"/>
      <p:bldP spid="10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4"/>
          <p:cNvSpPr>
            <a:spLocks noChangeArrowheads="1"/>
          </p:cNvSpPr>
          <p:nvPr/>
        </p:nvSpPr>
        <p:spPr bwMode="auto">
          <a:xfrm>
            <a:off x="643880" y="3326643"/>
            <a:ext cx="4648200" cy="609600"/>
          </a:xfrm>
          <a:prstGeom prst="roundRect">
            <a:avLst>
              <a:gd name="adj" fmla="val 16667"/>
            </a:avLst>
          </a:prstGeom>
          <a:solidFill>
            <a:srgbClr val="7BB800"/>
          </a:solidFill>
          <a:ln w="9525">
            <a:solidFill>
              <a:srgbClr val="7BB800"/>
            </a:solidFill>
            <a:round/>
            <a:headEnd/>
            <a:tailEnd/>
          </a:ln>
        </p:spPr>
        <p:txBody>
          <a:bodyPr/>
          <a:lstStyle/>
          <a:p>
            <a:pPr algn="ctr">
              <a:spcAft>
                <a:spcPts val="1000"/>
              </a:spcAft>
            </a:pPr>
            <a:r>
              <a:rPr lang="fr-FR" b="1" dirty="0" smtClean="0">
                <a:solidFill>
                  <a:srgbClr val="FFFFFF"/>
                </a:solidFill>
                <a:latin typeface="Calibri" pitchFamily="34" charset="0"/>
              </a:rPr>
              <a:t>Phase d’appropriation : rechercher des pistes de solutions</a:t>
            </a:r>
            <a:endParaRPr lang="fr-FR" b="1" dirty="0">
              <a:solidFill>
                <a:srgbClr val="FFFFFF"/>
              </a:solidFill>
              <a:latin typeface="Calibri" pitchFamily="34" charset="0"/>
            </a:endParaRPr>
          </a:p>
          <a:p>
            <a:endParaRPr lang="fr-FR" dirty="0"/>
          </a:p>
        </p:txBody>
      </p:sp>
      <p:sp>
        <p:nvSpPr>
          <p:cNvPr id="17" name="Rectangle à coins arrondis 16"/>
          <p:cNvSpPr/>
          <p:nvPr/>
        </p:nvSpPr>
        <p:spPr>
          <a:xfrm>
            <a:off x="683568" y="3642556"/>
            <a:ext cx="8280400" cy="2996455"/>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1268" name="Text Box 10"/>
          <p:cNvSpPr txBox="1">
            <a:spLocks noChangeArrowheads="1"/>
          </p:cNvSpPr>
          <p:nvPr/>
        </p:nvSpPr>
        <p:spPr bwMode="auto">
          <a:xfrm>
            <a:off x="1110108" y="4491545"/>
            <a:ext cx="4037956" cy="923330"/>
          </a:xfrm>
          <a:prstGeom prst="rect">
            <a:avLst/>
          </a:prstGeom>
          <a:noFill/>
          <a:ln w="9525">
            <a:noFill/>
            <a:miter lim="800000"/>
            <a:headEnd/>
            <a:tailEnd/>
          </a:ln>
        </p:spPr>
        <p:txBody>
          <a:bodyPr wrap="square">
            <a:spAutoFit/>
          </a:bodyPr>
          <a:lstStyle/>
          <a:p>
            <a:pPr>
              <a:spcBef>
                <a:spcPct val="50000"/>
              </a:spcBef>
            </a:pPr>
            <a:r>
              <a:rPr lang="fr-FR" dirty="0" smtClean="0">
                <a:solidFill>
                  <a:schemeClr val="tx2">
                    <a:lumMod val="50000"/>
                  </a:schemeClr>
                </a:solidFill>
              </a:rPr>
              <a:t>Inventorier les solutions envisageables  pour réduire sa consommation énergétique .</a:t>
            </a:r>
            <a:endParaRPr lang="fr-FR" dirty="0">
              <a:solidFill>
                <a:schemeClr val="tx2">
                  <a:lumMod val="50000"/>
                </a:schemeClr>
              </a:solidFill>
            </a:endParaRPr>
          </a:p>
        </p:txBody>
      </p:sp>
      <p:sp>
        <p:nvSpPr>
          <p:cNvPr id="11269" name="Rectangle 11"/>
          <p:cNvSpPr>
            <a:spLocks noChangeArrowheads="1"/>
          </p:cNvSpPr>
          <p:nvPr/>
        </p:nvSpPr>
        <p:spPr bwMode="auto">
          <a:xfrm>
            <a:off x="4770189" y="4748659"/>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 name="Rectangle à coins arrondis 13"/>
          <p:cNvSpPr/>
          <p:nvPr/>
        </p:nvSpPr>
        <p:spPr>
          <a:xfrm>
            <a:off x="683568" y="1612032"/>
            <a:ext cx="8280400" cy="1528936"/>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3" name="AutoShape 4"/>
          <p:cNvSpPr>
            <a:spLocks noChangeArrowheads="1"/>
          </p:cNvSpPr>
          <p:nvPr/>
        </p:nvSpPr>
        <p:spPr bwMode="auto">
          <a:xfrm>
            <a:off x="643880" y="1348891"/>
            <a:ext cx="4648200" cy="555104"/>
          </a:xfrm>
          <a:prstGeom prst="roundRect">
            <a:avLst>
              <a:gd name="adj" fmla="val 16667"/>
            </a:avLst>
          </a:prstGeom>
          <a:solidFill>
            <a:srgbClr val="7BB800"/>
          </a:solidFill>
          <a:ln w="9525">
            <a:solidFill>
              <a:srgbClr val="7BB800"/>
            </a:solidFill>
            <a:round/>
            <a:headEnd/>
            <a:tailEnd/>
          </a:ln>
        </p:spPr>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Problème technique à résoudre</a:t>
            </a:r>
            <a:endParaRPr lang="fr-FR" altLang="zh-CN" sz="1000" dirty="0" smtClean="0">
              <a:latin typeface="Arial" pitchFamily="34" charset="0"/>
              <a:cs typeface="Arial" pitchFamily="34" charset="0"/>
            </a:endParaRPr>
          </a:p>
          <a:p>
            <a:endParaRPr lang="fr-FR" dirty="0"/>
          </a:p>
        </p:txBody>
      </p:sp>
      <p:sp>
        <p:nvSpPr>
          <p:cNvPr id="15" name="Text Box 10"/>
          <p:cNvSpPr txBox="1">
            <a:spLocks noChangeArrowheads="1"/>
          </p:cNvSpPr>
          <p:nvPr/>
        </p:nvSpPr>
        <p:spPr bwMode="auto">
          <a:xfrm>
            <a:off x="822076" y="1862336"/>
            <a:ext cx="7620000" cy="366713"/>
          </a:xfrm>
          <a:prstGeom prst="rect">
            <a:avLst/>
          </a:prstGeom>
          <a:noFill/>
          <a:ln w="9525">
            <a:noFill/>
            <a:miter lim="800000"/>
            <a:headEnd/>
            <a:tailEnd/>
          </a:ln>
        </p:spPr>
        <p:txBody>
          <a:bodyPr>
            <a:spAutoFit/>
          </a:bodyPr>
          <a:lstStyle/>
          <a:p>
            <a:pPr>
              <a:spcBef>
                <a:spcPct val="50000"/>
              </a:spcBef>
            </a:pPr>
            <a:endParaRPr lang="fr-FR">
              <a:solidFill>
                <a:schemeClr val="bg1"/>
              </a:solidFill>
            </a:endParaRPr>
          </a:p>
        </p:txBody>
      </p:sp>
      <p:sp>
        <p:nvSpPr>
          <p:cNvPr id="18" name="Rectangle 12"/>
          <p:cNvSpPr>
            <a:spLocks noChangeArrowheads="1"/>
          </p:cNvSpPr>
          <p:nvPr/>
        </p:nvSpPr>
        <p:spPr bwMode="auto">
          <a:xfrm>
            <a:off x="972245" y="1916832"/>
            <a:ext cx="6120035" cy="1200329"/>
          </a:xfrm>
          <a:prstGeom prst="rect">
            <a:avLst/>
          </a:prstGeom>
          <a:noFill/>
          <a:ln w="9525">
            <a:noFill/>
            <a:miter lim="800000"/>
            <a:headEnd/>
            <a:tailEnd/>
          </a:ln>
          <a:effectLst/>
        </p:spPr>
        <p:txBody>
          <a:bodyPr wrap="square">
            <a:spAutoFit/>
          </a:bodyPr>
          <a:lstStyle/>
          <a:p>
            <a:pPr lvl="0" algn="just" fontAlgn="base">
              <a:spcBef>
                <a:spcPct val="0"/>
              </a:spcBef>
              <a:spcAft>
                <a:spcPct val="0"/>
              </a:spcAft>
            </a:pPr>
            <a:r>
              <a:rPr lang="fr-FR" altLang="zh-CN" sz="2400" b="1" dirty="0" smtClean="0">
                <a:solidFill>
                  <a:schemeClr val="accent1">
                    <a:lumMod val="50000"/>
                  </a:schemeClr>
                </a:solidFill>
                <a:latin typeface="Arial" pitchFamily="34" charset="0"/>
                <a:cs typeface="Arial" pitchFamily="34" charset="0"/>
              </a:rPr>
              <a:t>Comment peut on réduire notre consommation d’énergie par l’utilisation d’équipements performants ?</a:t>
            </a:r>
          </a:p>
        </p:txBody>
      </p:sp>
      <p:pic>
        <p:nvPicPr>
          <p:cNvPr id="22" name="Image 8" descr="Bien éclairer 2.jpg"/>
          <p:cNvPicPr>
            <a:picLocks noChangeAspect="1"/>
          </p:cNvPicPr>
          <p:nvPr/>
        </p:nvPicPr>
        <p:blipFill>
          <a:blip r:embed="rId3" cstate="print"/>
          <a:srcRect/>
          <a:stretch>
            <a:fillRect/>
          </a:stretch>
        </p:blipFill>
        <p:spPr bwMode="auto">
          <a:xfrm>
            <a:off x="5364088" y="3686683"/>
            <a:ext cx="3456384" cy="2825454"/>
          </a:xfrm>
          <a:prstGeom prst="rect">
            <a:avLst/>
          </a:prstGeom>
          <a:noFill/>
          <a:ln w="9525">
            <a:noFill/>
            <a:miter lim="800000"/>
            <a:headEnd/>
            <a:tailEnd/>
          </a:ln>
        </p:spPr>
      </p:pic>
      <p:sp>
        <p:nvSpPr>
          <p:cNvPr id="19"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20" name="Groupe 19"/>
          <p:cNvGrpSpPr/>
          <p:nvPr/>
        </p:nvGrpSpPr>
        <p:grpSpPr>
          <a:xfrm>
            <a:off x="3748930" y="-108869"/>
            <a:ext cx="5395070" cy="1440000"/>
            <a:chOff x="3748930" y="-108869"/>
            <a:chExt cx="5395070" cy="1440000"/>
          </a:xfrm>
        </p:grpSpPr>
        <p:grpSp>
          <p:nvGrpSpPr>
            <p:cNvPr id="21" name="Groupe 21"/>
            <p:cNvGrpSpPr>
              <a:grpSpLocks/>
            </p:cNvGrpSpPr>
            <p:nvPr/>
          </p:nvGrpSpPr>
          <p:grpSpPr bwMode="auto">
            <a:xfrm>
              <a:off x="3748930" y="72008"/>
              <a:ext cx="5395070" cy="908050"/>
              <a:chOff x="0" y="0"/>
              <a:chExt cx="2668974" cy="513739"/>
            </a:xfrm>
          </p:grpSpPr>
          <p:sp>
            <p:nvSpPr>
              <p:cNvPr id="31"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32"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30" name="Imag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grpSp>
        <p:nvGrpSpPr>
          <p:cNvPr id="36" name="Groupe 21"/>
          <p:cNvGrpSpPr>
            <a:grpSpLocks/>
          </p:cNvGrpSpPr>
          <p:nvPr/>
        </p:nvGrpSpPr>
        <p:grpSpPr bwMode="auto">
          <a:xfrm>
            <a:off x="639521" y="72008"/>
            <a:ext cx="2996375" cy="908050"/>
            <a:chOff x="53873" y="29132"/>
            <a:chExt cx="2049225" cy="509714"/>
          </a:xfrm>
        </p:grpSpPr>
        <p:sp>
          <p:nvSpPr>
            <p:cNvPr id="37" name="AutoShape 3"/>
            <p:cNvSpPr>
              <a:spLocks noChangeArrowheads="1"/>
            </p:cNvSpPr>
            <p:nvPr/>
          </p:nvSpPr>
          <p:spPr bwMode="auto">
            <a:xfrm>
              <a:off x="56544" y="74334"/>
              <a:ext cx="2046554"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538163" algn="ctr"/>
              <a:r>
                <a:rPr lang="fr-FR" sz="2000" b="1" dirty="0" smtClean="0">
                  <a:solidFill>
                    <a:srgbClr val="7BB800"/>
                  </a:solidFill>
                  <a:latin typeface="Century Gothic" pitchFamily="34" charset="0"/>
                </a:rPr>
                <a:t>L’énergie </a:t>
              </a:r>
            </a:p>
            <a:p>
              <a:pPr marL="53816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38" name="AutoShape 4"/>
            <p:cNvSpPr>
              <a:spLocks noChangeArrowheads="1"/>
            </p:cNvSpPr>
            <p:nvPr/>
          </p:nvSpPr>
          <p:spPr bwMode="auto">
            <a:xfrm>
              <a:off x="5387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2" name="Imag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36296" y="1412776"/>
            <a:ext cx="1645248" cy="165600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4"/>
          <p:cNvSpPr txBox="1">
            <a:spLocks noChangeArrowheads="1"/>
          </p:cNvSpPr>
          <p:nvPr/>
        </p:nvSpPr>
        <p:spPr bwMode="auto">
          <a:xfrm>
            <a:off x="666750" y="4081463"/>
            <a:ext cx="904875" cy="419100"/>
          </a:xfrm>
          <a:prstGeom prst="rect">
            <a:avLst/>
          </a:prstGeom>
          <a:solidFill>
            <a:srgbClr val="FFFFFF"/>
          </a:solidFill>
          <a:ln w="9525">
            <a:noFill/>
            <a:miter lim="800000"/>
            <a:headEnd/>
            <a:tailEnd/>
          </a:ln>
        </p:spPr>
        <p:txBody>
          <a:bodyPr lIns="18000" tIns="10800" rIns="18000" bIns="10800"/>
          <a:lstStyle/>
          <a:p>
            <a:pPr>
              <a:spcAft>
                <a:spcPts val="1000"/>
              </a:spcAft>
            </a:pPr>
            <a:r>
              <a:rPr lang="fr-FR" sz="1200">
                <a:latin typeface="Calibri" pitchFamily="34" charset="0"/>
              </a:rPr>
              <a:t>Cellule du luxmètre</a:t>
            </a:r>
            <a:endParaRPr lang="fr-FR" sz="2000"/>
          </a:p>
        </p:txBody>
      </p:sp>
      <p:sp>
        <p:nvSpPr>
          <p:cNvPr id="3075" name="Text Box 24"/>
          <p:cNvSpPr txBox="1">
            <a:spLocks noChangeArrowheads="1"/>
          </p:cNvSpPr>
          <p:nvPr/>
        </p:nvSpPr>
        <p:spPr bwMode="auto">
          <a:xfrm>
            <a:off x="755650" y="2276475"/>
            <a:ext cx="952500" cy="406400"/>
          </a:xfrm>
          <a:prstGeom prst="rect">
            <a:avLst/>
          </a:prstGeom>
          <a:solidFill>
            <a:srgbClr val="FFFFFF"/>
          </a:solidFill>
          <a:ln w="9525">
            <a:noFill/>
            <a:miter lim="800000"/>
            <a:headEnd/>
            <a:tailEnd/>
          </a:ln>
        </p:spPr>
        <p:txBody>
          <a:bodyPr lIns="18000" tIns="10800" rIns="18000" bIns="10800"/>
          <a:lstStyle/>
          <a:p>
            <a:pPr>
              <a:spcAft>
                <a:spcPts val="1000"/>
              </a:spcAft>
            </a:pPr>
            <a:r>
              <a:rPr lang="fr-FR" sz="1200" b="1">
                <a:latin typeface="Calibri" pitchFamily="34" charset="0"/>
              </a:rPr>
              <a:t>Conduit de Lumière</a:t>
            </a:r>
            <a:endParaRPr lang="fr-FR" sz="2000"/>
          </a:p>
        </p:txBody>
      </p:sp>
      <p:pic>
        <p:nvPicPr>
          <p:cNvPr id="3076" name="Image 0" descr="Photo 003.jpg"/>
          <p:cNvPicPr>
            <a:picLocks noChangeAspect="1" noChangeArrowheads="1"/>
          </p:cNvPicPr>
          <p:nvPr/>
        </p:nvPicPr>
        <p:blipFill>
          <a:blip r:embed="rId3" cstate="print">
            <a:lum bright="20000" contrast="20000"/>
          </a:blip>
          <a:srcRect l="16779" t="3658" r="7317" b="9756"/>
          <a:stretch>
            <a:fillRect/>
          </a:stretch>
        </p:blipFill>
        <p:spPr bwMode="auto">
          <a:xfrm>
            <a:off x="1500188" y="2708275"/>
            <a:ext cx="2789237" cy="2386013"/>
          </a:xfrm>
          <a:prstGeom prst="rect">
            <a:avLst/>
          </a:prstGeom>
          <a:noFill/>
          <a:ln w="9525">
            <a:noFill/>
            <a:miter lim="800000"/>
            <a:headEnd/>
            <a:tailEnd/>
          </a:ln>
        </p:spPr>
      </p:pic>
      <p:sp>
        <p:nvSpPr>
          <p:cNvPr id="52" name="Rectangle à coins arrondis 51"/>
          <p:cNvSpPr/>
          <p:nvPr/>
        </p:nvSpPr>
        <p:spPr>
          <a:xfrm>
            <a:off x="756096"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3086" name="AutoShape 4"/>
          <p:cNvSpPr>
            <a:spLocks noChangeArrowheads="1"/>
          </p:cNvSpPr>
          <p:nvPr/>
        </p:nvSpPr>
        <p:spPr bwMode="auto">
          <a:xfrm>
            <a:off x="684187" y="1196975"/>
            <a:ext cx="5688013" cy="719138"/>
          </a:xfrm>
          <a:prstGeom prst="roundRect">
            <a:avLst>
              <a:gd name="adj" fmla="val 16667"/>
            </a:avLst>
          </a:prstGeom>
          <a:solidFill>
            <a:srgbClr val="7BB800"/>
          </a:solidFill>
          <a:ln w="9525">
            <a:solidFill>
              <a:srgbClr val="7BB800"/>
            </a:solidFill>
            <a:round/>
            <a:headEnd/>
            <a:tailEnd/>
          </a:ln>
        </p:spPr>
        <p:txBody>
          <a:bodyPr/>
          <a:lstStyle/>
          <a:p>
            <a:pPr marL="1082675" indent="-1082675"/>
            <a:r>
              <a:rPr lang="fr-FR" b="1" dirty="0">
                <a:solidFill>
                  <a:srgbClr val="FFFFFF"/>
                </a:solidFill>
                <a:latin typeface="Calibri" pitchFamily="34" charset="0"/>
              </a:rPr>
              <a:t>Activité 1 : </a:t>
            </a:r>
            <a:r>
              <a:rPr lang="fr-FR" b="1" dirty="0">
                <a:solidFill>
                  <a:schemeClr val="bg1"/>
                </a:solidFill>
                <a:latin typeface="Calibri" pitchFamily="34" charset="0"/>
              </a:rPr>
              <a:t>La maîtrise des consommations d’éclairage par l’intégration de la lumière naturelle.</a:t>
            </a:r>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sp>
        <p:nvSpPr>
          <p:cNvPr id="3087" name="Rectangle 20"/>
          <p:cNvSpPr>
            <a:spLocks noChangeArrowheads="1"/>
          </p:cNvSpPr>
          <p:nvPr/>
        </p:nvSpPr>
        <p:spPr bwMode="auto">
          <a:xfrm>
            <a:off x="611560" y="5316554"/>
            <a:ext cx="3890961" cy="954107"/>
          </a:xfrm>
          <a:prstGeom prst="rect">
            <a:avLst/>
          </a:prstGeom>
          <a:noFill/>
          <a:ln w="9525">
            <a:noFill/>
            <a:miter lim="800000"/>
            <a:headEnd/>
            <a:tailEnd/>
          </a:ln>
        </p:spPr>
        <p:txBody>
          <a:bodyPr wrap="square">
            <a:spAutoFit/>
          </a:bodyPr>
          <a:lstStyle/>
          <a:p>
            <a:pPr algn="ctr"/>
            <a:r>
              <a:rPr lang="fr-FR" sz="1400" dirty="0">
                <a:latin typeface="Calibri" pitchFamily="34" charset="0"/>
              </a:rPr>
              <a:t>Dimensions de la pièce simulée :</a:t>
            </a:r>
          </a:p>
          <a:p>
            <a:pPr algn="ctr"/>
            <a:r>
              <a:rPr lang="fr-FR" sz="1400" dirty="0">
                <a:latin typeface="Calibri" pitchFamily="34" charset="0"/>
              </a:rPr>
              <a:t> largeur = 4m ; profondeur = 6m ; hauteur = 3m.</a:t>
            </a:r>
          </a:p>
          <a:p>
            <a:pPr algn="ctr"/>
            <a:r>
              <a:rPr lang="fr-FR" sz="1400" dirty="0">
                <a:latin typeface="Calibri" pitchFamily="34" charset="0"/>
              </a:rPr>
              <a:t>Caisson de simulation à l’échelle 1/5 :</a:t>
            </a:r>
          </a:p>
          <a:p>
            <a:pPr algn="ctr"/>
            <a:r>
              <a:rPr lang="fr-FR" sz="1400" dirty="0">
                <a:latin typeface="Calibri" pitchFamily="34" charset="0"/>
              </a:rPr>
              <a:t> 800mm x 1200mm x 600mm.</a:t>
            </a:r>
          </a:p>
        </p:txBody>
      </p:sp>
      <p:sp>
        <p:nvSpPr>
          <p:cNvPr id="3088" name="Text Box 3"/>
          <p:cNvSpPr txBox="1">
            <a:spLocks noChangeArrowheads="1"/>
          </p:cNvSpPr>
          <p:nvPr/>
        </p:nvSpPr>
        <p:spPr bwMode="auto">
          <a:xfrm>
            <a:off x="611188" y="3278188"/>
            <a:ext cx="838200" cy="295275"/>
          </a:xfrm>
          <a:prstGeom prst="rect">
            <a:avLst/>
          </a:prstGeom>
          <a:solidFill>
            <a:srgbClr val="FFFFFF"/>
          </a:solidFill>
          <a:ln w="9525">
            <a:noFill/>
            <a:miter lim="800000"/>
            <a:headEnd/>
            <a:tailEnd/>
          </a:ln>
        </p:spPr>
        <p:txBody>
          <a:bodyPr lIns="18000" tIns="10800" rIns="18000" bIns="10800"/>
          <a:lstStyle/>
          <a:p>
            <a:pPr>
              <a:spcAft>
                <a:spcPts val="1000"/>
              </a:spcAft>
            </a:pPr>
            <a:r>
              <a:rPr lang="fr-FR" sz="1200">
                <a:latin typeface="Calibri" pitchFamily="34" charset="0"/>
              </a:rPr>
              <a:t>Luxmètre</a:t>
            </a:r>
            <a:endParaRPr lang="fr-FR" sz="2000"/>
          </a:p>
        </p:txBody>
      </p:sp>
      <p:sp>
        <p:nvSpPr>
          <p:cNvPr id="3089" name="Text Box 5"/>
          <p:cNvSpPr txBox="1">
            <a:spLocks noChangeArrowheads="1"/>
          </p:cNvSpPr>
          <p:nvPr/>
        </p:nvSpPr>
        <p:spPr bwMode="auto">
          <a:xfrm>
            <a:off x="3995738" y="2276475"/>
            <a:ext cx="876300" cy="438150"/>
          </a:xfrm>
          <a:prstGeom prst="rect">
            <a:avLst/>
          </a:prstGeom>
          <a:solidFill>
            <a:srgbClr val="FFFFFF"/>
          </a:solidFill>
          <a:ln w="9525">
            <a:noFill/>
            <a:miter lim="800000"/>
            <a:headEnd/>
            <a:tailEnd/>
          </a:ln>
        </p:spPr>
        <p:txBody>
          <a:bodyPr lIns="18000" tIns="10800" rIns="18000" bIns="10800"/>
          <a:lstStyle/>
          <a:p>
            <a:pPr>
              <a:spcAft>
                <a:spcPts val="1000"/>
              </a:spcAft>
            </a:pPr>
            <a:r>
              <a:rPr lang="fr-FR" sz="1200">
                <a:latin typeface="Calibri" pitchFamily="34" charset="0"/>
              </a:rPr>
              <a:t>Caisson de simulation</a:t>
            </a:r>
            <a:endParaRPr lang="fr-FR" sz="2000"/>
          </a:p>
        </p:txBody>
      </p:sp>
      <p:sp>
        <p:nvSpPr>
          <p:cNvPr id="3090" name="Line 6"/>
          <p:cNvSpPr>
            <a:spLocks noChangeShapeType="1"/>
          </p:cNvSpPr>
          <p:nvPr/>
        </p:nvSpPr>
        <p:spPr bwMode="auto">
          <a:xfrm>
            <a:off x="1357313" y="4286250"/>
            <a:ext cx="1414462" cy="150813"/>
          </a:xfrm>
          <a:prstGeom prst="line">
            <a:avLst/>
          </a:prstGeom>
          <a:noFill/>
          <a:ln w="15875">
            <a:solidFill>
              <a:srgbClr val="000000"/>
            </a:solidFill>
            <a:round/>
            <a:headEnd/>
            <a:tailEnd type="triangle" w="med" len="med"/>
          </a:ln>
        </p:spPr>
        <p:txBody>
          <a:bodyPr/>
          <a:lstStyle/>
          <a:p>
            <a:endParaRPr lang="fr-FR"/>
          </a:p>
        </p:txBody>
      </p:sp>
      <p:sp>
        <p:nvSpPr>
          <p:cNvPr id="3091" name="Line 7"/>
          <p:cNvSpPr>
            <a:spLocks noChangeShapeType="1"/>
          </p:cNvSpPr>
          <p:nvPr/>
        </p:nvSpPr>
        <p:spPr bwMode="auto">
          <a:xfrm>
            <a:off x="1285875" y="3429000"/>
            <a:ext cx="982663" cy="71438"/>
          </a:xfrm>
          <a:prstGeom prst="line">
            <a:avLst/>
          </a:prstGeom>
          <a:noFill/>
          <a:ln w="15875">
            <a:solidFill>
              <a:srgbClr val="000000"/>
            </a:solidFill>
            <a:round/>
            <a:headEnd/>
            <a:tailEnd type="triangle" w="med" len="med"/>
          </a:ln>
        </p:spPr>
        <p:txBody>
          <a:bodyPr/>
          <a:lstStyle/>
          <a:p>
            <a:endParaRPr lang="fr-FR"/>
          </a:p>
        </p:txBody>
      </p:sp>
      <p:sp>
        <p:nvSpPr>
          <p:cNvPr id="3092" name="Line 8"/>
          <p:cNvSpPr>
            <a:spLocks noChangeShapeType="1"/>
          </p:cNvSpPr>
          <p:nvPr/>
        </p:nvSpPr>
        <p:spPr bwMode="auto">
          <a:xfrm>
            <a:off x="1403350" y="2565400"/>
            <a:ext cx="1081088" cy="287338"/>
          </a:xfrm>
          <a:prstGeom prst="line">
            <a:avLst/>
          </a:prstGeom>
          <a:noFill/>
          <a:ln w="15875">
            <a:solidFill>
              <a:srgbClr val="000000"/>
            </a:solidFill>
            <a:round/>
            <a:headEnd/>
            <a:tailEnd type="triangle" w="med" len="med"/>
          </a:ln>
        </p:spPr>
        <p:txBody>
          <a:bodyPr/>
          <a:lstStyle/>
          <a:p>
            <a:endParaRPr lang="fr-FR"/>
          </a:p>
        </p:txBody>
      </p:sp>
      <p:sp>
        <p:nvSpPr>
          <p:cNvPr id="3094" name="Rectangle 87"/>
          <p:cNvSpPr>
            <a:spLocks noChangeArrowheads="1"/>
          </p:cNvSpPr>
          <p:nvPr/>
        </p:nvSpPr>
        <p:spPr bwMode="auto">
          <a:xfrm>
            <a:off x="4859338" y="2456438"/>
            <a:ext cx="4033837" cy="1292662"/>
          </a:xfrm>
          <a:prstGeom prst="rect">
            <a:avLst/>
          </a:prstGeom>
          <a:noFill/>
          <a:ln w="9525">
            <a:noFill/>
            <a:miter lim="800000"/>
            <a:headEnd/>
            <a:tailEnd/>
          </a:ln>
        </p:spPr>
        <p:txBody>
          <a:bodyPr anchor="ctr">
            <a:spAutoFit/>
          </a:bodyPr>
          <a:lstStyle/>
          <a:p>
            <a:pPr indent="449263"/>
            <a:endParaRPr lang="fr-FR" sz="800" b="1" dirty="0">
              <a:latin typeface="Times New Roman" pitchFamily="18" charset="0"/>
              <a:cs typeface="Times New Roman" pitchFamily="18" charset="0"/>
              <a:sym typeface="Wingdings" pitchFamily="2" charset="2"/>
            </a:endParaRPr>
          </a:p>
          <a:p>
            <a:pPr indent="449263" eaLnBrk="0" hangingPunct="0">
              <a:buFont typeface="Wingdings" pitchFamily="2" charset="2"/>
              <a:buNone/>
            </a:pPr>
            <a:r>
              <a:rPr lang="fr-FR" sz="1200" b="1" dirty="0">
                <a:latin typeface="Times New Roman" pitchFamily="18" charset="0"/>
                <a:cs typeface="Times New Roman" pitchFamily="18" charset="0"/>
                <a:sym typeface="Wingdings" pitchFamily="2" charset="2"/>
              </a:rPr>
              <a:t> Mesurer</a:t>
            </a:r>
            <a:r>
              <a:rPr lang="fr-FR" sz="1200" dirty="0">
                <a:latin typeface="Times New Roman" pitchFamily="18" charset="0"/>
                <a:cs typeface="Times New Roman" pitchFamily="18" charset="0"/>
                <a:sym typeface="Wingdings" pitchFamily="2" charset="2"/>
              </a:rPr>
              <a:t> l’éclairement à l’extérieur du </a:t>
            </a:r>
          </a:p>
          <a:p>
            <a:pPr indent="449263" eaLnBrk="0" hangingPunct="0">
              <a:buFont typeface="Wingdings" pitchFamily="2" charset="2"/>
              <a:buNone/>
            </a:pPr>
            <a:r>
              <a:rPr lang="fr-FR" sz="1200" dirty="0">
                <a:latin typeface="Times New Roman" pitchFamily="18" charset="0"/>
                <a:cs typeface="Times New Roman" pitchFamily="18" charset="0"/>
                <a:sym typeface="Wingdings" pitchFamily="2" charset="2"/>
              </a:rPr>
              <a:t>caisson « </a:t>
            </a:r>
            <a:r>
              <a:rPr lang="fr-FR" sz="1200" dirty="0" err="1">
                <a:latin typeface="Times New Roman" pitchFamily="18" charset="0"/>
                <a:cs typeface="Times New Roman" pitchFamily="18" charset="0"/>
                <a:sym typeface="Wingdings" pitchFamily="2" charset="2"/>
              </a:rPr>
              <a:t>E</a:t>
            </a:r>
            <a:r>
              <a:rPr lang="fr-FR" sz="1200" b="1" baseline="-30000" dirty="0" err="1">
                <a:latin typeface="Times New Roman" pitchFamily="18" charset="0"/>
                <a:cs typeface="Times New Roman" pitchFamily="18" charset="0"/>
                <a:sym typeface="Wingdings" pitchFamily="2" charset="2"/>
              </a:rPr>
              <a:t>ext</a:t>
            </a:r>
            <a:r>
              <a:rPr lang="fr-FR" sz="1200" b="1" dirty="0">
                <a:latin typeface="Times New Roman" pitchFamily="18" charset="0"/>
                <a:cs typeface="Times New Roman" pitchFamily="18" charset="0"/>
                <a:sym typeface="Wingdings" pitchFamily="2" charset="2"/>
              </a:rPr>
              <a:t> » . (Cellule du luxmètre sur le caisson)</a:t>
            </a:r>
            <a:endParaRPr lang="fr-FR" sz="800" b="1" dirty="0">
              <a:latin typeface="Times New Roman" pitchFamily="18" charset="0"/>
              <a:cs typeface="Times New Roman" pitchFamily="18" charset="0"/>
              <a:sym typeface="Wingdings" pitchFamily="2" charset="2"/>
            </a:endParaRPr>
          </a:p>
          <a:p>
            <a:pPr indent="449263" eaLnBrk="0" hangingPunct="0"/>
            <a:endParaRPr lang="fr-FR" sz="500" b="1" dirty="0">
              <a:latin typeface="Times New Roman" pitchFamily="18" charset="0"/>
              <a:cs typeface="Times New Roman" pitchFamily="18" charset="0"/>
              <a:sym typeface="Wingdings" pitchFamily="2" charset="2"/>
            </a:endParaRPr>
          </a:p>
          <a:p>
            <a:pPr indent="449263" eaLnBrk="0" hangingPunct="0"/>
            <a:r>
              <a:rPr lang="fr-FR" sz="1200" b="1" dirty="0">
                <a:latin typeface="Times New Roman" pitchFamily="18" charset="0"/>
                <a:cs typeface="Times New Roman" pitchFamily="18" charset="0"/>
                <a:sym typeface="Wingdings" pitchFamily="2" charset="2"/>
              </a:rPr>
              <a:t>                               </a:t>
            </a:r>
            <a:r>
              <a:rPr lang="fr-FR" sz="1200" b="1" dirty="0" err="1">
                <a:latin typeface="Times New Roman" pitchFamily="18" charset="0"/>
                <a:cs typeface="Times New Roman" pitchFamily="18" charset="0"/>
                <a:sym typeface="Wingdings" pitchFamily="2" charset="2"/>
              </a:rPr>
              <a:t>E</a:t>
            </a:r>
            <a:r>
              <a:rPr lang="fr-FR" sz="1200" b="1" baseline="-30000" dirty="0" err="1">
                <a:latin typeface="Times New Roman" pitchFamily="18" charset="0"/>
                <a:cs typeface="Times New Roman" pitchFamily="18" charset="0"/>
                <a:sym typeface="Wingdings" pitchFamily="2" charset="2"/>
              </a:rPr>
              <a:t>ext</a:t>
            </a:r>
            <a:r>
              <a:rPr lang="fr-FR" sz="1200" b="1" dirty="0">
                <a:latin typeface="Times New Roman" pitchFamily="18" charset="0"/>
                <a:cs typeface="Times New Roman" pitchFamily="18" charset="0"/>
                <a:sym typeface="Wingdings" pitchFamily="2" charset="2"/>
              </a:rPr>
              <a:t> = ………..</a:t>
            </a:r>
            <a:endParaRPr lang="fr-FR" sz="800" b="1" dirty="0">
              <a:latin typeface="Times New Roman" pitchFamily="18" charset="0"/>
              <a:cs typeface="Times New Roman" pitchFamily="18" charset="0"/>
              <a:sym typeface="Wingdings" pitchFamily="2" charset="2"/>
            </a:endParaRPr>
          </a:p>
          <a:p>
            <a:pPr indent="449263" eaLnBrk="0" hangingPunct="0">
              <a:buFont typeface="Wingdings" pitchFamily="2" charset="2"/>
              <a:buNone/>
            </a:pPr>
            <a:endParaRPr lang="fr-FR" sz="500" b="1" dirty="0">
              <a:latin typeface="Times New Roman" pitchFamily="18" charset="0"/>
              <a:cs typeface="Times New Roman" pitchFamily="18" charset="0"/>
              <a:sym typeface="Wingdings" pitchFamily="2" charset="2"/>
            </a:endParaRPr>
          </a:p>
          <a:p>
            <a:pPr indent="449263" eaLnBrk="0" hangingPunct="0">
              <a:buFont typeface="Wingdings" pitchFamily="2" charset="2"/>
              <a:buNone/>
            </a:pPr>
            <a:r>
              <a:rPr lang="fr-FR" sz="1200" b="1" dirty="0">
                <a:latin typeface="Times New Roman" pitchFamily="18" charset="0"/>
                <a:cs typeface="Times New Roman" pitchFamily="18" charset="0"/>
                <a:sym typeface="Wingdings" pitchFamily="2" charset="2"/>
              </a:rPr>
              <a:t> Mesurer</a:t>
            </a:r>
            <a:r>
              <a:rPr lang="fr-FR" sz="1200" dirty="0">
                <a:latin typeface="Times New Roman" pitchFamily="18" charset="0"/>
                <a:cs typeface="Times New Roman" pitchFamily="18" charset="0"/>
                <a:sym typeface="Wingdings" pitchFamily="2" charset="2"/>
              </a:rPr>
              <a:t> l’éclairement à l’intérieur </a:t>
            </a:r>
            <a:r>
              <a:rPr lang="fr-FR" sz="1200" dirty="0" err="1">
                <a:latin typeface="Times New Roman" pitchFamily="18" charset="0"/>
                <a:cs typeface="Times New Roman" pitchFamily="18" charset="0"/>
                <a:sym typeface="Wingdings" pitchFamily="2" charset="2"/>
              </a:rPr>
              <a:t>E</a:t>
            </a:r>
            <a:r>
              <a:rPr lang="fr-FR" sz="1200" b="1" baseline="-30000" dirty="0" err="1">
                <a:latin typeface="Times New Roman" pitchFamily="18" charset="0"/>
                <a:cs typeface="Times New Roman" pitchFamily="18" charset="0"/>
                <a:sym typeface="Wingdings" pitchFamily="2" charset="2"/>
              </a:rPr>
              <a:t>int</a:t>
            </a:r>
            <a:r>
              <a:rPr lang="fr-FR" sz="1200" b="1" baseline="-30000" dirty="0">
                <a:latin typeface="Times New Roman" pitchFamily="18" charset="0"/>
                <a:cs typeface="Times New Roman" pitchFamily="18" charset="0"/>
                <a:sym typeface="Wingdings" pitchFamily="2" charset="2"/>
              </a:rPr>
              <a:t> </a:t>
            </a:r>
            <a:r>
              <a:rPr lang="fr-FR" sz="1200" b="1" dirty="0">
                <a:latin typeface="Times New Roman" pitchFamily="18" charset="0"/>
                <a:cs typeface="Times New Roman" pitchFamily="18" charset="0"/>
                <a:sym typeface="Wingdings" pitchFamily="2" charset="2"/>
              </a:rPr>
              <a:t>sur 15 </a:t>
            </a:r>
          </a:p>
          <a:p>
            <a:pPr indent="449263" eaLnBrk="0" hangingPunct="0">
              <a:buFont typeface="Wingdings" pitchFamily="2" charset="2"/>
              <a:buNone/>
            </a:pPr>
            <a:r>
              <a:rPr lang="fr-FR" sz="1200" b="1" dirty="0">
                <a:latin typeface="Times New Roman" pitchFamily="18" charset="0"/>
                <a:cs typeface="Times New Roman" pitchFamily="18" charset="0"/>
                <a:sym typeface="Wingdings" pitchFamily="2" charset="2"/>
              </a:rPr>
              <a:t> points de la surface.</a:t>
            </a:r>
          </a:p>
        </p:txBody>
      </p:sp>
      <p:sp>
        <p:nvSpPr>
          <p:cNvPr id="3095" name="Text Box 25"/>
          <p:cNvSpPr txBox="1">
            <a:spLocks noChangeArrowheads="1"/>
          </p:cNvSpPr>
          <p:nvPr/>
        </p:nvSpPr>
        <p:spPr bwMode="auto">
          <a:xfrm>
            <a:off x="4427538" y="4510088"/>
            <a:ext cx="809625" cy="287337"/>
          </a:xfrm>
          <a:prstGeom prst="rect">
            <a:avLst/>
          </a:prstGeom>
          <a:solidFill>
            <a:srgbClr val="FFFFFF"/>
          </a:solidFill>
          <a:ln w="9525">
            <a:noFill/>
            <a:miter lim="800000"/>
            <a:headEnd/>
            <a:tailEnd/>
          </a:ln>
        </p:spPr>
        <p:txBody>
          <a:bodyPr lIns="18000" tIns="10800" rIns="18000" bIns="10800"/>
          <a:lstStyle/>
          <a:p>
            <a:pPr>
              <a:spcAft>
                <a:spcPts val="1000"/>
              </a:spcAft>
            </a:pPr>
            <a:r>
              <a:rPr lang="fr-FR" sz="1200" b="1">
                <a:latin typeface="Calibri" pitchFamily="34" charset="0"/>
              </a:rPr>
              <a:t>Lightshelf</a:t>
            </a:r>
            <a:endParaRPr lang="fr-FR" sz="2000"/>
          </a:p>
        </p:txBody>
      </p:sp>
      <p:sp>
        <p:nvSpPr>
          <p:cNvPr id="3096" name="Line 8"/>
          <p:cNvSpPr>
            <a:spLocks noChangeShapeType="1"/>
          </p:cNvSpPr>
          <p:nvPr/>
        </p:nvSpPr>
        <p:spPr bwMode="auto">
          <a:xfrm flipH="1" flipV="1">
            <a:off x="3563938" y="4222750"/>
            <a:ext cx="863600" cy="358775"/>
          </a:xfrm>
          <a:prstGeom prst="line">
            <a:avLst/>
          </a:prstGeom>
          <a:noFill/>
          <a:ln w="15875">
            <a:solidFill>
              <a:srgbClr val="000000"/>
            </a:solidFill>
            <a:round/>
            <a:headEnd/>
            <a:tailEnd type="triangle" w="med" len="med"/>
          </a:ln>
        </p:spPr>
        <p:txBody>
          <a:bodyPr/>
          <a:lstStyle/>
          <a:p>
            <a:endParaRPr lang="fr-FR"/>
          </a:p>
        </p:txBody>
      </p:sp>
      <p:sp>
        <p:nvSpPr>
          <p:cNvPr id="3097" name="Line 8"/>
          <p:cNvSpPr>
            <a:spLocks noChangeShapeType="1"/>
          </p:cNvSpPr>
          <p:nvPr/>
        </p:nvSpPr>
        <p:spPr bwMode="auto">
          <a:xfrm flipH="1">
            <a:off x="3203575" y="2638425"/>
            <a:ext cx="1154113" cy="430213"/>
          </a:xfrm>
          <a:prstGeom prst="line">
            <a:avLst/>
          </a:prstGeom>
          <a:noFill/>
          <a:ln w="15875">
            <a:solidFill>
              <a:srgbClr val="000000"/>
            </a:solidFill>
            <a:round/>
            <a:headEnd/>
            <a:tailEnd type="triangle" w="med" len="med"/>
          </a:ln>
        </p:spPr>
        <p:txBody>
          <a:bodyPr/>
          <a:lstStyle/>
          <a:p>
            <a:endParaRPr lang="fr-FR"/>
          </a:p>
        </p:txBody>
      </p:sp>
      <p:sp>
        <p:nvSpPr>
          <p:cNvPr id="3098" name="Rectangle 27"/>
          <p:cNvSpPr>
            <a:spLocks noChangeArrowheads="1"/>
          </p:cNvSpPr>
          <p:nvPr/>
        </p:nvSpPr>
        <p:spPr bwMode="auto">
          <a:xfrm>
            <a:off x="2051050" y="2060575"/>
            <a:ext cx="1296988" cy="304800"/>
          </a:xfrm>
          <a:prstGeom prst="rect">
            <a:avLst/>
          </a:prstGeom>
          <a:noFill/>
          <a:ln w="9525">
            <a:noFill/>
            <a:miter lim="800000"/>
            <a:headEnd/>
            <a:tailEnd/>
          </a:ln>
        </p:spPr>
        <p:txBody>
          <a:bodyPr anchor="ctr">
            <a:spAutoFit/>
          </a:bodyPr>
          <a:lstStyle/>
          <a:p>
            <a:r>
              <a:rPr lang="fr-FR" sz="1400" b="1" u="sng">
                <a:solidFill>
                  <a:srgbClr val="3366FF"/>
                </a:solidFill>
                <a:latin typeface="Verdana" pitchFamily="34" charset="0"/>
                <a:cs typeface="Times New Roman" pitchFamily="18" charset="0"/>
              </a:rPr>
              <a:t>Maquette</a:t>
            </a:r>
            <a:r>
              <a:rPr lang="fr-FR" sz="1100"/>
              <a:t> </a:t>
            </a:r>
            <a:endParaRPr lang="fr-FR">
              <a:latin typeface="Calibri" pitchFamily="34" charset="0"/>
            </a:endParaRPr>
          </a:p>
        </p:txBody>
      </p:sp>
      <p:sp>
        <p:nvSpPr>
          <p:cNvPr id="3099" name="Rectangle 27"/>
          <p:cNvSpPr>
            <a:spLocks noChangeArrowheads="1"/>
          </p:cNvSpPr>
          <p:nvPr/>
        </p:nvSpPr>
        <p:spPr bwMode="auto">
          <a:xfrm>
            <a:off x="6011863" y="2060575"/>
            <a:ext cx="2016125" cy="304800"/>
          </a:xfrm>
          <a:prstGeom prst="rect">
            <a:avLst/>
          </a:prstGeom>
          <a:noFill/>
          <a:ln w="9525">
            <a:noFill/>
            <a:miter lim="800000"/>
            <a:headEnd/>
            <a:tailEnd/>
          </a:ln>
        </p:spPr>
        <p:txBody>
          <a:bodyPr anchor="ctr">
            <a:spAutoFit/>
          </a:bodyPr>
          <a:lstStyle/>
          <a:p>
            <a:r>
              <a:rPr lang="fr-FR" sz="1400" b="1" u="sng">
                <a:solidFill>
                  <a:srgbClr val="3366FF"/>
                </a:solidFill>
                <a:latin typeface="Verdana" pitchFamily="34" charset="0"/>
                <a:cs typeface="Times New Roman" pitchFamily="18" charset="0"/>
              </a:rPr>
              <a:t>Expérimentations</a:t>
            </a:r>
            <a:r>
              <a:rPr lang="fr-FR" sz="1100"/>
              <a:t> </a:t>
            </a:r>
            <a:endParaRPr lang="fr-FR">
              <a:latin typeface="Calibri" pitchFamily="34" charset="0"/>
            </a:endParaRPr>
          </a:p>
        </p:txBody>
      </p:sp>
      <p:grpSp>
        <p:nvGrpSpPr>
          <p:cNvPr id="4" name="Group 79"/>
          <p:cNvGrpSpPr>
            <a:grpSpLocks/>
          </p:cNvGrpSpPr>
          <p:nvPr/>
        </p:nvGrpSpPr>
        <p:grpSpPr bwMode="auto">
          <a:xfrm>
            <a:off x="5771455" y="3861048"/>
            <a:ext cx="3121025" cy="2219325"/>
            <a:chOff x="3645" y="3719"/>
            <a:chExt cx="4980" cy="3497"/>
          </a:xfrm>
        </p:grpSpPr>
        <p:sp>
          <p:nvSpPr>
            <p:cNvPr id="3152" name="Rectangle 80"/>
            <p:cNvSpPr>
              <a:spLocks noChangeArrowheads="1"/>
            </p:cNvSpPr>
            <p:nvPr/>
          </p:nvSpPr>
          <p:spPr bwMode="auto">
            <a:xfrm>
              <a:off x="3960" y="3780"/>
              <a:ext cx="4665" cy="2460"/>
            </a:xfrm>
            <a:prstGeom prst="rect">
              <a:avLst/>
            </a:prstGeom>
            <a:solidFill>
              <a:srgbClr val="FFFFFF"/>
            </a:solidFill>
            <a:ln w="9525">
              <a:solidFill>
                <a:srgbClr val="000000"/>
              </a:solidFill>
              <a:miter lim="800000"/>
              <a:headEnd/>
              <a:tailEnd/>
            </a:ln>
          </p:spPr>
          <p:txBody>
            <a:bodyPr/>
            <a:lstStyle/>
            <a:p>
              <a:endParaRPr lang="fr-FR"/>
            </a:p>
          </p:txBody>
        </p:sp>
        <p:sp>
          <p:nvSpPr>
            <p:cNvPr id="3153" name="Rectangle 81"/>
            <p:cNvSpPr>
              <a:spLocks noChangeArrowheads="1"/>
            </p:cNvSpPr>
            <p:nvPr/>
          </p:nvSpPr>
          <p:spPr bwMode="auto">
            <a:xfrm>
              <a:off x="4065" y="3870"/>
              <a:ext cx="4485" cy="2280"/>
            </a:xfrm>
            <a:prstGeom prst="rect">
              <a:avLst/>
            </a:prstGeom>
            <a:solidFill>
              <a:srgbClr val="FFFFFF"/>
            </a:solidFill>
            <a:ln w="9525">
              <a:solidFill>
                <a:srgbClr val="000000"/>
              </a:solidFill>
              <a:miter lim="800000"/>
              <a:headEnd/>
              <a:tailEnd/>
            </a:ln>
          </p:spPr>
          <p:txBody>
            <a:bodyPr/>
            <a:lstStyle/>
            <a:p>
              <a:endParaRPr lang="fr-FR"/>
            </a:p>
          </p:txBody>
        </p:sp>
        <p:sp>
          <p:nvSpPr>
            <p:cNvPr id="3154" name="Line 82"/>
            <p:cNvSpPr>
              <a:spLocks noChangeShapeType="1"/>
            </p:cNvSpPr>
            <p:nvPr/>
          </p:nvSpPr>
          <p:spPr bwMode="auto">
            <a:xfrm>
              <a:off x="3960" y="4635"/>
              <a:ext cx="90" cy="0"/>
            </a:xfrm>
            <a:prstGeom prst="line">
              <a:avLst/>
            </a:prstGeom>
            <a:noFill/>
            <a:ln w="9525">
              <a:solidFill>
                <a:srgbClr val="000000"/>
              </a:solidFill>
              <a:round/>
              <a:headEnd/>
              <a:tailEnd/>
            </a:ln>
          </p:spPr>
          <p:txBody>
            <a:bodyPr/>
            <a:lstStyle/>
            <a:p>
              <a:endParaRPr lang="fr-FR"/>
            </a:p>
          </p:txBody>
        </p:sp>
        <p:sp>
          <p:nvSpPr>
            <p:cNvPr id="3155" name="Line 83"/>
            <p:cNvSpPr>
              <a:spLocks noChangeShapeType="1"/>
            </p:cNvSpPr>
            <p:nvPr/>
          </p:nvSpPr>
          <p:spPr bwMode="auto">
            <a:xfrm>
              <a:off x="3975" y="5520"/>
              <a:ext cx="90" cy="0"/>
            </a:xfrm>
            <a:prstGeom prst="line">
              <a:avLst/>
            </a:prstGeom>
            <a:noFill/>
            <a:ln w="9525">
              <a:solidFill>
                <a:srgbClr val="000000"/>
              </a:solidFill>
              <a:round/>
              <a:headEnd/>
              <a:tailEnd/>
            </a:ln>
          </p:spPr>
          <p:txBody>
            <a:bodyPr/>
            <a:lstStyle/>
            <a:p>
              <a:endParaRPr lang="fr-FR"/>
            </a:p>
          </p:txBody>
        </p:sp>
        <p:sp>
          <p:nvSpPr>
            <p:cNvPr id="3156" name="Line 84"/>
            <p:cNvSpPr>
              <a:spLocks noChangeShapeType="1"/>
            </p:cNvSpPr>
            <p:nvPr/>
          </p:nvSpPr>
          <p:spPr bwMode="auto">
            <a:xfrm flipH="1">
              <a:off x="3645" y="4650"/>
              <a:ext cx="330" cy="270"/>
            </a:xfrm>
            <a:prstGeom prst="line">
              <a:avLst/>
            </a:prstGeom>
            <a:noFill/>
            <a:ln w="9525">
              <a:solidFill>
                <a:srgbClr val="000000"/>
              </a:solidFill>
              <a:round/>
              <a:headEnd/>
              <a:tailEnd/>
            </a:ln>
          </p:spPr>
          <p:txBody>
            <a:bodyPr/>
            <a:lstStyle/>
            <a:p>
              <a:endParaRPr lang="fr-FR"/>
            </a:p>
          </p:txBody>
        </p:sp>
        <p:sp>
          <p:nvSpPr>
            <p:cNvPr id="3157" name="Text Box 85"/>
            <p:cNvSpPr txBox="1">
              <a:spLocks noChangeArrowheads="1"/>
            </p:cNvSpPr>
            <p:nvPr/>
          </p:nvSpPr>
          <p:spPr bwMode="auto">
            <a:xfrm>
              <a:off x="5250" y="4261"/>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58" name="Text Box 86"/>
            <p:cNvSpPr txBox="1">
              <a:spLocks noChangeArrowheads="1"/>
            </p:cNvSpPr>
            <p:nvPr/>
          </p:nvSpPr>
          <p:spPr bwMode="auto">
            <a:xfrm>
              <a:off x="4425" y="4216"/>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59" name="Text Box 87"/>
            <p:cNvSpPr txBox="1">
              <a:spLocks noChangeArrowheads="1"/>
            </p:cNvSpPr>
            <p:nvPr/>
          </p:nvSpPr>
          <p:spPr bwMode="auto">
            <a:xfrm>
              <a:off x="6210" y="5596"/>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60" name="Text Box 88"/>
            <p:cNvSpPr txBox="1">
              <a:spLocks noChangeArrowheads="1"/>
            </p:cNvSpPr>
            <p:nvPr/>
          </p:nvSpPr>
          <p:spPr bwMode="auto">
            <a:xfrm>
              <a:off x="7095" y="5611"/>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61" name="Text Box 89"/>
            <p:cNvSpPr txBox="1">
              <a:spLocks noChangeArrowheads="1"/>
            </p:cNvSpPr>
            <p:nvPr/>
          </p:nvSpPr>
          <p:spPr bwMode="auto">
            <a:xfrm>
              <a:off x="7065" y="4996"/>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62" name="Text Box 90"/>
            <p:cNvSpPr txBox="1">
              <a:spLocks noChangeArrowheads="1"/>
            </p:cNvSpPr>
            <p:nvPr/>
          </p:nvSpPr>
          <p:spPr bwMode="auto">
            <a:xfrm>
              <a:off x="7080" y="4291"/>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63" name="Text Box 91"/>
            <p:cNvSpPr txBox="1">
              <a:spLocks noChangeArrowheads="1"/>
            </p:cNvSpPr>
            <p:nvPr/>
          </p:nvSpPr>
          <p:spPr bwMode="auto">
            <a:xfrm>
              <a:off x="4395" y="5611"/>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64" name="Text Box 92"/>
            <p:cNvSpPr txBox="1">
              <a:spLocks noChangeArrowheads="1"/>
            </p:cNvSpPr>
            <p:nvPr/>
          </p:nvSpPr>
          <p:spPr bwMode="auto">
            <a:xfrm>
              <a:off x="4410" y="4951"/>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65" name="Text Box 93"/>
            <p:cNvSpPr txBox="1">
              <a:spLocks noChangeArrowheads="1"/>
            </p:cNvSpPr>
            <p:nvPr/>
          </p:nvSpPr>
          <p:spPr bwMode="auto">
            <a:xfrm>
              <a:off x="6195" y="4981"/>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66" name="Text Box 94"/>
            <p:cNvSpPr txBox="1">
              <a:spLocks noChangeArrowheads="1"/>
            </p:cNvSpPr>
            <p:nvPr/>
          </p:nvSpPr>
          <p:spPr bwMode="auto">
            <a:xfrm>
              <a:off x="6195" y="4261"/>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67" name="Text Box 95"/>
            <p:cNvSpPr txBox="1">
              <a:spLocks noChangeArrowheads="1"/>
            </p:cNvSpPr>
            <p:nvPr/>
          </p:nvSpPr>
          <p:spPr bwMode="auto">
            <a:xfrm>
              <a:off x="5265" y="5011"/>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68" name="Text Box 96"/>
            <p:cNvSpPr txBox="1">
              <a:spLocks noChangeArrowheads="1"/>
            </p:cNvSpPr>
            <p:nvPr/>
          </p:nvSpPr>
          <p:spPr bwMode="auto">
            <a:xfrm>
              <a:off x="5295" y="5581"/>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69" name="Text Box 97"/>
            <p:cNvSpPr txBox="1">
              <a:spLocks noChangeArrowheads="1"/>
            </p:cNvSpPr>
            <p:nvPr/>
          </p:nvSpPr>
          <p:spPr bwMode="auto">
            <a:xfrm>
              <a:off x="4710" y="4449"/>
              <a:ext cx="150" cy="270"/>
            </a:xfrm>
            <a:prstGeom prst="rect">
              <a:avLst/>
            </a:prstGeom>
            <a:solidFill>
              <a:srgbClr val="FFFFFF"/>
            </a:solidFill>
            <a:ln w="9525">
              <a:noFill/>
              <a:miter lim="800000"/>
              <a:headEnd/>
              <a:tailEnd/>
            </a:ln>
          </p:spPr>
          <p:txBody>
            <a:bodyPr lIns="0" tIns="0" rIns="0" bIns="0"/>
            <a:lstStyle/>
            <a:p>
              <a:r>
                <a:rPr lang="fr-FR" sz="1000"/>
                <a:t>1</a:t>
              </a:r>
              <a:endParaRPr lang="fr-FR"/>
            </a:p>
          </p:txBody>
        </p:sp>
        <p:sp>
          <p:nvSpPr>
            <p:cNvPr id="3170" name="Text Box 98"/>
            <p:cNvSpPr txBox="1">
              <a:spLocks noChangeArrowheads="1"/>
            </p:cNvSpPr>
            <p:nvPr/>
          </p:nvSpPr>
          <p:spPr bwMode="auto">
            <a:xfrm>
              <a:off x="4725" y="5681"/>
              <a:ext cx="150" cy="270"/>
            </a:xfrm>
            <a:prstGeom prst="rect">
              <a:avLst/>
            </a:prstGeom>
            <a:solidFill>
              <a:srgbClr val="FFFFFF"/>
            </a:solidFill>
            <a:ln w="9525">
              <a:noFill/>
              <a:miter lim="800000"/>
              <a:headEnd/>
              <a:tailEnd/>
            </a:ln>
          </p:spPr>
          <p:txBody>
            <a:bodyPr lIns="0" tIns="0" rIns="0" bIns="0"/>
            <a:lstStyle/>
            <a:p>
              <a:r>
                <a:rPr lang="fr-FR" sz="1000"/>
                <a:t>3</a:t>
              </a:r>
              <a:endParaRPr lang="fr-FR"/>
            </a:p>
          </p:txBody>
        </p:sp>
        <p:sp>
          <p:nvSpPr>
            <p:cNvPr id="3171" name="Text Box 99"/>
            <p:cNvSpPr txBox="1">
              <a:spLocks noChangeArrowheads="1"/>
            </p:cNvSpPr>
            <p:nvPr/>
          </p:nvSpPr>
          <p:spPr bwMode="auto">
            <a:xfrm>
              <a:off x="4725" y="4988"/>
              <a:ext cx="150" cy="270"/>
            </a:xfrm>
            <a:prstGeom prst="rect">
              <a:avLst/>
            </a:prstGeom>
            <a:solidFill>
              <a:srgbClr val="FFFFFF"/>
            </a:solidFill>
            <a:ln w="9525">
              <a:noFill/>
              <a:miter lim="800000"/>
              <a:headEnd/>
              <a:tailEnd/>
            </a:ln>
          </p:spPr>
          <p:txBody>
            <a:bodyPr lIns="0" tIns="0" rIns="0" bIns="0"/>
            <a:lstStyle/>
            <a:p>
              <a:r>
                <a:rPr lang="fr-FR" sz="1000"/>
                <a:t>2</a:t>
              </a:r>
              <a:endParaRPr lang="fr-FR"/>
            </a:p>
          </p:txBody>
        </p:sp>
        <p:sp>
          <p:nvSpPr>
            <p:cNvPr id="3172" name="Text Box 100"/>
            <p:cNvSpPr txBox="1">
              <a:spLocks noChangeArrowheads="1"/>
            </p:cNvSpPr>
            <p:nvPr/>
          </p:nvSpPr>
          <p:spPr bwMode="auto">
            <a:xfrm>
              <a:off x="5610" y="4389"/>
              <a:ext cx="150" cy="270"/>
            </a:xfrm>
            <a:prstGeom prst="rect">
              <a:avLst/>
            </a:prstGeom>
            <a:solidFill>
              <a:srgbClr val="FFFFFF"/>
            </a:solidFill>
            <a:ln w="9525">
              <a:noFill/>
              <a:miter lim="800000"/>
              <a:headEnd/>
              <a:tailEnd/>
            </a:ln>
          </p:spPr>
          <p:txBody>
            <a:bodyPr lIns="0" tIns="0" rIns="0" bIns="0"/>
            <a:lstStyle/>
            <a:p>
              <a:r>
                <a:rPr lang="fr-FR" sz="1000"/>
                <a:t>4</a:t>
              </a:r>
              <a:endParaRPr lang="fr-FR"/>
            </a:p>
          </p:txBody>
        </p:sp>
        <p:sp>
          <p:nvSpPr>
            <p:cNvPr id="3173" name="Text Box 101"/>
            <p:cNvSpPr txBox="1">
              <a:spLocks noChangeArrowheads="1"/>
            </p:cNvSpPr>
            <p:nvPr/>
          </p:nvSpPr>
          <p:spPr bwMode="auto">
            <a:xfrm>
              <a:off x="5640" y="5019"/>
              <a:ext cx="150" cy="270"/>
            </a:xfrm>
            <a:prstGeom prst="rect">
              <a:avLst/>
            </a:prstGeom>
            <a:solidFill>
              <a:srgbClr val="FFFFFF"/>
            </a:solidFill>
            <a:ln w="9525">
              <a:noFill/>
              <a:miter lim="800000"/>
              <a:headEnd/>
              <a:tailEnd/>
            </a:ln>
          </p:spPr>
          <p:txBody>
            <a:bodyPr lIns="0" tIns="0" rIns="0" bIns="0"/>
            <a:lstStyle/>
            <a:p>
              <a:r>
                <a:rPr lang="fr-FR" sz="1000"/>
                <a:t>5</a:t>
              </a:r>
              <a:endParaRPr lang="fr-FR"/>
            </a:p>
          </p:txBody>
        </p:sp>
        <p:sp>
          <p:nvSpPr>
            <p:cNvPr id="3174" name="Text Box 102"/>
            <p:cNvSpPr txBox="1">
              <a:spLocks noChangeArrowheads="1"/>
            </p:cNvSpPr>
            <p:nvPr/>
          </p:nvSpPr>
          <p:spPr bwMode="auto">
            <a:xfrm>
              <a:off x="5595" y="5639"/>
              <a:ext cx="150" cy="270"/>
            </a:xfrm>
            <a:prstGeom prst="rect">
              <a:avLst/>
            </a:prstGeom>
            <a:solidFill>
              <a:srgbClr val="FFFFFF"/>
            </a:solidFill>
            <a:ln w="9525">
              <a:noFill/>
              <a:miter lim="800000"/>
              <a:headEnd/>
              <a:tailEnd/>
            </a:ln>
          </p:spPr>
          <p:txBody>
            <a:bodyPr lIns="0" tIns="0" rIns="0" bIns="0"/>
            <a:lstStyle/>
            <a:p>
              <a:r>
                <a:rPr lang="fr-FR" sz="1000"/>
                <a:t>6</a:t>
              </a:r>
              <a:endParaRPr lang="fr-FR"/>
            </a:p>
          </p:txBody>
        </p:sp>
        <p:sp>
          <p:nvSpPr>
            <p:cNvPr id="3175" name="Text Box 103"/>
            <p:cNvSpPr txBox="1">
              <a:spLocks noChangeArrowheads="1"/>
            </p:cNvSpPr>
            <p:nvPr/>
          </p:nvSpPr>
          <p:spPr bwMode="auto">
            <a:xfrm>
              <a:off x="6510" y="4464"/>
              <a:ext cx="150" cy="270"/>
            </a:xfrm>
            <a:prstGeom prst="rect">
              <a:avLst/>
            </a:prstGeom>
            <a:solidFill>
              <a:srgbClr val="FFFFFF"/>
            </a:solidFill>
            <a:ln w="9525">
              <a:noFill/>
              <a:miter lim="800000"/>
              <a:headEnd/>
              <a:tailEnd/>
            </a:ln>
          </p:spPr>
          <p:txBody>
            <a:bodyPr lIns="0" tIns="0" rIns="0" bIns="0"/>
            <a:lstStyle/>
            <a:p>
              <a:r>
                <a:rPr lang="fr-FR" sz="1000"/>
                <a:t>7</a:t>
              </a:r>
              <a:endParaRPr lang="fr-FR"/>
            </a:p>
          </p:txBody>
        </p:sp>
        <p:sp>
          <p:nvSpPr>
            <p:cNvPr id="3176" name="Text Box 104"/>
            <p:cNvSpPr txBox="1">
              <a:spLocks noChangeArrowheads="1"/>
            </p:cNvSpPr>
            <p:nvPr/>
          </p:nvSpPr>
          <p:spPr bwMode="auto">
            <a:xfrm>
              <a:off x="6510" y="5019"/>
              <a:ext cx="150" cy="270"/>
            </a:xfrm>
            <a:prstGeom prst="rect">
              <a:avLst/>
            </a:prstGeom>
            <a:solidFill>
              <a:srgbClr val="FFFFFF"/>
            </a:solidFill>
            <a:ln w="9525">
              <a:noFill/>
              <a:miter lim="800000"/>
              <a:headEnd/>
              <a:tailEnd/>
            </a:ln>
          </p:spPr>
          <p:txBody>
            <a:bodyPr lIns="0" tIns="0" rIns="0" bIns="0"/>
            <a:lstStyle/>
            <a:p>
              <a:r>
                <a:rPr lang="fr-FR" sz="1000"/>
                <a:t>8</a:t>
              </a:r>
              <a:endParaRPr lang="fr-FR"/>
            </a:p>
          </p:txBody>
        </p:sp>
        <p:sp>
          <p:nvSpPr>
            <p:cNvPr id="3177" name="Text Box 105"/>
            <p:cNvSpPr txBox="1">
              <a:spLocks noChangeArrowheads="1"/>
            </p:cNvSpPr>
            <p:nvPr/>
          </p:nvSpPr>
          <p:spPr bwMode="auto">
            <a:xfrm>
              <a:off x="6510" y="5666"/>
              <a:ext cx="150" cy="270"/>
            </a:xfrm>
            <a:prstGeom prst="rect">
              <a:avLst/>
            </a:prstGeom>
            <a:solidFill>
              <a:srgbClr val="FFFFFF"/>
            </a:solidFill>
            <a:ln w="9525">
              <a:noFill/>
              <a:miter lim="800000"/>
              <a:headEnd/>
              <a:tailEnd/>
            </a:ln>
          </p:spPr>
          <p:txBody>
            <a:bodyPr lIns="0" tIns="0" rIns="0" bIns="0"/>
            <a:lstStyle/>
            <a:p>
              <a:r>
                <a:rPr lang="fr-FR" sz="1000"/>
                <a:t>9</a:t>
              </a:r>
              <a:endParaRPr lang="fr-FR"/>
            </a:p>
          </p:txBody>
        </p:sp>
        <p:sp>
          <p:nvSpPr>
            <p:cNvPr id="3178" name="Text Box 106"/>
            <p:cNvSpPr txBox="1">
              <a:spLocks noChangeArrowheads="1"/>
            </p:cNvSpPr>
            <p:nvPr/>
          </p:nvSpPr>
          <p:spPr bwMode="auto">
            <a:xfrm>
              <a:off x="7380" y="4479"/>
              <a:ext cx="270" cy="270"/>
            </a:xfrm>
            <a:prstGeom prst="rect">
              <a:avLst/>
            </a:prstGeom>
            <a:solidFill>
              <a:srgbClr val="FFFFFF"/>
            </a:solidFill>
            <a:ln w="9525">
              <a:noFill/>
              <a:miter lim="800000"/>
              <a:headEnd/>
              <a:tailEnd/>
            </a:ln>
          </p:spPr>
          <p:txBody>
            <a:bodyPr lIns="0" tIns="0" rIns="0" bIns="0"/>
            <a:lstStyle/>
            <a:p>
              <a:r>
                <a:rPr lang="fr-FR" sz="1000"/>
                <a:t>10</a:t>
              </a:r>
              <a:endParaRPr lang="fr-FR"/>
            </a:p>
          </p:txBody>
        </p:sp>
        <p:sp>
          <p:nvSpPr>
            <p:cNvPr id="3179" name="Text Box 107"/>
            <p:cNvSpPr txBox="1">
              <a:spLocks noChangeArrowheads="1"/>
            </p:cNvSpPr>
            <p:nvPr/>
          </p:nvSpPr>
          <p:spPr bwMode="auto">
            <a:xfrm>
              <a:off x="7410" y="5049"/>
              <a:ext cx="225" cy="270"/>
            </a:xfrm>
            <a:prstGeom prst="rect">
              <a:avLst/>
            </a:prstGeom>
            <a:solidFill>
              <a:srgbClr val="FFFFFF"/>
            </a:solidFill>
            <a:ln w="9525">
              <a:noFill/>
              <a:miter lim="800000"/>
              <a:headEnd/>
              <a:tailEnd/>
            </a:ln>
          </p:spPr>
          <p:txBody>
            <a:bodyPr lIns="0" tIns="0" rIns="0" bIns="0"/>
            <a:lstStyle/>
            <a:p>
              <a:r>
                <a:rPr lang="fr-FR" sz="1000"/>
                <a:t>11</a:t>
              </a:r>
              <a:endParaRPr lang="fr-FR"/>
            </a:p>
          </p:txBody>
        </p:sp>
        <p:sp>
          <p:nvSpPr>
            <p:cNvPr id="3180" name="Text Box 108"/>
            <p:cNvSpPr txBox="1">
              <a:spLocks noChangeArrowheads="1"/>
            </p:cNvSpPr>
            <p:nvPr/>
          </p:nvSpPr>
          <p:spPr bwMode="auto">
            <a:xfrm>
              <a:off x="7365" y="5634"/>
              <a:ext cx="225" cy="270"/>
            </a:xfrm>
            <a:prstGeom prst="rect">
              <a:avLst/>
            </a:prstGeom>
            <a:solidFill>
              <a:srgbClr val="FFFFFF"/>
            </a:solidFill>
            <a:ln w="9525">
              <a:noFill/>
              <a:miter lim="800000"/>
              <a:headEnd/>
              <a:tailEnd/>
            </a:ln>
          </p:spPr>
          <p:txBody>
            <a:bodyPr lIns="0" tIns="0" rIns="0" bIns="0"/>
            <a:lstStyle/>
            <a:p>
              <a:r>
                <a:rPr lang="fr-FR" sz="1000"/>
                <a:t>12</a:t>
              </a:r>
              <a:endParaRPr lang="fr-FR"/>
            </a:p>
          </p:txBody>
        </p:sp>
        <p:sp>
          <p:nvSpPr>
            <p:cNvPr id="3181" name="Line 109"/>
            <p:cNvSpPr>
              <a:spLocks noChangeShapeType="1"/>
            </p:cNvSpPr>
            <p:nvPr/>
          </p:nvSpPr>
          <p:spPr bwMode="auto">
            <a:xfrm flipH="1" flipV="1">
              <a:off x="3675" y="5175"/>
              <a:ext cx="300" cy="330"/>
            </a:xfrm>
            <a:prstGeom prst="line">
              <a:avLst/>
            </a:prstGeom>
            <a:noFill/>
            <a:ln w="9525">
              <a:solidFill>
                <a:srgbClr val="000000"/>
              </a:solidFill>
              <a:round/>
              <a:headEnd/>
              <a:tailEnd/>
            </a:ln>
          </p:spPr>
          <p:txBody>
            <a:bodyPr/>
            <a:lstStyle/>
            <a:p>
              <a:endParaRPr lang="fr-FR"/>
            </a:p>
          </p:txBody>
        </p:sp>
        <p:sp>
          <p:nvSpPr>
            <p:cNvPr id="3182" name="Line 110"/>
            <p:cNvSpPr>
              <a:spLocks noChangeShapeType="1"/>
            </p:cNvSpPr>
            <p:nvPr/>
          </p:nvSpPr>
          <p:spPr bwMode="auto">
            <a:xfrm>
              <a:off x="4950" y="3749"/>
              <a:ext cx="0" cy="2880"/>
            </a:xfrm>
            <a:prstGeom prst="line">
              <a:avLst/>
            </a:prstGeom>
            <a:noFill/>
            <a:ln w="9525">
              <a:solidFill>
                <a:srgbClr val="000000"/>
              </a:solidFill>
              <a:prstDash val="dash"/>
              <a:round/>
              <a:headEnd/>
              <a:tailEnd/>
            </a:ln>
          </p:spPr>
          <p:txBody>
            <a:bodyPr/>
            <a:lstStyle/>
            <a:p>
              <a:endParaRPr lang="fr-FR"/>
            </a:p>
          </p:txBody>
        </p:sp>
        <p:sp>
          <p:nvSpPr>
            <p:cNvPr id="3183" name="Line 111"/>
            <p:cNvSpPr>
              <a:spLocks noChangeShapeType="1"/>
            </p:cNvSpPr>
            <p:nvPr/>
          </p:nvSpPr>
          <p:spPr bwMode="auto">
            <a:xfrm>
              <a:off x="5865" y="3734"/>
              <a:ext cx="0" cy="2880"/>
            </a:xfrm>
            <a:prstGeom prst="line">
              <a:avLst/>
            </a:prstGeom>
            <a:noFill/>
            <a:ln w="9525">
              <a:solidFill>
                <a:srgbClr val="000000"/>
              </a:solidFill>
              <a:prstDash val="dash"/>
              <a:round/>
              <a:headEnd/>
              <a:tailEnd/>
            </a:ln>
          </p:spPr>
          <p:txBody>
            <a:bodyPr/>
            <a:lstStyle/>
            <a:p>
              <a:endParaRPr lang="fr-FR"/>
            </a:p>
          </p:txBody>
        </p:sp>
        <p:sp>
          <p:nvSpPr>
            <p:cNvPr id="3184" name="Line 112"/>
            <p:cNvSpPr>
              <a:spLocks noChangeShapeType="1"/>
            </p:cNvSpPr>
            <p:nvPr/>
          </p:nvSpPr>
          <p:spPr bwMode="auto">
            <a:xfrm>
              <a:off x="6795" y="3719"/>
              <a:ext cx="0" cy="2880"/>
            </a:xfrm>
            <a:prstGeom prst="line">
              <a:avLst/>
            </a:prstGeom>
            <a:noFill/>
            <a:ln w="9525">
              <a:solidFill>
                <a:srgbClr val="000000"/>
              </a:solidFill>
              <a:prstDash val="dash"/>
              <a:round/>
              <a:headEnd/>
              <a:tailEnd/>
            </a:ln>
          </p:spPr>
          <p:txBody>
            <a:bodyPr/>
            <a:lstStyle/>
            <a:p>
              <a:endParaRPr lang="fr-FR"/>
            </a:p>
          </p:txBody>
        </p:sp>
        <p:sp>
          <p:nvSpPr>
            <p:cNvPr id="3185" name="AutoShape 113"/>
            <p:cNvSpPr>
              <a:spLocks/>
            </p:cNvSpPr>
            <p:nvPr/>
          </p:nvSpPr>
          <p:spPr bwMode="auto">
            <a:xfrm rot="16200000">
              <a:off x="4320" y="6141"/>
              <a:ext cx="352" cy="854"/>
            </a:xfrm>
            <a:prstGeom prst="leftBrace">
              <a:avLst>
                <a:gd name="adj1" fmla="val 20218"/>
                <a:gd name="adj2" fmla="val 50000"/>
              </a:avLst>
            </a:prstGeom>
            <a:noFill/>
            <a:ln w="9525">
              <a:solidFill>
                <a:srgbClr val="000000"/>
              </a:solidFill>
              <a:round/>
              <a:headEnd/>
              <a:tailEnd/>
            </a:ln>
          </p:spPr>
          <p:txBody>
            <a:bodyPr/>
            <a:lstStyle/>
            <a:p>
              <a:endParaRPr lang="fr-FR"/>
            </a:p>
          </p:txBody>
        </p:sp>
        <p:sp>
          <p:nvSpPr>
            <p:cNvPr id="3186" name="AutoShape 114"/>
            <p:cNvSpPr>
              <a:spLocks/>
            </p:cNvSpPr>
            <p:nvPr/>
          </p:nvSpPr>
          <p:spPr bwMode="auto">
            <a:xfrm rot="16200000">
              <a:off x="5235" y="6126"/>
              <a:ext cx="352" cy="854"/>
            </a:xfrm>
            <a:prstGeom prst="leftBrace">
              <a:avLst>
                <a:gd name="adj1" fmla="val 20218"/>
                <a:gd name="adj2" fmla="val 50000"/>
              </a:avLst>
            </a:prstGeom>
            <a:noFill/>
            <a:ln w="9525">
              <a:solidFill>
                <a:srgbClr val="000000"/>
              </a:solidFill>
              <a:round/>
              <a:headEnd/>
              <a:tailEnd/>
            </a:ln>
          </p:spPr>
          <p:txBody>
            <a:bodyPr/>
            <a:lstStyle/>
            <a:p>
              <a:endParaRPr lang="fr-FR"/>
            </a:p>
          </p:txBody>
        </p:sp>
        <p:sp>
          <p:nvSpPr>
            <p:cNvPr id="3187" name="AutoShape 115"/>
            <p:cNvSpPr>
              <a:spLocks/>
            </p:cNvSpPr>
            <p:nvPr/>
          </p:nvSpPr>
          <p:spPr bwMode="auto">
            <a:xfrm rot="16200000">
              <a:off x="6165" y="6141"/>
              <a:ext cx="352" cy="854"/>
            </a:xfrm>
            <a:prstGeom prst="leftBrace">
              <a:avLst>
                <a:gd name="adj1" fmla="val 20218"/>
                <a:gd name="adj2" fmla="val 50000"/>
              </a:avLst>
            </a:prstGeom>
            <a:noFill/>
            <a:ln w="9525">
              <a:solidFill>
                <a:srgbClr val="000000"/>
              </a:solidFill>
              <a:round/>
              <a:headEnd/>
              <a:tailEnd/>
            </a:ln>
          </p:spPr>
          <p:txBody>
            <a:bodyPr/>
            <a:lstStyle/>
            <a:p>
              <a:endParaRPr lang="fr-FR"/>
            </a:p>
          </p:txBody>
        </p:sp>
        <p:sp>
          <p:nvSpPr>
            <p:cNvPr id="3188" name="AutoShape 116"/>
            <p:cNvSpPr>
              <a:spLocks/>
            </p:cNvSpPr>
            <p:nvPr/>
          </p:nvSpPr>
          <p:spPr bwMode="auto">
            <a:xfrm rot="16200000">
              <a:off x="7080" y="6141"/>
              <a:ext cx="352" cy="854"/>
            </a:xfrm>
            <a:prstGeom prst="leftBrace">
              <a:avLst>
                <a:gd name="adj1" fmla="val 20218"/>
                <a:gd name="adj2" fmla="val 50000"/>
              </a:avLst>
            </a:prstGeom>
            <a:noFill/>
            <a:ln w="9525">
              <a:solidFill>
                <a:srgbClr val="000000"/>
              </a:solidFill>
              <a:round/>
              <a:headEnd/>
              <a:tailEnd/>
            </a:ln>
          </p:spPr>
          <p:txBody>
            <a:bodyPr/>
            <a:lstStyle/>
            <a:p>
              <a:endParaRPr lang="fr-FR"/>
            </a:p>
          </p:txBody>
        </p:sp>
        <p:sp>
          <p:nvSpPr>
            <p:cNvPr id="3189" name="Text Box 117"/>
            <p:cNvSpPr txBox="1">
              <a:spLocks noChangeArrowheads="1"/>
            </p:cNvSpPr>
            <p:nvPr/>
          </p:nvSpPr>
          <p:spPr bwMode="auto">
            <a:xfrm>
              <a:off x="4155" y="6856"/>
              <a:ext cx="645" cy="330"/>
            </a:xfrm>
            <a:prstGeom prst="rect">
              <a:avLst/>
            </a:prstGeom>
            <a:solidFill>
              <a:srgbClr val="FFFFFF"/>
            </a:solidFill>
            <a:ln w="9525">
              <a:solidFill>
                <a:srgbClr val="000000"/>
              </a:solidFill>
              <a:miter lim="800000"/>
              <a:headEnd/>
              <a:tailEnd/>
            </a:ln>
          </p:spPr>
          <p:txBody>
            <a:bodyPr lIns="18000" tIns="10800" rIns="18000" bIns="10800"/>
            <a:lstStyle/>
            <a:p>
              <a:r>
                <a:rPr lang="fr-FR" sz="900"/>
                <a:t>Zone 1</a:t>
              </a:r>
              <a:endParaRPr lang="fr-FR"/>
            </a:p>
          </p:txBody>
        </p:sp>
        <p:sp>
          <p:nvSpPr>
            <p:cNvPr id="3190" name="Text Box 118"/>
            <p:cNvSpPr txBox="1">
              <a:spLocks noChangeArrowheads="1"/>
            </p:cNvSpPr>
            <p:nvPr/>
          </p:nvSpPr>
          <p:spPr bwMode="auto">
            <a:xfrm>
              <a:off x="5070" y="6856"/>
              <a:ext cx="645" cy="330"/>
            </a:xfrm>
            <a:prstGeom prst="rect">
              <a:avLst/>
            </a:prstGeom>
            <a:solidFill>
              <a:srgbClr val="FFFFFF"/>
            </a:solidFill>
            <a:ln w="9525">
              <a:solidFill>
                <a:srgbClr val="000000"/>
              </a:solidFill>
              <a:miter lim="800000"/>
              <a:headEnd/>
              <a:tailEnd/>
            </a:ln>
          </p:spPr>
          <p:txBody>
            <a:bodyPr lIns="18000" tIns="10800" rIns="18000" bIns="10800"/>
            <a:lstStyle/>
            <a:p>
              <a:r>
                <a:rPr lang="fr-FR" sz="900"/>
                <a:t>Zone 2</a:t>
              </a:r>
              <a:endParaRPr lang="fr-FR"/>
            </a:p>
          </p:txBody>
        </p:sp>
        <p:sp>
          <p:nvSpPr>
            <p:cNvPr id="3191" name="Text Box 119"/>
            <p:cNvSpPr txBox="1">
              <a:spLocks noChangeArrowheads="1"/>
            </p:cNvSpPr>
            <p:nvPr/>
          </p:nvSpPr>
          <p:spPr bwMode="auto">
            <a:xfrm>
              <a:off x="6000" y="6871"/>
              <a:ext cx="645" cy="330"/>
            </a:xfrm>
            <a:prstGeom prst="rect">
              <a:avLst/>
            </a:prstGeom>
            <a:solidFill>
              <a:srgbClr val="FFFFFF"/>
            </a:solidFill>
            <a:ln w="9525">
              <a:solidFill>
                <a:srgbClr val="000000"/>
              </a:solidFill>
              <a:miter lim="800000"/>
              <a:headEnd/>
              <a:tailEnd/>
            </a:ln>
          </p:spPr>
          <p:txBody>
            <a:bodyPr lIns="18000" tIns="10800" rIns="18000" bIns="10800"/>
            <a:lstStyle/>
            <a:p>
              <a:r>
                <a:rPr lang="fr-FR" sz="900"/>
                <a:t>Zone 3</a:t>
              </a:r>
              <a:endParaRPr lang="fr-FR"/>
            </a:p>
          </p:txBody>
        </p:sp>
        <p:sp>
          <p:nvSpPr>
            <p:cNvPr id="3192" name="Text Box 120"/>
            <p:cNvSpPr txBox="1">
              <a:spLocks noChangeArrowheads="1"/>
            </p:cNvSpPr>
            <p:nvPr/>
          </p:nvSpPr>
          <p:spPr bwMode="auto">
            <a:xfrm>
              <a:off x="6915" y="6886"/>
              <a:ext cx="645" cy="330"/>
            </a:xfrm>
            <a:prstGeom prst="rect">
              <a:avLst/>
            </a:prstGeom>
            <a:solidFill>
              <a:srgbClr val="FFFFFF"/>
            </a:solidFill>
            <a:ln w="9525">
              <a:solidFill>
                <a:srgbClr val="000000"/>
              </a:solidFill>
              <a:miter lim="800000"/>
              <a:headEnd/>
              <a:tailEnd/>
            </a:ln>
          </p:spPr>
          <p:txBody>
            <a:bodyPr lIns="18000" tIns="10800" rIns="18000" bIns="10800"/>
            <a:lstStyle/>
            <a:p>
              <a:r>
                <a:rPr lang="fr-FR" sz="900"/>
                <a:t>Zone 4</a:t>
              </a:r>
              <a:endParaRPr lang="fr-FR"/>
            </a:p>
          </p:txBody>
        </p:sp>
        <p:sp>
          <p:nvSpPr>
            <p:cNvPr id="3193" name="AutoShape 121"/>
            <p:cNvSpPr>
              <a:spLocks/>
            </p:cNvSpPr>
            <p:nvPr/>
          </p:nvSpPr>
          <p:spPr bwMode="auto">
            <a:xfrm rot="16200000">
              <a:off x="7965" y="6141"/>
              <a:ext cx="352" cy="854"/>
            </a:xfrm>
            <a:prstGeom prst="leftBrace">
              <a:avLst>
                <a:gd name="adj1" fmla="val 20218"/>
                <a:gd name="adj2" fmla="val 50000"/>
              </a:avLst>
            </a:prstGeom>
            <a:noFill/>
            <a:ln w="9525">
              <a:solidFill>
                <a:srgbClr val="000000"/>
              </a:solidFill>
              <a:round/>
              <a:headEnd/>
              <a:tailEnd/>
            </a:ln>
          </p:spPr>
          <p:txBody>
            <a:bodyPr/>
            <a:lstStyle/>
            <a:p>
              <a:endParaRPr lang="fr-FR"/>
            </a:p>
          </p:txBody>
        </p:sp>
        <p:sp>
          <p:nvSpPr>
            <p:cNvPr id="3194" name="Line 122"/>
            <p:cNvSpPr>
              <a:spLocks noChangeShapeType="1"/>
            </p:cNvSpPr>
            <p:nvPr/>
          </p:nvSpPr>
          <p:spPr bwMode="auto">
            <a:xfrm>
              <a:off x="7695" y="3749"/>
              <a:ext cx="0" cy="2880"/>
            </a:xfrm>
            <a:prstGeom prst="line">
              <a:avLst/>
            </a:prstGeom>
            <a:noFill/>
            <a:ln w="9525">
              <a:solidFill>
                <a:srgbClr val="000000"/>
              </a:solidFill>
              <a:prstDash val="dash"/>
              <a:round/>
              <a:headEnd/>
              <a:tailEnd/>
            </a:ln>
          </p:spPr>
          <p:txBody>
            <a:bodyPr/>
            <a:lstStyle/>
            <a:p>
              <a:endParaRPr lang="fr-FR"/>
            </a:p>
          </p:txBody>
        </p:sp>
        <p:sp>
          <p:nvSpPr>
            <p:cNvPr id="3195" name="Text Box 123"/>
            <p:cNvSpPr txBox="1">
              <a:spLocks noChangeArrowheads="1"/>
            </p:cNvSpPr>
            <p:nvPr/>
          </p:nvSpPr>
          <p:spPr bwMode="auto">
            <a:xfrm>
              <a:off x="7980" y="4276"/>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96" name="Text Box 124"/>
            <p:cNvSpPr txBox="1">
              <a:spLocks noChangeArrowheads="1"/>
            </p:cNvSpPr>
            <p:nvPr/>
          </p:nvSpPr>
          <p:spPr bwMode="auto">
            <a:xfrm>
              <a:off x="7980" y="4981"/>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97" name="Text Box 125"/>
            <p:cNvSpPr txBox="1">
              <a:spLocks noChangeArrowheads="1"/>
            </p:cNvSpPr>
            <p:nvPr/>
          </p:nvSpPr>
          <p:spPr bwMode="auto">
            <a:xfrm>
              <a:off x="7980" y="5628"/>
              <a:ext cx="255" cy="270"/>
            </a:xfrm>
            <a:prstGeom prst="rect">
              <a:avLst/>
            </a:prstGeom>
            <a:solidFill>
              <a:srgbClr val="FFFFFF"/>
            </a:solidFill>
            <a:ln w="9525">
              <a:noFill/>
              <a:miter lim="800000"/>
              <a:headEnd/>
              <a:tailEnd/>
            </a:ln>
          </p:spPr>
          <p:txBody>
            <a:bodyPr lIns="0" tIns="0" rIns="0" bIns="0"/>
            <a:lstStyle/>
            <a:p>
              <a:r>
                <a:rPr lang="fr-FR" sz="1200" b="1">
                  <a:sym typeface="Wingdings" pitchFamily="2" charset="2"/>
                </a:rPr>
                <a:t></a:t>
              </a:r>
              <a:endParaRPr lang="fr-FR"/>
            </a:p>
          </p:txBody>
        </p:sp>
        <p:sp>
          <p:nvSpPr>
            <p:cNvPr id="3198" name="Text Box 126"/>
            <p:cNvSpPr txBox="1">
              <a:spLocks noChangeArrowheads="1"/>
            </p:cNvSpPr>
            <p:nvPr/>
          </p:nvSpPr>
          <p:spPr bwMode="auto">
            <a:xfrm>
              <a:off x="7815" y="6886"/>
              <a:ext cx="645" cy="330"/>
            </a:xfrm>
            <a:prstGeom prst="rect">
              <a:avLst/>
            </a:prstGeom>
            <a:solidFill>
              <a:srgbClr val="FFFFFF"/>
            </a:solidFill>
            <a:ln w="9525">
              <a:solidFill>
                <a:srgbClr val="000000"/>
              </a:solidFill>
              <a:miter lim="800000"/>
              <a:headEnd/>
              <a:tailEnd/>
            </a:ln>
          </p:spPr>
          <p:txBody>
            <a:bodyPr lIns="18000" tIns="10800" rIns="18000" bIns="10800"/>
            <a:lstStyle/>
            <a:p>
              <a:r>
                <a:rPr lang="fr-FR" sz="900"/>
                <a:t>Zone 5</a:t>
              </a:r>
              <a:endParaRPr lang="fr-FR"/>
            </a:p>
          </p:txBody>
        </p:sp>
        <p:sp>
          <p:nvSpPr>
            <p:cNvPr id="3199" name="Text Box 127"/>
            <p:cNvSpPr txBox="1">
              <a:spLocks noChangeArrowheads="1"/>
            </p:cNvSpPr>
            <p:nvPr/>
          </p:nvSpPr>
          <p:spPr bwMode="auto">
            <a:xfrm>
              <a:off x="8160" y="4464"/>
              <a:ext cx="270" cy="270"/>
            </a:xfrm>
            <a:prstGeom prst="rect">
              <a:avLst/>
            </a:prstGeom>
            <a:solidFill>
              <a:srgbClr val="FFFFFF"/>
            </a:solidFill>
            <a:ln w="9525">
              <a:noFill/>
              <a:miter lim="800000"/>
              <a:headEnd/>
              <a:tailEnd/>
            </a:ln>
          </p:spPr>
          <p:txBody>
            <a:bodyPr lIns="0" tIns="0" rIns="0" bIns="0"/>
            <a:lstStyle/>
            <a:p>
              <a:r>
                <a:rPr lang="fr-FR" sz="1000"/>
                <a:t>13</a:t>
              </a:r>
              <a:endParaRPr lang="fr-FR"/>
            </a:p>
          </p:txBody>
        </p:sp>
        <p:sp>
          <p:nvSpPr>
            <p:cNvPr id="3200" name="Text Box 128"/>
            <p:cNvSpPr txBox="1">
              <a:spLocks noChangeArrowheads="1"/>
            </p:cNvSpPr>
            <p:nvPr/>
          </p:nvSpPr>
          <p:spPr bwMode="auto">
            <a:xfrm>
              <a:off x="8199" y="5032"/>
              <a:ext cx="270" cy="270"/>
            </a:xfrm>
            <a:prstGeom prst="rect">
              <a:avLst/>
            </a:prstGeom>
            <a:solidFill>
              <a:srgbClr val="FFFFFF"/>
            </a:solidFill>
            <a:ln w="9525">
              <a:noFill/>
              <a:miter lim="800000"/>
              <a:headEnd/>
              <a:tailEnd/>
            </a:ln>
          </p:spPr>
          <p:txBody>
            <a:bodyPr lIns="0" tIns="0" rIns="0" bIns="0"/>
            <a:lstStyle/>
            <a:p>
              <a:r>
                <a:rPr lang="fr-FR" sz="1000"/>
                <a:t>14</a:t>
              </a:r>
              <a:endParaRPr lang="fr-FR"/>
            </a:p>
          </p:txBody>
        </p:sp>
        <p:sp>
          <p:nvSpPr>
            <p:cNvPr id="3201" name="Text Box 129"/>
            <p:cNvSpPr txBox="1">
              <a:spLocks noChangeArrowheads="1"/>
            </p:cNvSpPr>
            <p:nvPr/>
          </p:nvSpPr>
          <p:spPr bwMode="auto">
            <a:xfrm>
              <a:off x="8265" y="5676"/>
              <a:ext cx="270" cy="270"/>
            </a:xfrm>
            <a:prstGeom prst="rect">
              <a:avLst/>
            </a:prstGeom>
            <a:solidFill>
              <a:srgbClr val="FFFFFF"/>
            </a:solidFill>
            <a:ln w="9525">
              <a:noFill/>
              <a:miter lim="800000"/>
              <a:headEnd/>
              <a:tailEnd/>
            </a:ln>
          </p:spPr>
          <p:txBody>
            <a:bodyPr lIns="0" tIns="0" rIns="0" bIns="0"/>
            <a:lstStyle/>
            <a:p>
              <a:r>
                <a:rPr lang="fr-FR" sz="1000"/>
                <a:t>15</a:t>
              </a:r>
              <a:endParaRPr lang="fr-FR"/>
            </a:p>
          </p:txBody>
        </p:sp>
      </p:grpSp>
      <p:grpSp>
        <p:nvGrpSpPr>
          <p:cNvPr id="82" name="Groupe 21"/>
          <p:cNvGrpSpPr>
            <a:grpSpLocks/>
          </p:cNvGrpSpPr>
          <p:nvPr/>
        </p:nvGrpSpPr>
        <p:grpSpPr bwMode="auto">
          <a:xfrm>
            <a:off x="755578" y="44624"/>
            <a:ext cx="3168350" cy="908050"/>
            <a:chOff x="1" y="0"/>
            <a:chExt cx="1691406" cy="513739"/>
          </a:xfrm>
        </p:grpSpPr>
        <p:sp>
          <p:nvSpPr>
            <p:cNvPr id="83"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84" name="AutoShape 4"/>
            <p:cNvSpPr>
              <a:spLocks noChangeArrowheads="1"/>
            </p:cNvSpPr>
            <p:nvPr/>
          </p:nvSpPr>
          <p:spPr bwMode="auto">
            <a:xfrm>
              <a:off x="1" y="0"/>
              <a:ext cx="151842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ET- Thème de séquence n°4</a:t>
              </a:r>
              <a:endParaRPr lang="fr-FR" b="1" dirty="0">
                <a:solidFill>
                  <a:srgbClr val="FFFFFF"/>
                </a:solidFill>
                <a:latin typeface="Calibri" pitchFamily="34" charset="0"/>
              </a:endParaRPr>
            </a:p>
          </p:txBody>
        </p:sp>
      </p:grpSp>
      <p:grpSp>
        <p:nvGrpSpPr>
          <p:cNvPr id="77" name="Groupe 76"/>
          <p:cNvGrpSpPr/>
          <p:nvPr/>
        </p:nvGrpSpPr>
        <p:grpSpPr>
          <a:xfrm>
            <a:off x="4012329" y="-108869"/>
            <a:ext cx="4952159" cy="1440000"/>
            <a:chOff x="3748930" y="-108869"/>
            <a:chExt cx="4952159" cy="1440000"/>
          </a:xfrm>
        </p:grpSpPr>
        <p:grpSp>
          <p:nvGrpSpPr>
            <p:cNvPr id="85" name="Groupe 21"/>
            <p:cNvGrpSpPr>
              <a:grpSpLocks/>
            </p:cNvGrpSpPr>
            <p:nvPr/>
          </p:nvGrpSpPr>
          <p:grpSpPr bwMode="auto">
            <a:xfrm>
              <a:off x="3748930" y="72008"/>
              <a:ext cx="4952159" cy="908050"/>
              <a:chOff x="0" y="0"/>
              <a:chExt cx="2449863" cy="513739"/>
            </a:xfrm>
          </p:grpSpPr>
          <p:sp>
            <p:nvSpPr>
              <p:cNvPr id="87" name="AutoShape 3"/>
              <p:cNvSpPr>
                <a:spLocks noChangeArrowheads="1"/>
              </p:cNvSpPr>
              <p:nvPr/>
            </p:nvSpPr>
            <p:spPr bwMode="auto">
              <a:xfrm>
                <a:off x="1" y="150881"/>
                <a:ext cx="2449862"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88"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86" name="Image 8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sp>
        <p:nvSpPr>
          <p:cNvPr id="89"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2" name="Groupe 1"/>
          <p:cNvGrpSpPr/>
          <p:nvPr/>
        </p:nvGrpSpPr>
        <p:grpSpPr>
          <a:xfrm>
            <a:off x="3594311" y="4842831"/>
            <a:ext cx="2476078" cy="1980000"/>
            <a:chOff x="2723457" y="1628800"/>
            <a:chExt cx="6598442" cy="5400600"/>
          </a:xfrm>
          <a:effectLst>
            <a:outerShdw blurRad="76200" dir="18900000" sy="23000" kx="-1200000" algn="bl" rotWithShape="0">
              <a:prstClr val="black">
                <a:alpha val="20000"/>
              </a:prstClr>
            </a:outerShdw>
          </a:effectLst>
        </p:grpSpPr>
        <p:pic>
          <p:nvPicPr>
            <p:cNvPr id="79" name="Image 7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pic>
          <p:nvPicPr>
            <p:cNvPr id="80" name="Image 7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81" name="Image 8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90" name="Image 8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170" name="Picture 15" descr="DSC01539"/>
          <p:cNvPicPr>
            <a:picLocks noChangeAspect="1" noChangeArrowheads="1"/>
          </p:cNvPicPr>
          <p:nvPr/>
        </p:nvPicPr>
        <p:blipFill>
          <a:blip r:embed="rId3" cstate="print"/>
          <a:srcRect l="20230" t="10088" r="18420" b="17105"/>
          <a:stretch>
            <a:fillRect/>
          </a:stretch>
        </p:blipFill>
        <p:spPr bwMode="auto">
          <a:xfrm>
            <a:off x="6021388" y="3227388"/>
            <a:ext cx="2654300" cy="2362200"/>
          </a:xfrm>
          <a:prstGeom prst="rect">
            <a:avLst/>
          </a:prstGeom>
          <a:noFill/>
          <a:ln w="9525">
            <a:noFill/>
            <a:miter lim="800000"/>
            <a:headEnd/>
            <a:tailEnd/>
          </a:ln>
        </p:spPr>
      </p:pic>
      <p:pic>
        <p:nvPicPr>
          <p:cNvPr id="7171" name="Picture 1">
            <a:hlinkClick r:id="rId4" action="ppaction://hlinkfile"/>
          </p:cNvPr>
          <p:cNvPicPr>
            <a:picLocks noChangeAspect="1" noChangeArrowheads="1"/>
          </p:cNvPicPr>
          <p:nvPr/>
        </p:nvPicPr>
        <p:blipFill>
          <a:blip r:embed="rId5" cstate="print"/>
          <a:srcRect l="18816" t="12796" r="16985" b="7471"/>
          <a:stretch>
            <a:fillRect/>
          </a:stretch>
        </p:blipFill>
        <p:spPr bwMode="auto">
          <a:xfrm>
            <a:off x="611188" y="2514600"/>
            <a:ext cx="5229225" cy="3651250"/>
          </a:xfrm>
          <a:prstGeom prst="rect">
            <a:avLst/>
          </a:prstGeom>
          <a:noFill/>
          <a:ln w="9525">
            <a:noFill/>
            <a:miter lim="800000"/>
            <a:headEnd/>
            <a:tailEnd/>
          </a:ln>
        </p:spPr>
      </p:pic>
      <p:sp>
        <p:nvSpPr>
          <p:cNvPr id="3" name="Rectangle à coins arrondis 2"/>
          <p:cNvSpPr/>
          <p:nvPr/>
        </p:nvSpPr>
        <p:spPr>
          <a:xfrm>
            <a:off x="539750"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7173" name="AutoShape 4"/>
          <p:cNvSpPr>
            <a:spLocks noChangeArrowheads="1"/>
          </p:cNvSpPr>
          <p:nvPr/>
        </p:nvSpPr>
        <p:spPr bwMode="auto">
          <a:xfrm>
            <a:off x="323850" y="1196975"/>
            <a:ext cx="5688013" cy="719138"/>
          </a:xfrm>
          <a:prstGeom prst="roundRect">
            <a:avLst>
              <a:gd name="adj" fmla="val 16667"/>
            </a:avLst>
          </a:prstGeom>
          <a:solidFill>
            <a:srgbClr val="7BB800"/>
          </a:solidFill>
          <a:ln w="9525">
            <a:solidFill>
              <a:srgbClr val="7BB800"/>
            </a:solidFill>
            <a:round/>
            <a:headEnd/>
            <a:tailEnd/>
          </a:ln>
        </p:spPr>
        <p:txBody>
          <a:bodyPr/>
          <a:lstStyle/>
          <a:p>
            <a:r>
              <a:rPr lang="fr-FR" b="1">
                <a:solidFill>
                  <a:srgbClr val="FFFFFF"/>
                </a:solidFill>
                <a:latin typeface="Calibri" pitchFamily="34" charset="0"/>
              </a:rPr>
              <a:t>Activité 1 : </a:t>
            </a:r>
            <a:r>
              <a:rPr lang="fr-FR" b="1">
                <a:solidFill>
                  <a:schemeClr val="bg1"/>
                </a:solidFill>
                <a:latin typeface="Calibri" pitchFamily="34" charset="0"/>
              </a:rPr>
              <a:t>La maîtrise des consommations d’éclairage par l’intégration de la lumière naturelle.</a:t>
            </a:r>
            <a:endParaRPr lang="fr-FR">
              <a:solidFill>
                <a:schemeClr val="bg1"/>
              </a:solidFill>
              <a:latin typeface="Calibri" pitchFamily="34" charset="0"/>
            </a:endParaRPr>
          </a:p>
          <a:p>
            <a:pPr algn="ctr">
              <a:spcAft>
                <a:spcPts val="1000"/>
              </a:spcAft>
            </a:pPr>
            <a:endParaRPr lang="fr-FR" b="1">
              <a:solidFill>
                <a:schemeClr val="bg1"/>
              </a:solidFill>
              <a:latin typeface="Calibri" pitchFamily="34" charset="0"/>
            </a:endParaRPr>
          </a:p>
          <a:p>
            <a:endParaRPr lang="fr-FR">
              <a:latin typeface="Calibri" pitchFamily="34" charset="0"/>
            </a:endParaRPr>
          </a:p>
        </p:txBody>
      </p:sp>
      <p:sp>
        <p:nvSpPr>
          <p:cNvPr id="6" name="Ellipse 5"/>
          <p:cNvSpPr/>
          <p:nvPr/>
        </p:nvSpPr>
        <p:spPr>
          <a:xfrm>
            <a:off x="6564313" y="3070225"/>
            <a:ext cx="936625" cy="9350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7182" name="Rectangle 27"/>
          <p:cNvSpPr>
            <a:spLocks noChangeArrowheads="1"/>
          </p:cNvSpPr>
          <p:nvPr/>
        </p:nvSpPr>
        <p:spPr bwMode="auto">
          <a:xfrm>
            <a:off x="6659563" y="2619375"/>
            <a:ext cx="1296987" cy="304800"/>
          </a:xfrm>
          <a:prstGeom prst="rect">
            <a:avLst/>
          </a:prstGeom>
          <a:noFill/>
          <a:ln w="9525">
            <a:noFill/>
            <a:miter lim="800000"/>
            <a:headEnd/>
            <a:tailEnd/>
          </a:ln>
        </p:spPr>
        <p:txBody>
          <a:bodyPr anchor="ctr">
            <a:spAutoFit/>
          </a:bodyPr>
          <a:lstStyle/>
          <a:p>
            <a:r>
              <a:rPr lang="fr-FR" sz="1400" b="1" u="sng">
                <a:solidFill>
                  <a:srgbClr val="3366FF"/>
                </a:solidFill>
                <a:latin typeface="Verdana" pitchFamily="34" charset="0"/>
                <a:cs typeface="Times New Roman" pitchFamily="18" charset="0"/>
              </a:rPr>
              <a:t>Maquette</a:t>
            </a:r>
            <a:r>
              <a:rPr lang="fr-FR" sz="1100"/>
              <a:t> </a:t>
            </a:r>
            <a:endParaRPr lang="fr-FR">
              <a:latin typeface="Calibri" pitchFamily="34" charset="0"/>
            </a:endParaRPr>
          </a:p>
        </p:txBody>
      </p:sp>
      <p:sp>
        <p:nvSpPr>
          <p:cNvPr id="7183" name="Rectangle 27"/>
          <p:cNvSpPr>
            <a:spLocks noChangeArrowheads="1"/>
          </p:cNvSpPr>
          <p:nvPr/>
        </p:nvSpPr>
        <p:spPr bwMode="auto">
          <a:xfrm>
            <a:off x="2051050" y="2116138"/>
            <a:ext cx="2808288" cy="304800"/>
          </a:xfrm>
          <a:prstGeom prst="rect">
            <a:avLst/>
          </a:prstGeom>
          <a:noFill/>
          <a:ln w="9525">
            <a:noFill/>
            <a:miter lim="800000"/>
            <a:headEnd/>
            <a:tailEnd/>
          </a:ln>
        </p:spPr>
        <p:txBody>
          <a:bodyPr anchor="ctr">
            <a:spAutoFit/>
          </a:bodyPr>
          <a:lstStyle/>
          <a:p>
            <a:r>
              <a:rPr lang="fr-FR" sz="1400" b="1" u="sng">
                <a:solidFill>
                  <a:srgbClr val="3366FF"/>
                </a:solidFill>
                <a:latin typeface="Verdana" pitchFamily="34" charset="0"/>
                <a:cs typeface="Times New Roman" pitchFamily="18" charset="0"/>
              </a:rPr>
              <a:t>Documents ressources</a:t>
            </a:r>
            <a:r>
              <a:rPr lang="fr-FR" sz="1100"/>
              <a:t> </a:t>
            </a:r>
            <a:endParaRPr lang="fr-FR">
              <a:latin typeface="Calibri" pitchFamily="34" charset="0"/>
            </a:endParaRPr>
          </a:p>
        </p:txBody>
      </p:sp>
      <p:grpSp>
        <p:nvGrpSpPr>
          <p:cNvPr id="16" name="Groupe 21"/>
          <p:cNvGrpSpPr>
            <a:grpSpLocks/>
          </p:cNvGrpSpPr>
          <p:nvPr/>
        </p:nvGrpSpPr>
        <p:grpSpPr bwMode="auto">
          <a:xfrm>
            <a:off x="3748930" y="72008"/>
            <a:ext cx="5395070" cy="908050"/>
            <a:chOff x="0" y="0"/>
            <a:chExt cx="2668974" cy="513739"/>
          </a:xfrm>
        </p:grpSpPr>
        <p:sp>
          <p:nvSpPr>
            <p:cNvPr id="17"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8"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19"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20" name="Groupe 21"/>
          <p:cNvGrpSpPr>
            <a:grpSpLocks/>
          </p:cNvGrpSpPr>
          <p:nvPr/>
        </p:nvGrpSpPr>
        <p:grpSpPr bwMode="auto">
          <a:xfrm>
            <a:off x="323530" y="44624"/>
            <a:ext cx="3168350" cy="908050"/>
            <a:chOff x="1" y="0"/>
            <a:chExt cx="1691406" cy="513739"/>
          </a:xfrm>
        </p:grpSpPr>
        <p:sp>
          <p:nvSpPr>
            <p:cNvPr id="21"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2"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42" name="Picture 15" descr="DSC01540"/>
          <p:cNvPicPr>
            <a:picLocks noChangeAspect="1" noChangeArrowheads="1"/>
          </p:cNvPicPr>
          <p:nvPr/>
        </p:nvPicPr>
        <p:blipFill>
          <a:blip r:embed="rId3" cstate="print"/>
          <a:srcRect l="18257" r="9210" b="11403"/>
          <a:stretch>
            <a:fillRect/>
          </a:stretch>
        </p:blipFill>
        <p:spPr bwMode="auto">
          <a:xfrm>
            <a:off x="6084888" y="3284538"/>
            <a:ext cx="2641600" cy="2419350"/>
          </a:xfrm>
          <a:prstGeom prst="rect">
            <a:avLst/>
          </a:prstGeom>
          <a:noFill/>
          <a:ln w="9525">
            <a:noFill/>
            <a:miter lim="800000"/>
            <a:headEnd/>
            <a:tailEnd/>
          </a:ln>
        </p:spPr>
      </p:pic>
      <p:sp>
        <p:nvSpPr>
          <p:cNvPr id="4" name="Rectangle à coins arrondis 3"/>
          <p:cNvSpPr/>
          <p:nvPr/>
        </p:nvSpPr>
        <p:spPr>
          <a:xfrm>
            <a:off x="539750"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0244" name="AutoShape 4"/>
          <p:cNvSpPr>
            <a:spLocks noChangeArrowheads="1"/>
          </p:cNvSpPr>
          <p:nvPr/>
        </p:nvSpPr>
        <p:spPr bwMode="auto">
          <a:xfrm>
            <a:off x="323850" y="1196975"/>
            <a:ext cx="5688013" cy="719138"/>
          </a:xfrm>
          <a:prstGeom prst="roundRect">
            <a:avLst>
              <a:gd name="adj" fmla="val 16667"/>
            </a:avLst>
          </a:prstGeom>
          <a:solidFill>
            <a:srgbClr val="7BB800"/>
          </a:solidFill>
          <a:ln w="9525">
            <a:solidFill>
              <a:srgbClr val="7BB800"/>
            </a:solidFill>
            <a:round/>
            <a:headEnd/>
            <a:tailEnd/>
          </a:ln>
        </p:spPr>
        <p:txBody>
          <a:bodyPr/>
          <a:lstStyle/>
          <a:p>
            <a:pPr marL="1082675" indent="-1082675"/>
            <a:r>
              <a:rPr lang="fr-FR" b="1" dirty="0">
                <a:solidFill>
                  <a:srgbClr val="FFFFFF"/>
                </a:solidFill>
                <a:latin typeface="Calibri" pitchFamily="34" charset="0"/>
              </a:rPr>
              <a:t>Activité 1 : </a:t>
            </a:r>
            <a:r>
              <a:rPr lang="fr-FR" b="1" dirty="0">
                <a:solidFill>
                  <a:schemeClr val="bg1"/>
                </a:solidFill>
                <a:latin typeface="Calibri" pitchFamily="34" charset="0"/>
              </a:rPr>
              <a:t>La maîtrise des consommations d’éclairage par l’intégration de la lumière naturelle.</a:t>
            </a:r>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sp>
        <p:nvSpPr>
          <p:cNvPr id="14" name="Ellipse 13"/>
          <p:cNvSpPr>
            <a:spLocks noChangeArrowheads="1"/>
          </p:cNvSpPr>
          <p:nvPr/>
        </p:nvSpPr>
        <p:spPr bwMode="auto">
          <a:xfrm rot="-1787878">
            <a:off x="6956425" y="4438650"/>
            <a:ext cx="2008188" cy="935038"/>
          </a:xfrm>
          <a:prstGeom prst="ellipse">
            <a:avLst/>
          </a:prstGeom>
          <a:noFill/>
          <a:ln w="25400" algn="ctr">
            <a:solidFill>
              <a:srgbClr val="FF0000"/>
            </a:solidFill>
            <a:round/>
            <a:headEnd/>
            <a:tailEnd/>
          </a:ln>
        </p:spPr>
        <p:txBody>
          <a:bodyPr anchor="ctr"/>
          <a:lstStyle/>
          <a:p>
            <a:pPr algn="ctr" fontAlgn="auto">
              <a:spcBef>
                <a:spcPts val="0"/>
              </a:spcBef>
              <a:spcAft>
                <a:spcPts val="0"/>
              </a:spcAft>
              <a:defRPr/>
            </a:pPr>
            <a:endParaRPr lang="fr-FR">
              <a:solidFill>
                <a:schemeClr val="lt1"/>
              </a:solidFill>
              <a:latin typeface="+mn-lt"/>
              <a:cs typeface="+mn-cs"/>
            </a:endParaRPr>
          </a:p>
        </p:txBody>
      </p:sp>
      <p:pic>
        <p:nvPicPr>
          <p:cNvPr id="10253" name="Picture 17"/>
          <p:cNvPicPr>
            <a:picLocks noChangeAspect="1" noChangeArrowheads="1"/>
          </p:cNvPicPr>
          <p:nvPr/>
        </p:nvPicPr>
        <p:blipFill>
          <a:blip r:embed="rId4" cstate="print"/>
          <a:srcRect/>
          <a:stretch>
            <a:fillRect/>
          </a:stretch>
        </p:blipFill>
        <p:spPr bwMode="auto">
          <a:xfrm>
            <a:off x="611188" y="2349500"/>
            <a:ext cx="5400675" cy="4046538"/>
          </a:xfrm>
          <a:prstGeom prst="rect">
            <a:avLst/>
          </a:prstGeom>
          <a:noFill/>
          <a:ln w="9525">
            <a:noFill/>
            <a:miter lim="800000"/>
            <a:headEnd/>
            <a:tailEnd/>
          </a:ln>
        </p:spPr>
      </p:pic>
      <p:sp>
        <p:nvSpPr>
          <p:cNvPr id="10254" name="Rectangle 27"/>
          <p:cNvSpPr>
            <a:spLocks noChangeArrowheads="1"/>
          </p:cNvSpPr>
          <p:nvPr/>
        </p:nvSpPr>
        <p:spPr bwMode="auto">
          <a:xfrm>
            <a:off x="2124075" y="2060575"/>
            <a:ext cx="2808288" cy="304800"/>
          </a:xfrm>
          <a:prstGeom prst="rect">
            <a:avLst/>
          </a:prstGeom>
          <a:noFill/>
          <a:ln w="9525">
            <a:noFill/>
            <a:miter lim="800000"/>
            <a:headEnd/>
            <a:tailEnd/>
          </a:ln>
        </p:spPr>
        <p:txBody>
          <a:bodyPr anchor="ctr">
            <a:spAutoFit/>
          </a:bodyPr>
          <a:lstStyle/>
          <a:p>
            <a:r>
              <a:rPr lang="fr-FR" sz="1400" b="1" u="sng">
                <a:solidFill>
                  <a:srgbClr val="3366FF"/>
                </a:solidFill>
                <a:latin typeface="Verdana" pitchFamily="34" charset="0"/>
                <a:cs typeface="Times New Roman" pitchFamily="18" charset="0"/>
              </a:rPr>
              <a:t>Documents ressources</a:t>
            </a:r>
            <a:r>
              <a:rPr lang="fr-FR" sz="1100"/>
              <a:t> </a:t>
            </a:r>
            <a:endParaRPr lang="fr-FR">
              <a:latin typeface="Calibri" pitchFamily="34" charset="0"/>
            </a:endParaRPr>
          </a:p>
        </p:txBody>
      </p:sp>
      <p:sp>
        <p:nvSpPr>
          <p:cNvPr id="10255" name="Rectangle 27"/>
          <p:cNvSpPr>
            <a:spLocks noChangeArrowheads="1"/>
          </p:cNvSpPr>
          <p:nvPr/>
        </p:nvSpPr>
        <p:spPr bwMode="auto">
          <a:xfrm>
            <a:off x="6731000" y="2763838"/>
            <a:ext cx="1296988" cy="304800"/>
          </a:xfrm>
          <a:prstGeom prst="rect">
            <a:avLst/>
          </a:prstGeom>
          <a:noFill/>
          <a:ln w="9525">
            <a:noFill/>
            <a:miter lim="800000"/>
            <a:headEnd/>
            <a:tailEnd/>
          </a:ln>
        </p:spPr>
        <p:txBody>
          <a:bodyPr anchor="ctr">
            <a:spAutoFit/>
          </a:bodyPr>
          <a:lstStyle/>
          <a:p>
            <a:r>
              <a:rPr lang="fr-FR" sz="1400" b="1" u="sng" dirty="0">
                <a:solidFill>
                  <a:srgbClr val="3366FF"/>
                </a:solidFill>
                <a:latin typeface="Verdana" pitchFamily="34" charset="0"/>
                <a:cs typeface="Times New Roman" pitchFamily="18" charset="0"/>
              </a:rPr>
              <a:t>Maquette</a:t>
            </a:r>
            <a:r>
              <a:rPr lang="fr-FR" sz="1100" dirty="0"/>
              <a:t> </a:t>
            </a:r>
            <a:endParaRPr lang="fr-FR" dirty="0">
              <a:latin typeface="Calibri" pitchFamily="34" charset="0"/>
            </a:endParaRPr>
          </a:p>
        </p:txBody>
      </p:sp>
      <p:grpSp>
        <p:nvGrpSpPr>
          <p:cNvPr id="16" name="Groupe 21"/>
          <p:cNvGrpSpPr>
            <a:grpSpLocks/>
          </p:cNvGrpSpPr>
          <p:nvPr/>
        </p:nvGrpSpPr>
        <p:grpSpPr bwMode="auto">
          <a:xfrm>
            <a:off x="3748930" y="72008"/>
            <a:ext cx="5395070" cy="908050"/>
            <a:chOff x="0" y="0"/>
            <a:chExt cx="2668974" cy="513739"/>
          </a:xfrm>
        </p:grpSpPr>
        <p:sp>
          <p:nvSpPr>
            <p:cNvPr id="17"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8"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19"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20" name="Groupe 21"/>
          <p:cNvGrpSpPr>
            <a:grpSpLocks/>
          </p:cNvGrpSpPr>
          <p:nvPr/>
        </p:nvGrpSpPr>
        <p:grpSpPr bwMode="auto">
          <a:xfrm>
            <a:off x="323530" y="44624"/>
            <a:ext cx="3168350" cy="908050"/>
            <a:chOff x="1" y="0"/>
            <a:chExt cx="1691406" cy="513739"/>
          </a:xfrm>
        </p:grpSpPr>
        <p:sp>
          <p:nvSpPr>
            <p:cNvPr id="21"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2"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684088"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2291" name="AutoShape 4"/>
          <p:cNvSpPr>
            <a:spLocks noChangeArrowheads="1"/>
          </p:cNvSpPr>
          <p:nvPr/>
        </p:nvSpPr>
        <p:spPr bwMode="auto">
          <a:xfrm>
            <a:off x="683220" y="1196975"/>
            <a:ext cx="6991506" cy="719138"/>
          </a:xfrm>
          <a:prstGeom prst="roundRect">
            <a:avLst>
              <a:gd name="adj" fmla="val 16667"/>
            </a:avLst>
          </a:prstGeom>
          <a:solidFill>
            <a:srgbClr val="7BB800"/>
          </a:solidFill>
          <a:ln w="9525">
            <a:solidFill>
              <a:srgbClr val="7BB800"/>
            </a:solidFill>
            <a:round/>
            <a:headEnd/>
            <a:tailEnd/>
          </a:ln>
        </p:spPr>
        <p:txBody>
          <a:bodyPr/>
          <a:lstStyle/>
          <a:p>
            <a:pPr marL="1082675" indent="-1082675"/>
            <a:r>
              <a:rPr lang="fr-FR" b="1" dirty="0">
                <a:solidFill>
                  <a:srgbClr val="FFFFFF"/>
                </a:solidFill>
                <a:latin typeface="Calibri" pitchFamily="34" charset="0"/>
              </a:rPr>
              <a:t>Activité 2 : </a:t>
            </a:r>
            <a:r>
              <a:rPr lang="fr-FR" b="1" dirty="0">
                <a:solidFill>
                  <a:schemeClr val="bg1"/>
                </a:solidFill>
                <a:latin typeface="Calibri" pitchFamily="34" charset="0"/>
              </a:rPr>
              <a:t>Maîtrise des consommations d’éclairage par une meilleure connaissances des sources de lumière artificielle.</a:t>
            </a:r>
            <a:endParaRPr lang="fr-FR" dirty="0">
              <a:solidFill>
                <a:schemeClr val="bg1"/>
              </a:solidFill>
              <a:latin typeface="Calibri" pitchFamily="34" charset="0"/>
            </a:endParaRP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pic>
        <p:nvPicPr>
          <p:cNvPr id="12299" name="Image 1" descr="Photo 004.jpg"/>
          <p:cNvPicPr>
            <a:picLocks noChangeAspect="1" noChangeArrowheads="1"/>
          </p:cNvPicPr>
          <p:nvPr/>
        </p:nvPicPr>
        <p:blipFill>
          <a:blip r:embed="rId3" cstate="print"/>
          <a:srcRect l="7323" r="25243" b="4065"/>
          <a:stretch>
            <a:fillRect/>
          </a:stretch>
        </p:blipFill>
        <p:spPr bwMode="auto">
          <a:xfrm>
            <a:off x="858713" y="3286125"/>
            <a:ext cx="2292350" cy="2447925"/>
          </a:xfrm>
          <a:prstGeom prst="rect">
            <a:avLst/>
          </a:prstGeom>
          <a:noFill/>
          <a:ln w="9525">
            <a:noFill/>
            <a:miter lim="800000"/>
            <a:headEnd/>
            <a:tailEnd/>
          </a:ln>
        </p:spPr>
      </p:pic>
      <p:sp>
        <p:nvSpPr>
          <p:cNvPr id="12300" name="Text Box 21"/>
          <p:cNvSpPr txBox="1">
            <a:spLocks noChangeArrowheads="1"/>
          </p:cNvSpPr>
          <p:nvPr/>
        </p:nvSpPr>
        <p:spPr bwMode="auto">
          <a:xfrm>
            <a:off x="2582738" y="6157913"/>
            <a:ext cx="838200" cy="295275"/>
          </a:xfrm>
          <a:prstGeom prst="rect">
            <a:avLst/>
          </a:prstGeom>
          <a:solidFill>
            <a:srgbClr val="FFFFFF"/>
          </a:solidFill>
          <a:ln w="9525">
            <a:noFill/>
            <a:miter lim="800000"/>
            <a:headEnd/>
            <a:tailEnd/>
          </a:ln>
        </p:spPr>
        <p:txBody>
          <a:bodyPr lIns="18000" tIns="10800" rIns="18000" bIns="10800"/>
          <a:lstStyle/>
          <a:p>
            <a:r>
              <a:rPr lang="fr-FR" sz="1200">
                <a:latin typeface="Calibri" pitchFamily="34" charset="0"/>
                <a:cs typeface="Times New Roman" pitchFamily="18" charset="0"/>
              </a:rPr>
              <a:t>Luxmètre</a:t>
            </a:r>
            <a:endParaRPr lang="fr-FR">
              <a:latin typeface="Calibri" pitchFamily="34" charset="0"/>
            </a:endParaRPr>
          </a:p>
        </p:txBody>
      </p:sp>
      <p:sp>
        <p:nvSpPr>
          <p:cNvPr id="12301" name="Line 20"/>
          <p:cNvSpPr>
            <a:spLocks noChangeShapeType="1"/>
          </p:cNvSpPr>
          <p:nvPr/>
        </p:nvSpPr>
        <p:spPr bwMode="auto">
          <a:xfrm flipH="1" flipV="1">
            <a:off x="2123951" y="5661025"/>
            <a:ext cx="592137" cy="504825"/>
          </a:xfrm>
          <a:prstGeom prst="line">
            <a:avLst/>
          </a:prstGeom>
          <a:noFill/>
          <a:ln w="15875">
            <a:solidFill>
              <a:srgbClr val="000000"/>
            </a:solidFill>
            <a:round/>
            <a:headEnd/>
            <a:tailEnd type="triangle" w="med" len="med"/>
          </a:ln>
        </p:spPr>
        <p:txBody>
          <a:bodyPr/>
          <a:lstStyle/>
          <a:p>
            <a:endParaRPr lang="fr-FR"/>
          </a:p>
        </p:txBody>
      </p:sp>
      <p:sp>
        <p:nvSpPr>
          <p:cNvPr id="12302" name="Text Box 14"/>
          <p:cNvSpPr txBox="1">
            <a:spLocks noChangeArrowheads="1"/>
          </p:cNvSpPr>
          <p:nvPr/>
        </p:nvSpPr>
        <p:spPr bwMode="auto">
          <a:xfrm>
            <a:off x="2644651" y="2571750"/>
            <a:ext cx="876300" cy="447675"/>
          </a:xfrm>
          <a:prstGeom prst="rect">
            <a:avLst/>
          </a:prstGeom>
          <a:solidFill>
            <a:srgbClr val="FFFFFF"/>
          </a:solidFill>
          <a:ln w="9525">
            <a:noFill/>
            <a:miter lim="800000"/>
            <a:headEnd/>
            <a:tailEnd/>
          </a:ln>
        </p:spPr>
        <p:txBody>
          <a:bodyPr lIns="18000" tIns="10800" rIns="18000" bIns="10800"/>
          <a:lstStyle/>
          <a:p>
            <a:endParaRPr lang="fr-FR" sz="1200">
              <a:latin typeface="Calibri" pitchFamily="34" charset="0"/>
              <a:cs typeface="Times New Roman" pitchFamily="18" charset="0"/>
            </a:endParaRPr>
          </a:p>
          <a:p>
            <a:pPr eaLnBrk="0" hangingPunct="0"/>
            <a:r>
              <a:rPr lang="fr-FR" sz="1200">
                <a:latin typeface="Calibri" pitchFamily="34" charset="0"/>
                <a:cs typeface="Times New Roman" pitchFamily="18" charset="0"/>
              </a:rPr>
              <a:t>Caisson de simulation</a:t>
            </a:r>
            <a:endParaRPr lang="fr-FR">
              <a:latin typeface="Calibri" pitchFamily="34" charset="0"/>
            </a:endParaRPr>
          </a:p>
        </p:txBody>
      </p:sp>
      <p:sp>
        <p:nvSpPr>
          <p:cNvPr id="12303" name="Text Box 16"/>
          <p:cNvSpPr txBox="1">
            <a:spLocks noChangeArrowheads="1"/>
          </p:cNvSpPr>
          <p:nvPr/>
        </p:nvSpPr>
        <p:spPr bwMode="auto">
          <a:xfrm>
            <a:off x="930151" y="2571750"/>
            <a:ext cx="1041400" cy="384175"/>
          </a:xfrm>
          <a:prstGeom prst="rect">
            <a:avLst/>
          </a:prstGeom>
          <a:solidFill>
            <a:srgbClr val="FFFFFF"/>
          </a:solidFill>
          <a:ln w="9525">
            <a:noFill/>
            <a:miter lim="800000"/>
            <a:headEnd/>
            <a:tailEnd/>
          </a:ln>
        </p:spPr>
        <p:txBody>
          <a:bodyPr lIns="18000" tIns="10800" rIns="18000" bIns="10800"/>
          <a:lstStyle/>
          <a:p>
            <a:r>
              <a:rPr lang="fr-FR" sz="1200">
                <a:latin typeface="Calibri" pitchFamily="34" charset="0"/>
                <a:cs typeface="Times New Roman" pitchFamily="18" charset="0"/>
              </a:rPr>
              <a:t>Source lumineuse</a:t>
            </a:r>
            <a:endParaRPr lang="fr-FR">
              <a:latin typeface="Calibri" pitchFamily="34" charset="0"/>
            </a:endParaRPr>
          </a:p>
        </p:txBody>
      </p:sp>
      <p:sp>
        <p:nvSpPr>
          <p:cNvPr id="12304" name="Line 19"/>
          <p:cNvSpPr>
            <a:spLocks noChangeShapeType="1"/>
          </p:cNvSpPr>
          <p:nvPr/>
        </p:nvSpPr>
        <p:spPr bwMode="auto">
          <a:xfrm flipH="1">
            <a:off x="2195388" y="3143250"/>
            <a:ext cx="520700" cy="357188"/>
          </a:xfrm>
          <a:prstGeom prst="line">
            <a:avLst/>
          </a:prstGeom>
          <a:noFill/>
          <a:ln w="15875">
            <a:solidFill>
              <a:srgbClr val="000000"/>
            </a:solidFill>
            <a:round/>
            <a:headEnd/>
            <a:tailEnd type="triangle" w="med" len="med"/>
          </a:ln>
        </p:spPr>
        <p:txBody>
          <a:bodyPr/>
          <a:lstStyle/>
          <a:p>
            <a:endParaRPr lang="fr-FR"/>
          </a:p>
        </p:txBody>
      </p:sp>
      <p:sp>
        <p:nvSpPr>
          <p:cNvPr id="12305" name="Line 15"/>
          <p:cNvSpPr>
            <a:spLocks noChangeShapeType="1"/>
          </p:cNvSpPr>
          <p:nvPr/>
        </p:nvSpPr>
        <p:spPr bwMode="auto">
          <a:xfrm>
            <a:off x="1287338" y="3000375"/>
            <a:ext cx="476250" cy="644525"/>
          </a:xfrm>
          <a:prstGeom prst="line">
            <a:avLst/>
          </a:prstGeom>
          <a:noFill/>
          <a:ln w="15875">
            <a:solidFill>
              <a:srgbClr val="000000"/>
            </a:solidFill>
            <a:round/>
            <a:headEnd/>
            <a:tailEnd type="triangle" w="med" len="med"/>
          </a:ln>
        </p:spPr>
        <p:txBody>
          <a:bodyPr/>
          <a:lstStyle/>
          <a:p>
            <a:endParaRPr lang="fr-FR"/>
          </a:p>
        </p:txBody>
      </p:sp>
      <p:sp>
        <p:nvSpPr>
          <p:cNvPr id="12306" name="Text Box 18"/>
          <p:cNvSpPr txBox="1">
            <a:spLocks noChangeArrowheads="1"/>
          </p:cNvSpPr>
          <p:nvPr/>
        </p:nvSpPr>
        <p:spPr bwMode="auto">
          <a:xfrm>
            <a:off x="930151" y="5876925"/>
            <a:ext cx="1384300" cy="460375"/>
          </a:xfrm>
          <a:prstGeom prst="rect">
            <a:avLst/>
          </a:prstGeom>
          <a:solidFill>
            <a:srgbClr val="FFFFFF"/>
          </a:solidFill>
          <a:ln w="9525">
            <a:noFill/>
            <a:miter lim="800000"/>
            <a:headEnd/>
            <a:tailEnd/>
          </a:ln>
        </p:spPr>
        <p:txBody>
          <a:bodyPr lIns="18000" tIns="10800" rIns="18000" bIns="10800"/>
          <a:lstStyle/>
          <a:p>
            <a:endParaRPr lang="fr-FR" sz="1200">
              <a:latin typeface="Calibri" pitchFamily="34" charset="0"/>
              <a:cs typeface="Times New Roman" pitchFamily="18" charset="0"/>
            </a:endParaRPr>
          </a:p>
          <a:p>
            <a:pPr eaLnBrk="0" hangingPunct="0"/>
            <a:r>
              <a:rPr lang="fr-FR" sz="1200">
                <a:latin typeface="Calibri" pitchFamily="34" charset="0"/>
                <a:cs typeface="Times New Roman" pitchFamily="18" charset="0"/>
              </a:rPr>
              <a:t>Cellule du luxmètre à l’intérieur du caisson</a:t>
            </a:r>
            <a:endParaRPr lang="fr-FR">
              <a:latin typeface="Calibri" pitchFamily="34" charset="0"/>
            </a:endParaRPr>
          </a:p>
        </p:txBody>
      </p:sp>
      <p:sp>
        <p:nvSpPr>
          <p:cNvPr id="12307" name="Line 17"/>
          <p:cNvSpPr>
            <a:spLocks noChangeShapeType="1"/>
          </p:cNvSpPr>
          <p:nvPr/>
        </p:nvSpPr>
        <p:spPr bwMode="auto">
          <a:xfrm flipV="1">
            <a:off x="1287338" y="4941888"/>
            <a:ext cx="476250" cy="1001712"/>
          </a:xfrm>
          <a:prstGeom prst="line">
            <a:avLst/>
          </a:prstGeom>
          <a:noFill/>
          <a:ln w="15875">
            <a:solidFill>
              <a:srgbClr val="000000"/>
            </a:solidFill>
            <a:round/>
            <a:headEnd/>
            <a:tailEnd type="triangle" w="med" len="med"/>
          </a:ln>
        </p:spPr>
        <p:txBody>
          <a:bodyPr/>
          <a:lstStyle/>
          <a:p>
            <a:endParaRPr lang="fr-FR"/>
          </a:p>
        </p:txBody>
      </p:sp>
      <p:sp>
        <p:nvSpPr>
          <p:cNvPr id="12309" name="Rectangle 27"/>
          <p:cNvSpPr>
            <a:spLocks noChangeArrowheads="1"/>
          </p:cNvSpPr>
          <p:nvPr/>
        </p:nvSpPr>
        <p:spPr bwMode="auto">
          <a:xfrm>
            <a:off x="1331788" y="2268538"/>
            <a:ext cx="1296988" cy="304800"/>
          </a:xfrm>
          <a:prstGeom prst="rect">
            <a:avLst/>
          </a:prstGeom>
          <a:noFill/>
          <a:ln w="9525">
            <a:noFill/>
            <a:miter lim="800000"/>
            <a:headEnd/>
            <a:tailEnd/>
          </a:ln>
        </p:spPr>
        <p:txBody>
          <a:bodyPr anchor="ctr">
            <a:spAutoFit/>
          </a:bodyPr>
          <a:lstStyle/>
          <a:p>
            <a:r>
              <a:rPr lang="fr-FR" sz="1400" b="1" u="sng">
                <a:solidFill>
                  <a:srgbClr val="3366FF"/>
                </a:solidFill>
                <a:latin typeface="Verdana" pitchFamily="34" charset="0"/>
                <a:cs typeface="Times New Roman" pitchFamily="18" charset="0"/>
              </a:rPr>
              <a:t>Maquette</a:t>
            </a:r>
            <a:r>
              <a:rPr lang="fr-FR" sz="1100"/>
              <a:t> </a:t>
            </a:r>
            <a:endParaRPr lang="fr-FR">
              <a:latin typeface="Calibri" pitchFamily="34" charset="0"/>
            </a:endParaRPr>
          </a:p>
        </p:txBody>
      </p:sp>
      <p:pic>
        <p:nvPicPr>
          <p:cNvPr id="12310" name="Picture 30" descr="Afficher l'image en taille réelle"/>
          <p:cNvPicPr>
            <a:picLocks noChangeAspect="1" noChangeArrowheads="1"/>
          </p:cNvPicPr>
          <p:nvPr/>
        </p:nvPicPr>
        <p:blipFill>
          <a:blip r:embed="rId4" r:link="rId5" cstate="print"/>
          <a:srcRect l="2831" r="1888"/>
          <a:stretch>
            <a:fillRect/>
          </a:stretch>
        </p:blipFill>
        <p:spPr bwMode="auto">
          <a:xfrm>
            <a:off x="7812409" y="3140447"/>
            <a:ext cx="1008063" cy="798512"/>
          </a:xfrm>
          <a:prstGeom prst="rect">
            <a:avLst/>
          </a:prstGeom>
          <a:noFill/>
          <a:ln w="9525">
            <a:noFill/>
            <a:miter lim="800000"/>
            <a:headEnd/>
            <a:tailEnd/>
          </a:ln>
        </p:spPr>
      </p:pic>
      <p:pic>
        <p:nvPicPr>
          <p:cNvPr id="12311" name="Picture 28" descr="http://t1.gstatic.com/images?q=tbn:ANd9GcSirbZ-vFIH1fgQRdA6h1QCz_-2Hym7KtZeypkFQ7GGT_6oEUnZJ9kR_8I"/>
          <p:cNvPicPr>
            <a:picLocks noChangeAspect="1" noChangeArrowheads="1"/>
          </p:cNvPicPr>
          <p:nvPr/>
        </p:nvPicPr>
        <p:blipFill>
          <a:blip r:embed="rId6" r:link="rId7" cstate="print"/>
          <a:srcRect/>
          <a:stretch>
            <a:fillRect/>
          </a:stretch>
        </p:blipFill>
        <p:spPr bwMode="auto">
          <a:xfrm>
            <a:off x="6120606" y="3069009"/>
            <a:ext cx="755650" cy="1008063"/>
          </a:xfrm>
          <a:prstGeom prst="rect">
            <a:avLst/>
          </a:prstGeom>
          <a:noFill/>
          <a:ln w="9525">
            <a:noFill/>
            <a:miter lim="800000"/>
            <a:headEnd/>
            <a:tailEnd/>
          </a:ln>
        </p:spPr>
      </p:pic>
      <p:pic>
        <p:nvPicPr>
          <p:cNvPr id="12312" name="Picture 29" descr="http://t1.gstatic.com/images?q=tbn:ANd9GcQFT2VRuUxRqQGrHPZFQx6ahvjsrLmFM4l2Rrn__YDAkEAw3whgZyxxyA"/>
          <p:cNvPicPr>
            <a:picLocks noChangeAspect="1" noChangeArrowheads="1"/>
          </p:cNvPicPr>
          <p:nvPr/>
        </p:nvPicPr>
        <p:blipFill>
          <a:blip r:embed="rId8" r:link="rId9" cstate="print"/>
          <a:srcRect/>
          <a:stretch>
            <a:fillRect/>
          </a:stretch>
        </p:blipFill>
        <p:spPr bwMode="auto">
          <a:xfrm>
            <a:off x="6767214" y="3069009"/>
            <a:ext cx="973138" cy="973138"/>
          </a:xfrm>
          <a:prstGeom prst="rect">
            <a:avLst/>
          </a:prstGeom>
          <a:noFill/>
          <a:ln w="9525">
            <a:noFill/>
            <a:miter lim="800000"/>
            <a:headEnd/>
            <a:tailEnd/>
          </a:ln>
        </p:spPr>
      </p:pic>
      <p:sp>
        <p:nvSpPr>
          <p:cNvPr id="12313" name="Rectangle 31"/>
          <p:cNvSpPr>
            <a:spLocks noChangeArrowheads="1"/>
          </p:cNvSpPr>
          <p:nvPr/>
        </p:nvSpPr>
        <p:spPr bwMode="auto">
          <a:xfrm>
            <a:off x="6120606" y="2021171"/>
            <a:ext cx="2843882" cy="1123384"/>
          </a:xfrm>
          <a:prstGeom prst="rect">
            <a:avLst/>
          </a:prstGeom>
          <a:noFill/>
          <a:ln w="9525">
            <a:noFill/>
            <a:miter lim="800000"/>
            <a:headEnd/>
            <a:tailEnd/>
          </a:ln>
        </p:spPr>
        <p:txBody>
          <a:bodyPr wrap="square" anchor="ctr">
            <a:spAutoFit/>
          </a:bodyPr>
          <a:lstStyle/>
          <a:p>
            <a:r>
              <a:rPr lang="fr-FR" sz="1400" b="1" u="sng" dirty="0" smtClean="0">
                <a:solidFill>
                  <a:srgbClr val="3366FF"/>
                </a:solidFill>
                <a:latin typeface="Verdana" pitchFamily="34" charset="0"/>
                <a:cs typeface="Times New Roman" pitchFamily="18" charset="0"/>
              </a:rPr>
              <a:t>Exp</a:t>
            </a:r>
            <a:r>
              <a:rPr lang="fr-FR" sz="1400" b="1" u="sng" dirty="0" smtClean="0">
                <a:solidFill>
                  <a:srgbClr val="3366FF"/>
                </a:solidFill>
                <a:latin typeface="Calibri" pitchFamily="34" charset="0"/>
                <a:cs typeface="Times New Roman" pitchFamily="18" charset="0"/>
              </a:rPr>
              <a:t>é</a:t>
            </a:r>
            <a:r>
              <a:rPr lang="fr-FR" sz="1400" b="1" u="sng" dirty="0" smtClean="0">
                <a:solidFill>
                  <a:srgbClr val="3366FF"/>
                </a:solidFill>
                <a:latin typeface="Verdana" pitchFamily="34" charset="0"/>
                <a:cs typeface="Times New Roman" pitchFamily="18" charset="0"/>
              </a:rPr>
              <a:t>rimentations</a:t>
            </a:r>
            <a:endParaRPr lang="fr-FR" sz="1400" b="1" u="sng" dirty="0">
              <a:solidFill>
                <a:srgbClr val="3366FF"/>
              </a:solidFill>
              <a:latin typeface="Verdana" pitchFamily="34" charset="0"/>
              <a:cs typeface="Times New Roman" pitchFamily="18" charset="0"/>
            </a:endParaRPr>
          </a:p>
          <a:p>
            <a:endParaRPr lang="fr-FR" sz="500" dirty="0"/>
          </a:p>
          <a:p>
            <a:pPr eaLnBrk="0" hangingPunct="0"/>
            <a:r>
              <a:rPr lang="fr-FR" sz="1200" b="1" dirty="0" smtClean="0">
                <a:latin typeface="Verdana" pitchFamily="34" charset="0"/>
                <a:cs typeface="Times New Roman" pitchFamily="18" charset="0"/>
              </a:rPr>
              <a:t>Mesures </a:t>
            </a:r>
            <a:r>
              <a:rPr lang="fr-FR" sz="1200" b="1" dirty="0">
                <a:latin typeface="Verdana" pitchFamily="34" charset="0"/>
                <a:cs typeface="Times New Roman" pitchFamily="18" charset="0"/>
              </a:rPr>
              <a:t>de l</a:t>
            </a:r>
            <a:r>
              <a:rPr lang="fr-FR" sz="1200" b="1" dirty="0">
                <a:latin typeface="Calibri" pitchFamily="34" charset="0"/>
                <a:cs typeface="Times New Roman" pitchFamily="18" charset="0"/>
              </a:rPr>
              <a:t>’é</a:t>
            </a:r>
            <a:r>
              <a:rPr lang="fr-FR" sz="1200" b="1" dirty="0">
                <a:latin typeface="Verdana" pitchFamily="34" charset="0"/>
                <a:cs typeface="Times New Roman" pitchFamily="18" charset="0"/>
              </a:rPr>
              <a:t>clairage, de température et de consommation de divers types d’ampoules. </a:t>
            </a:r>
            <a:endParaRPr lang="fr-FR" dirty="0">
              <a:latin typeface="Calibri" pitchFamily="34" charset="0"/>
            </a:endParaRPr>
          </a:p>
        </p:txBody>
      </p:sp>
      <p:pic>
        <p:nvPicPr>
          <p:cNvPr id="12314" name="Picture 202" descr="Afficher l'image en taille réelle"/>
          <p:cNvPicPr>
            <a:picLocks noChangeAspect="1" noChangeArrowheads="1"/>
          </p:cNvPicPr>
          <p:nvPr/>
        </p:nvPicPr>
        <p:blipFill>
          <a:blip r:embed="rId10" r:link="rId11" cstate="print"/>
          <a:srcRect l="25623" t="-6966" r="31094"/>
          <a:stretch>
            <a:fillRect/>
          </a:stretch>
        </p:blipFill>
        <p:spPr bwMode="auto">
          <a:xfrm rot="5400000">
            <a:off x="7018338" y="3959225"/>
            <a:ext cx="292100" cy="673100"/>
          </a:xfrm>
          <a:prstGeom prst="rect">
            <a:avLst/>
          </a:prstGeom>
          <a:noFill/>
          <a:ln w="9525">
            <a:noFill/>
            <a:miter lim="800000"/>
            <a:headEnd/>
            <a:tailEnd/>
          </a:ln>
        </p:spPr>
      </p:pic>
      <p:pic>
        <p:nvPicPr>
          <p:cNvPr id="12315" name="Picture 201" descr="http://t1.gstatic.com/images?q=tbn:ANd9GcS9vAKWTMUxI_Qrf0hLpmuT9-tcvaWXqyD2z7dqkMSmM3GhT9Zx8EjInEo"/>
          <p:cNvPicPr>
            <a:picLocks noChangeAspect="1" noChangeArrowheads="1"/>
          </p:cNvPicPr>
          <p:nvPr/>
        </p:nvPicPr>
        <p:blipFill>
          <a:blip r:embed="rId12" r:link="rId13" cstate="print"/>
          <a:srcRect l="7043" r="12579" b="3345"/>
          <a:stretch>
            <a:fillRect/>
          </a:stretch>
        </p:blipFill>
        <p:spPr bwMode="auto">
          <a:xfrm>
            <a:off x="7858125" y="4149725"/>
            <a:ext cx="536575" cy="452438"/>
          </a:xfrm>
          <a:prstGeom prst="rect">
            <a:avLst/>
          </a:prstGeom>
          <a:noFill/>
          <a:ln w="9525">
            <a:noFill/>
            <a:miter lim="800000"/>
            <a:headEnd/>
            <a:tailEnd/>
          </a:ln>
        </p:spPr>
      </p:pic>
      <p:pic>
        <p:nvPicPr>
          <p:cNvPr id="12316" name="Picture 203" descr="http://t1.gstatic.com/images?q=tbn:ANd9GcTnoMmJqIfAm_qEZt946jzLVSpkCA4n0VUOlV9SHkp8Pz4572GpECvJQw"/>
          <p:cNvPicPr>
            <a:picLocks noChangeAspect="1" noChangeArrowheads="1"/>
          </p:cNvPicPr>
          <p:nvPr/>
        </p:nvPicPr>
        <p:blipFill>
          <a:blip r:embed="rId14" r:link="rId15" cstate="print"/>
          <a:srcRect/>
          <a:stretch>
            <a:fillRect/>
          </a:stretch>
        </p:blipFill>
        <p:spPr bwMode="auto">
          <a:xfrm rot="5400000">
            <a:off x="6048375" y="4054475"/>
            <a:ext cx="357188" cy="547688"/>
          </a:xfrm>
          <a:prstGeom prst="rect">
            <a:avLst/>
          </a:prstGeom>
          <a:noFill/>
          <a:ln w="9525">
            <a:noFill/>
            <a:miter lim="800000"/>
            <a:headEnd/>
            <a:tailEnd/>
          </a:ln>
        </p:spPr>
      </p:pic>
      <p:pic>
        <p:nvPicPr>
          <p:cNvPr id="12317" name="Picture 204" descr="http://t1.gstatic.com/images?q=tbn:ANd9GcTnoMmJqIfAm_qEZt946jzLVSpkCA4n0VUOlV9SHkp8Pz4572GpECvJQw"/>
          <p:cNvPicPr>
            <a:picLocks noChangeAspect="1" noChangeArrowheads="1"/>
          </p:cNvPicPr>
          <p:nvPr/>
        </p:nvPicPr>
        <p:blipFill>
          <a:blip r:embed="rId14" r:link="rId15" cstate="print"/>
          <a:srcRect/>
          <a:stretch>
            <a:fillRect/>
          </a:stretch>
        </p:blipFill>
        <p:spPr bwMode="auto">
          <a:xfrm rot="5400000">
            <a:off x="5119688" y="4054475"/>
            <a:ext cx="357188" cy="547687"/>
          </a:xfrm>
          <a:prstGeom prst="rect">
            <a:avLst/>
          </a:prstGeom>
          <a:noFill/>
          <a:ln w="9525">
            <a:noFill/>
            <a:miter lim="800000"/>
            <a:headEnd/>
            <a:tailEnd/>
          </a:ln>
        </p:spPr>
      </p:pic>
      <p:sp>
        <p:nvSpPr>
          <p:cNvPr id="12318" name="Rectangle 206"/>
          <p:cNvSpPr>
            <a:spLocks noChangeArrowheads="1"/>
          </p:cNvSpPr>
          <p:nvPr/>
        </p:nvSpPr>
        <p:spPr bwMode="auto">
          <a:xfrm>
            <a:off x="2366963" y="2457450"/>
            <a:ext cx="946150" cy="0"/>
          </a:xfrm>
          <a:prstGeom prst="rect">
            <a:avLst/>
          </a:prstGeom>
          <a:noFill/>
          <a:ln w="9525">
            <a:noFill/>
            <a:miter lim="800000"/>
            <a:headEnd/>
            <a:tailEnd/>
          </a:ln>
        </p:spPr>
        <p:txBody>
          <a:bodyPr wrap="none">
            <a:spAutoFit/>
          </a:bodyPr>
          <a:lstStyle/>
          <a:p>
            <a:pPr eaLnBrk="0" hangingPunct="0">
              <a:tabLst>
                <a:tab pos="449263" algn="r"/>
              </a:tabLst>
            </a:pPr>
            <a:endParaRPr lang="fr-FR"/>
          </a:p>
        </p:txBody>
      </p:sp>
      <p:sp>
        <p:nvSpPr>
          <p:cNvPr id="12319" name="Rectangle 208"/>
          <p:cNvSpPr>
            <a:spLocks noChangeArrowheads="1"/>
          </p:cNvSpPr>
          <p:nvPr/>
        </p:nvSpPr>
        <p:spPr bwMode="auto">
          <a:xfrm>
            <a:off x="2366963" y="2457450"/>
            <a:ext cx="912812" cy="0"/>
          </a:xfrm>
          <a:prstGeom prst="rect">
            <a:avLst/>
          </a:prstGeom>
          <a:noFill/>
          <a:ln w="9525">
            <a:noFill/>
            <a:miter lim="800000"/>
            <a:headEnd/>
            <a:tailEnd/>
          </a:ln>
        </p:spPr>
        <p:txBody>
          <a:bodyPr wrap="none">
            <a:spAutoFit/>
          </a:bodyPr>
          <a:lstStyle/>
          <a:p>
            <a:pPr eaLnBrk="0" hangingPunct="0"/>
            <a:r>
              <a:rPr lang="fr-FR" sz="1000">
                <a:latin typeface="Times New Roman" pitchFamily="18" charset="0"/>
                <a:cs typeface="Times New Roman" pitchFamily="18" charset="0"/>
              </a:rPr>
              <a:t/>
            </a:r>
            <a:br>
              <a:rPr lang="fr-FR" sz="1000">
                <a:latin typeface="Times New Roman" pitchFamily="18" charset="0"/>
                <a:cs typeface="Times New Roman" pitchFamily="18" charset="0"/>
              </a:rPr>
            </a:br>
            <a:endParaRPr lang="fr-FR" sz="1000">
              <a:latin typeface="Times New Roman" pitchFamily="18" charset="0"/>
              <a:cs typeface="Times New Roman" pitchFamily="18" charset="0"/>
            </a:endParaRPr>
          </a:p>
          <a:p>
            <a:pPr eaLnBrk="0" hangingPunct="0"/>
            <a:endParaRPr lang="fr-FR"/>
          </a:p>
        </p:txBody>
      </p:sp>
      <p:sp>
        <p:nvSpPr>
          <p:cNvPr id="12320" name="Rectangle 210"/>
          <p:cNvSpPr>
            <a:spLocks noChangeArrowheads="1"/>
          </p:cNvSpPr>
          <p:nvPr/>
        </p:nvSpPr>
        <p:spPr bwMode="auto">
          <a:xfrm>
            <a:off x="2366963" y="2457450"/>
            <a:ext cx="912812" cy="0"/>
          </a:xfrm>
          <a:prstGeom prst="rect">
            <a:avLst/>
          </a:prstGeom>
          <a:noFill/>
          <a:ln w="9525">
            <a:noFill/>
            <a:miter lim="800000"/>
            <a:headEnd/>
            <a:tailEnd/>
          </a:ln>
        </p:spPr>
        <p:txBody>
          <a:bodyPr wrap="none">
            <a:spAutoFit/>
          </a:bodyPr>
          <a:lstStyle/>
          <a:p>
            <a:endParaRPr lang="fr-FR"/>
          </a:p>
        </p:txBody>
      </p:sp>
      <p:sp>
        <p:nvSpPr>
          <p:cNvPr id="12321" name="Rectangle 212"/>
          <p:cNvSpPr>
            <a:spLocks noChangeArrowheads="1"/>
          </p:cNvSpPr>
          <p:nvPr/>
        </p:nvSpPr>
        <p:spPr bwMode="auto">
          <a:xfrm>
            <a:off x="2366963" y="2457450"/>
            <a:ext cx="895350" cy="0"/>
          </a:xfrm>
          <a:prstGeom prst="rect">
            <a:avLst/>
          </a:prstGeom>
          <a:noFill/>
          <a:ln w="9525">
            <a:noFill/>
            <a:miter lim="800000"/>
            <a:headEnd/>
            <a:tailEnd/>
          </a:ln>
        </p:spPr>
        <p:txBody>
          <a:bodyPr wrap="none">
            <a:spAutoFit/>
          </a:bodyPr>
          <a:lstStyle/>
          <a:p>
            <a:endParaRPr lang="fr-FR"/>
          </a:p>
        </p:txBody>
      </p:sp>
      <p:sp>
        <p:nvSpPr>
          <p:cNvPr id="12322" name="Rectangle 381"/>
          <p:cNvSpPr>
            <a:spLocks noChangeArrowheads="1"/>
          </p:cNvSpPr>
          <p:nvPr/>
        </p:nvSpPr>
        <p:spPr bwMode="auto">
          <a:xfrm>
            <a:off x="2366963" y="2457450"/>
            <a:ext cx="946150" cy="0"/>
          </a:xfrm>
          <a:prstGeom prst="rect">
            <a:avLst/>
          </a:prstGeom>
          <a:noFill/>
          <a:ln w="9525">
            <a:noFill/>
            <a:miter lim="800000"/>
            <a:headEnd/>
            <a:tailEnd/>
          </a:ln>
        </p:spPr>
        <p:txBody>
          <a:bodyPr wrap="none">
            <a:spAutoFit/>
          </a:bodyPr>
          <a:lstStyle/>
          <a:p>
            <a:pPr eaLnBrk="0" hangingPunct="0">
              <a:tabLst>
                <a:tab pos="449263" algn="r"/>
              </a:tabLst>
            </a:pPr>
            <a:endParaRPr lang="fr-FR"/>
          </a:p>
        </p:txBody>
      </p:sp>
      <p:sp>
        <p:nvSpPr>
          <p:cNvPr id="12323" name="Rectangle 383"/>
          <p:cNvSpPr>
            <a:spLocks noChangeArrowheads="1"/>
          </p:cNvSpPr>
          <p:nvPr/>
        </p:nvSpPr>
        <p:spPr bwMode="auto">
          <a:xfrm>
            <a:off x="2366963" y="2457450"/>
            <a:ext cx="912812" cy="0"/>
          </a:xfrm>
          <a:prstGeom prst="rect">
            <a:avLst/>
          </a:prstGeom>
          <a:noFill/>
          <a:ln w="9525">
            <a:noFill/>
            <a:miter lim="800000"/>
            <a:headEnd/>
            <a:tailEnd/>
          </a:ln>
        </p:spPr>
        <p:txBody>
          <a:bodyPr wrap="none">
            <a:spAutoFit/>
          </a:bodyPr>
          <a:lstStyle/>
          <a:p>
            <a:pPr eaLnBrk="0" hangingPunct="0"/>
            <a:r>
              <a:rPr lang="fr-FR" sz="1000">
                <a:latin typeface="Times New Roman" pitchFamily="18" charset="0"/>
                <a:cs typeface="Times New Roman" pitchFamily="18" charset="0"/>
              </a:rPr>
              <a:t/>
            </a:r>
            <a:br>
              <a:rPr lang="fr-FR" sz="1000">
                <a:latin typeface="Times New Roman" pitchFamily="18" charset="0"/>
                <a:cs typeface="Times New Roman" pitchFamily="18" charset="0"/>
              </a:rPr>
            </a:br>
            <a:endParaRPr lang="fr-FR" sz="1000">
              <a:latin typeface="Times New Roman" pitchFamily="18" charset="0"/>
              <a:cs typeface="Times New Roman" pitchFamily="18" charset="0"/>
            </a:endParaRPr>
          </a:p>
          <a:p>
            <a:pPr eaLnBrk="0" hangingPunct="0"/>
            <a:endParaRPr lang="fr-FR"/>
          </a:p>
        </p:txBody>
      </p:sp>
      <p:sp>
        <p:nvSpPr>
          <p:cNvPr id="12324" name="Rectangle 385"/>
          <p:cNvSpPr>
            <a:spLocks noChangeArrowheads="1"/>
          </p:cNvSpPr>
          <p:nvPr/>
        </p:nvSpPr>
        <p:spPr bwMode="auto">
          <a:xfrm>
            <a:off x="2366963" y="2457450"/>
            <a:ext cx="912812" cy="0"/>
          </a:xfrm>
          <a:prstGeom prst="rect">
            <a:avLst/>
          </a:prstGeom>
          <a:noFill/>
          <a:ln w="9525">
            <a:noFill/>
            <a:miter lim="800000"/>
            <a:headEnd/>
            <a:tailEnd/>
          </a:ln>
        </p:spPr>
        <p:txBody>
          <a:bodyPr wrap="none">
            <a:spAutoFit/>
          </a:bodyPr>
          <a:lstStyle/>
          <a:p>
            <a:endParaRPr lang="fr-FR"/>
          </a:p>
        </p:txBody>
      </p:sp>
      <p:sp>
        <p:nvSpPr>
          <p:cNvPr id="12325" name="Rectangle 387"/>
          <p:cNvSpPr>
            <a:spLocks noChangeArrowheads="1"/>
          </p:cNvSpPr>
          <p:nvPr/>
        </p:nvSpPr>
        <p:spPr bwMode="auto">
          <a:xfrm>
            <a:off x="2366963" y="2457450"/>
            <a:ext cx="895350" cy="0"/>
          </a:xfrm>
          <a:prstGeom prst="rect">
            <a:avLst/>
          </a:prstGeom>
          <a:noFill/>
          <a:ln w="9525">
            <a:noFill/>
            <a:miter lim="800000"/>
            <a:headEnd/>
            <a:tailEnd/>
          </a:ln>
        </p:spPr>
        <p:txBody>
          <a:bodyPr wrap="none">
            <a:spAutoFit/>
          </a:bodyPr>
          <a:lstStyle/>
          <a:p>
            <a:endParaRPr lang="fr-FR"/>
          </a:p>
        </p:txBody>
      </p:sp>
      <p:graphicFrame>
        <p:nvGraphicFramePr>
          <p:cNvPr id="20004" name="Group 548"/>
          <p:cNvGraphicFramePr>
            <a:graphicFrameLocks noGrp="1"/>
          </p:cNvGraphicFramePr>
          <p:nvPr>
            <p:extLst>
              <p:ext uri="{D42A27DB-BD31-4B8C-83A1-F6EECF244321}">
                <p14:modId xmlns:p14="http://schemas.microsoft.com/office/powerpoint/2010/main" val="1149201449"/>
              </p:ext>
            </p:extLst>
          </p:nvPr>
        </p:nvGraphicFramePr>
        <p:xfrm>
          <a:off x="4359151" y="4084638"/>
          <a:ext cx="4357687" cy="2202498"/>
        </p:xfrm>
        <a:graphic>
          <a:graphicData uri="http://schemas.openxmlformats.org/drawingml/2006/table">
            <a:tbl>
              <a:tblPr/>
              <a:tblGrid>
                <a:gridCol w="733425"/>
                <a:gridCol w="936625"/>
                <a:gridCol w="900112"/>
                <a:gridCol w="903288"/>
                <a:gridCol w="884237"/>
              </a:tblGrid>
              <a:tr h="501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28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28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28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4825">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Source lumineuse</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Lampe Incandescence</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Lampe Halog</a:t>
                      </a:r>
                      <a:r>
                        <a:rPr kumimoji="0" lang="fr-FR" sz="800" b="0" i="0" u="none" strike="noStrike" cap="none" normalizeH="0" baseline="0" smtClean="0">
                          <a:ln>
                            <a:noFill/>
                          </a:ln>
                          <a:solidFill>
                            <a:schemeClr val="tx1"/>
                          </a:solidFill>
                          <a:effectLst/>
                          <a:latin typeface="Arial" charset="0"/>
                          <a:cs typeface="Times New Roman" pitchFamily="18" charset="0"/>
                        </a:rPr>
                        <a:t>è</a:t>
                      </a:r>
                      <a:r>
                        <a:rPr kumimoji="0" lang="fr-FR" sz="800" b="0" i="0" u="none" strike="noStrike" cap="none" normalizeH="0" baseline="0" smtClean="0">
                          <a:ln>
                            <a:noFill/>
                          </a:ln>
                          <a:solidFill>
                            <a:schemeClr val="tx1"/>
                          </a:solidFill>
                          <a:effectLst/>
                          <a:latin typeface="Verdana" pitchFamily="34" charset="0"/>
                          <a:cs typeface="Times New Roman" pitchFamily="18" charset="0"/>
                        </a:rPr>
                        <a:t>ne</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Lampe fluo compacte</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Lampe </a:t>
                      </a:r>
                      <a:endParaRPr kumimoji="0" lang="fr-FR"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Arial" charset="0"/>
                          <a:cs typeface="Times New Roman" pitchFamily="18" charset="0"/>
                        </a:rPr>
                        <a:t>à</a:t>
                      </a:r>
                      <a:r>
                        <a:rPr kumimoji="0" lang="fr-FR" sz="800" b="0" i="0" u="none" strike="noStrike" cap="none" normalizeH="0" baseline="0" smtClean="0">
                          <a:ln>
                            <a:noFill/>
                          </a:ln>
                          <a:solidFill>
                            <a:schemeClr val="tx1"/>
                          </a:solidFill>
                          <a:effectLst/>
                          <a:latin typeface="Verdana" pitchFamily="34" charset="0"/>
                          <a:cs typeface="Times New Roman" pitchFamily="18" charset="0"/>
                        </a:rPr>
                        <a:t> LED</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7675">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Puissance</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75 W</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60 W</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15 W</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3 x 3,5 W</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125">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Prix (Unit</a:t>
                      </a:r>
                      <a:r>
                        <a:rPr kumimoji="0" lang="fr-FR" sz="800" b="0" i="0" u="none" strike="noStrike" cap="none" normalizeH="0" baseline="0" smtClean="0">
                          <a:ln>
                            <a:noFill/>
                          </a:ln>
                          <a:solidFill>
                            <a:schemeClr val="tx1"/>
                          </a:solidFill>
                          <a:effectLst/>
                          <a:latin typeface="Arial" charset="0"/>
                          <a:cs typeface="Times New Roman" pitchFamily="18" charset="0"/>
                        </a:rPr>
                        <a:t>é</a:t>
                      </a:r>
                      <a:r>
                        <a:rPr kumimoji="0" lang="fr-FR" sz="800" b="0" i="0" u="none" strike="noStrike" cap="none" normalizeH="0" baseline="0" smtClean="0">
                          <a:ln>
                            <a:noFill/>
                          </a:ln>
                          <a:solidFill>
                            <a:schemeClr val="tx1"/>
                          </a:solidFill>
                          <a:effectLst/>
                          <a:latin typeface="Verdana" pitchFamily="34" charset="0"/>
                          <a:cs typeface="Times New Roman" pitchFamily="18" charset="0"/>
                        </a:rPr>
                        <a:t>)</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1 </a:t>
                      </a:r>
                      <a:r>
                        <a:rPr kumimoji="0" lang="fr-FR" sz="800" b="0" i="0" u="none" strike="noStrike" cap="none" normalizeH="0" baseline="0" smtClean="0">
                          <a:ln>
                            <a:noFill/>
                          </a:ln>
                          <a:solidFill>
                            <a:schemeClr val="tx1"/>
                          </a:solidFill>
                          <a:effectLst/>
                          <a:latin typeface="Arial" charset="0"/>
                          <a:cs typeface="Times New Roman" pitchFamily="18" charset="0"/>
                        </a:rPr>
                        <a:t>€</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2,5 </a:t>
                      </a:r>
                      <a:r>
                        <a:rPr kumimoji="0" lang="fr-FR" sz="800" b="0" i="0" u="none" strike="noStrike" cap="none" normalizeH="0" baseline="0" smtClean="0">
                          <a:ln>
                            <a:noFill/>
                          </a:ln>
                          <a:solidFill>
                            <a:schemeClr val="tx1"/>
                          </a:solidFill>
                          <a:effectLst/>
                          <a:latin typeface="Arial" charset="0"/>
                          <a:cs typeface="Times New Roman" pitchFamily="18" charset="0"/>
                        </a:rPr>
                        <a:t>€</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6 </a:t>
                      </a:r>
                      <a:r>
                        <a:rPr kumimoji="0" lang="fr-FR" sz="800" b="0" i="0" u="none" strike="noStrike" cap="none" normalizeH="0" baseline="0" smtClean="0">
                          <a:ln>
                            <a:noFill/>
                          </a:ln>
                          <a:solidFill>
                            <a:schemeClr val="tx1"/>
                          </a:solidFill>
                          <a:effectLst/>
                          <a:latin typeface="Arial" charset="0"/>
                          <a:cs typeface="Times New Roman" pitchFamily="18" charset="0"/>
                        </a:rPr>
                        <a:t>€</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16 </a:t>
                      </a:r>
                      <a:r>
                        <a:rPr kumimoji="0" lang="fr-FR" sz="800" b="0" i="0" u="none" strike="noStrike" cap="none" normalizeH="0" baseline="0" smtClean="0">
                          <a:ln>
                            <a:noFill/>
                          </a:ln>
                          <a:solidFill>
                            <a:schemeClr val="tx1"/>
                          </a:solidFill>
                          <a:effectLst/>
                          <a:latin typeface="Arial" charset="0"/>
                          <a:cs typeface="Times New Roman" pitchFamily="18" charset="0"/>
                        </a:rPr>
                        <a:t>€</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6713">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Dur</a:t>
                      </a:r>
                      <a:r>
                        <a:rPr kumimoji="0" lang="fr-FR" sz="800" b="0" i="0" u="none" strike="noStrike" cap="none" normalizeH="0" baseline="0" smtClean="0">
                          <a:ln>
                            <a:noFill/>
                          </a:ln>
                          <a:solidFill>
                            <a:schemeClr val="tx1"/>
                          </a:solidFill>
                          <a:effectLst/>
                          <a:latin typeface="Arial" charset="0"/>
                          <a:cs typeface="Times New Roman" pitchFamily="18" charset="0"/>
                        </a:rPr>
                        <a:t>é</a:t>
                      </a:r>
                      <a:r>
                        <a:rPr kumimoji="0" lang="fr-FR" sz="800" b="0" i="0" u="none" strike="noStrike" cap="none" normalizeH="0" baseline="0" smtClean="0">
                          <a:ln>
                            <a:noFill/>
                          </a:ln>
                          <a:solidFill>
                            <a:schemeClr val="tx1"/>
                          </a:solidFill>
                          <a:effectLst/>
                          <a:latin typeface="Verdana" pitchFamily="34" charset="0"/>
                          <a:cs typeface="Times New Roman" pitchFamily="18" charset="0"/>
                        </a:rPr>
                        <a:t>e de vie</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1.000 heures</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2.000 heures</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smtClean="0">
                          <a:ln>
                            <a:noFill/>
                          </a:ln>
                          <a:solidFill>
                            <a:schemeClr val="tx1"/>
                          </a:solidFill>
                          <a:effectLst/>
                          <a:latin typeface="Verdana" pitchFamily="34" charset="0"/>
                          <a:cs typeface="Times New Roman" pitchFamily="18" charset="0"/>
                        </a:rPr>
                        <a:t>10.000 heures</a:t>
                      </a:r>
                      <a:endParaRPr kumimoji="0" lang="fr-FR" sz="8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49263" algn="r"/>
                        </a:tabLst>
                      </a:pPr>
                      <a:r>
                        <a:rPr kumimoji="0" lang="fr-FR" sz="800" b="0" i="0" u="none" strike="noStrike" cap="none" normalizeH="0" baseline="0" dirty="0" smtClean="0">
                          <a:ln>
                            <a:noFill/>
                          </a:ln>
                          <a:solidFill>
                            <a:schemeClr val="tx1"/>
                          </a:solidFill>
                          <a:effectLst/>
                          <a:latin typeface="Verdana" pitchFamily="34" charset="0"/>
                          <a:cs typeface="Times New Roman" pitchFamily="18" charset="0"/>
                        </a:rPr>
                        <a:t>50.000 heures</a:t>
                      </a:r>
                      <a:endParaRPr kumimoji="0" lang="fr-FR" sz="800" b="0" i="0" u="none" strike="noStrike" cap="none" normalizeH="0" baseline="0" dirty="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8" name="AutoShape 4"/>
          <p:cNvSpPr>
            <a:spLocks noChangeArrowheads="1"/>
          </p:cNvSpPr>
          <p:nvPr/>
        </p:nvSpPr>
        <p:spPr bwMode="auto">
          <a:xfrm>
            <a:off x="-36512"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59" name="Groupe 58"/>
          <p:cNvGrpSpPr/>
          <p:nvPr/>
        </p:nvGrpSpPr>
        <p:grpSpPr>
          <a:xfrm>
            <a:off x="3748930" y="-108869"/>
            <a:ext cx="5182220" cy="1440000"/>
            <a:chOff x="3748930" y="-108869"/>
            <a:chExt cx="5182220" cy="1440000"/>
          </a:xfrm>
        </p:grpSpPr>
        <p:grpSp>
          <p:nvGrpSpPr>
            <p:cNvPr id="60" name="Groupe 21"/>
            <p:cNvGrpSpPr>
              <a:grpSpLocks/>
            </p:cNvGrpSpPr>
            <p:nvPr/>
          </p:nvGrpSpPr>
          <p:grpSpPr bwMode="auto">
            <a:xfrm>
              <a:off x="3748930" y="72008"/>
              <a:ext cx="5182220" cy="908050"/>
              <a:chOff x="0" y="0"/>
              <a:chExt cx="2563676" cy="513739"/>
            </a:xfrm>
          </p:grpSpPr>
          <p:sp>
            <p:nvSpPr>
              <p:cNvPr id="62" name="AutoShape 3"/>
              <p:cNvSpPr>
                <a:spLocks noChangeArrowheads="1"/>
              </p:cNvSpPr>
              <p:nvPr/>
            </p:nvSpPr>
            <p:spPr bwMode="auto">
              <a:xfrm>
                <a:off x="1" y="150881"/>
                <a:ext cx="2563675"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63"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61" name="Image 60"/>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grpSp>
        <p:nvGrpSpPr>
          <p:cNvPr id="64" name="Groupe 21"/>
          <p:cNvGrpSpPr>
            <a:grpSpLocks/>
          </p:cNvGrpSpPr>
          <p:nvPr/>
        </p:nvGrpSpPr>
        <p:grpSpPr bwMode="auto">
          <a:xfrm>
            <a:off x="639521" y="72008"/>
            <a:ext cx="2996375" cy="908050"/>
            <a:chOff x="53873" y="29132"/>
            <a:chExt cx="2049225" cy="509714"/>
          </a:xfrm>
        </p:grpSpPr>
        <p:sp>
          <p:nvSpPr>
            <p:cNvPr id="65" name="AutoShape 3"/>
            <p:cNvSpPr>
              <a:spLocks noChangeArrowheads="1"/>
            </p:cNvSpPr>
            <p:nvPr/>
          </p:nvSpPr>
          <p:spPr bwMode="auto">
            <a:xfrm>
              <a:off x="56544" y="74334"/>
              <a:ext cx="2046554"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538163" algn="ctr"/>
              <a:r>
                <a:rPr lang="fr-FR" sz="2000" b="1" dirty="0" smtClean="0">
                  <a:solidFill>
                    <a:srgbClr val="7BB800"/>
                  </a:solidFill>
                  <a:latin typeface="Century Gothic" pitchFamily="34" charset="0"/>
                </a:rPr>
                <a:t>L’énergie </a:t>
              </a:r>
            </a:p>
            <a:p>
              <a:pPr marL="53816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66" name="AutoShape 4"/>
            <p:cNvSpPr>
              <a:spLocks noChangeArrowheads="1"/>
            </p:cNvSpPr>
            <p:nvPr/>
          </p:nvSpPr>
          <p:spPr bwMode="auto">
            <a:xfrm>
              <a:off x="5387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grpSp>
        <p:nvGrpSpPr>
          <p:cNvPr id="40" name="Groupe 39"/>
          <p:cNvGrpSpPr/>
          <p:nvPr/>
        </p:nvGrpSpPr>
        <p:grpSpPr>
          <a:xfrm>
            <a:off x="3190056" y="2021171"/>
            <a:ext cx="2750096" cy="1984613"/>
            <a:chOff x="2723457" y="1628800"/>
            <a:chExt cx="6598442" cy="5400600"/>
          </a:xfrm>
          <a:effectLst>
            <a:outerShdw blurRad="76200" dir="18900000" sy="23000" kx="-1200000" algn="bl" rotWithShape="0">
              <a:prstClr val="black">
                <a:alpha val="20000"/>
              </a:prstClr>
            </a:outerShdw>
          </a:effectLst>
        </p:grpSpPr>
        <p:pic>
          <p:nvPicPr>
            <p:cNvPr id="41" name="Image 4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pic>
          <p:nvPicPr>
            <p:cNvPr id="42" name="Image 4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43" name="Image 42"/>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44" name="Image 43"/>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756096"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2531" name="AutoShape 4"/>
          <p:cNvSpPr>
            <a:spLocks noChangeArrowheads="1"/>
          </p:cNvSpPr>
          <p:nvPr/>
        </p:nvSpPr>
        <p:spPr bwMode="auto">
          <a:xfrm>
            <a:off x="611212" y="1196975"/>
            <a:ext cx="6769100" cy="719138"/>
          </a:xfrm>
          <a:prstGeom prst="roundRect">
            <a:avLst>
              <a:gd name="adj" fmla="val 16667"/>
            </a:avLst>
          </a:prstGeom>
          <a:solidFill>
            <a:srgbClr val="7BB800"/>
          </a:solidFill>
          <a:ln w="9525">
            <a:solidFill>
              <a:srgbClr val="7BB800"/>
            </a:solidFill>
            <a:round/>
            <a:headEnd/>
            <a:tailEnd/>
          </a:ln>
        </p:spPr>
        <p:txBody>
          <a:bodyPr/>
          <a:lstStyle/>
          <a:p>
            <a:pPr marL="1082675" indent="-1082675"/>
            <a:r>
              <a:rPr lang="fr-FR" b="1" dirty="0">
                <a:solidFill>
                  <a:srgbClr val="FFFFFF"/>
                </a:solidFill>
                <a:latin typeface="Calibri" pitchFamily="34" charset="0"/>
              </a:rPr>
              <a:t>Activité 3 : </a:t>
            </a:r>
            <a:r>
              <a:rPr lang="fr-FR" b="1" dirty="0">
                <a:solidFill>
                  <a:schemeClr val="bg1"/>
                </a:solidFill>
                <a:latin typeface="Calibri" pitchFamily="34" charset="0"/>
              </a:rPr>
              <a:t>Maîtrise des consommations d’éclairage par un contrôle de la tension d’alimentation</a:t>
            </a:r>
            <a:endParaRPr lang="fr-FR" dirty="0">
              <a:solidFill>
                <a:schemeClr val="bg1"/>
              </a:solidFill>
              <a:latin typeface="Calibri" pitchFamily="34" charset="0"/>
            </a:endParaRP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pic>
        <p:nvPicPr>
          <p:cNvPr id="22535" name="Picture 1" descr="hugo et sa maison"/>
          <p:cNvPicPr>
            <a:picLocks noChangeAspect="1" noChangeArrowheads="1"/>
          </p:cNvPicPr>
          <p:nvPr/>
        </p:nvPicPr>
        <p:blipFill>
          <a:blip r:embed="rId3" cstate="print"/>
          <a:srcRect/>
          <a:stretch>
            <a:fillRect/>
          </a:stretch>
        </p:blipFill>
        <p:spPr bwMode="auto">
          <a:xfrm>
            <a:off x="6660009" y="2276475"/>
            <a:ext cx="2024062" cy="1520825"/>
          </a:xfrm>
          <a:prstGeom prst="rect">
            <a:avLst/>
          </a:prstGeom>
          <a:noFill/>
          <a:ln w="9525">
            <a:noFill/>
            <a:miter lim="800000"/>
            <a:headEnd/>
            <a:tailEnd/>
          </a:ln>
        </p:spPr>
      </p:pic>
      <p:pic>
        <p:nvPicPr>
          <p:cNvPr id="22537" name="Picture 1" descr="salon-maison-lampe"/>
          <p:cNvPicPr>
            <a:picLocks noChangeAspect="1" noChangeArrowheads="1"/>
          </p:cNvPicPr>
          <p:nvPr/>
        </p:nvPicPr>
        <p:blipFill>
          <a:blip r:embed="rId4" cstate="print"/>
          <a:srcRect/>
          <a:stretch>
            <a:fillRect/>
          </a:stretch>
        </p:blipFill>
        <p:spPr bwMode="auto">
          <a:xfrm>
            <a:off x="834380" y="3500438"/>
            <a:ext cx="4457700" cy="2951162"/>
          </a:xfrm>
          <a:prstGeom prst="roundRect">
            <a:avLst>
              <a:gd name="adj" fmla="val 8584"/>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538" name="Rectangle 3"/>
          <p:cNvSpPr>
            <a:spLocks noChangeArrowheads="1"/>
          </p:cNvSpPr>
          <p:nvPr/>
        </p:nvSpPr>
        <p:spPr bwMode="auto">
          <a:xfrm>
            <a:off x="900559" y="2276475"/>
            <a:ext cx="5616575" cy="1076325"/>
          </a:xfrm>
          <a:prstGeom prst="rect">
            <a:avLst/>
          </a:prstGeom>
          <a:noFill/>
          <a:ln w="9525">
            <a:noFill/>
            <a:miter lim="800000"/>
            <a:headEnd/>
            <a:tailEnd/>
          </a:ln>
        </p:spPr>
        <p:txBody>
          <a:bodyPr anchor="ctr">
            <a:spAutoFit/>
          </a:bodyPr>
          <a:lstStyle/>
          <a:p>
            <a:pPr algn="just"/>
            <a:r>
              <a:rPr lang="fr-FR" sz="1600">
                <a:latin typeface="Comic Sans MS" pitchFamily="66" charset="0"/>
                <a:cs typeface="Times New Roman" pitchFamily="18" charset="0"/>
              </a:rPr>
              <a:t>Le coin salon de la maison d’Hugo dispose d’une lampe halogène de </a:t>
            </a:r>
            <a:r>
              <a:rPr lang="fr-FR" sz="1600">
                <a:solidFill>
                  <a:srgbClr val="993366"/>
                </a:solidFill>
                <a:latin typeface="Comic Sans MS" pitchFamily="66" charset="0"/>
                <a:cs typeface="Times New Roman" pitchFamily="18" charset="0"/>
              </a:rPr>
              <a:t>70 W</a:t>
            </a:r>
            <a:r>
              <a:rPr lang="fr-FR" sz="1600">
                <a:latin typeface="Comic Sans MS" pitchFamily="66" charset="0"/>
                <a:cs typeface="Times New Roman" pitchFamily="18" charset="0"/>
              </a:rPr>
              <a:t>. Une solution serait d'alimenter cette </a:t>
            </a:r>
            <a:r>
              <a:rPr lang="fr-FR" sz="1600">
                <a:solidFill>
                  <a:srgbClr val="000000"/>
                </a:solidFill>
                <a:latin typeface="Comic Sans MS" pitchFamily="66" charset="0"/>
                <a:cs typeface="Times New Roman" pitchFamily="18" charset="0"/>
              </a:rPr>
              <a:t>lampe </a:t>
            </a:r>
            <a:r>
              <a:rPr lang="fr-FR" sz="1600">
                <a:latin typeface="Comic Sans MS" pitchFamily="66" charset="0"/>
                <a:cs typeface="Times New Roman" pitchFamily="18" charset="0"/>
              </a:rPr>
              <a:t>à partir d'un variateur  de lumière pour diminuer l’éclairement et donc l’éclairage d’ambiance.</a:t>
            </a:r>
            <a:endParaRPr lang="fr-FR" sz="1600">
              <a:cs typeface="Times New Roman" pitchFamily="18" charset="0"/>
            </a:endParaRPr>
          </a:p>
        </p:txBody>
      </p:sp>
      <p:sp>
        <p:nvSpPr>
          <p:cNvPr id="22539" name="Rectangle 4"/>
          <p:cNvSpPr>
            <a:spLocks noChangeArrowheads="1"/>
          </p:cNvSpPr>
          <p:nvPr/>
        </p:nvSpPr>
        <p:spPr bwMode="auto">
          <a:xfrm>
            <a:off x="5509509" y="4005064"/>
            <a:ext cx="3391990" cy="1200329"/>
          </a:xfrm>
          <a:prstGeom prst="rect">
            <a:avLst/>
          </a:prstGeom>
          <a:noFill/>
          <a:ln w="9525">
            <a:noFill/>
            <a:miter lim="800000"/>
            <a:headEnd/>
            <a:tailEnd/>
          </a:ln>
        </p:spPr>
        <p:txBody>
          <a:bodyPr wrap="square" anchor="ctr">
            <a:spAutoFit/>
          </a:bodyPr>
          <a:lstStyle/>
          <a:p>
            <a:pPr algn="just"/>
            <a:r>
              <a:rPr lang="fr-FR" sz="2400" b="1" dirty="0">
                <a:solidFill>
                  <a:srgbClr val="6600CC"/>
                </a:solidFill>
                <a:latin typeface="Comic Sans MS" pitchFamily="66" charset="0"/>
                <a:cs typeface="Times New Roman" pitchFamily="18" charset="0"/>
              </a:rPr>
              <a:t>Ce dispositif va t-il induire des économies d'énergie ?</a:t>
            </a:r>
            <a:endParaRPr lang="fr-FR" sz="2400" dirty="0">
              <a:cs typeface="Times New Roman" pitchFamily="18" charset="0"/>
            </a:endParaRPr>
          </a:p>
        </p:txBody>
      </p:sp>
      <p:sp>
        <p:nvSpPr>
          <p:cNvPr id="28"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29" name="Groupe 28"/>
          <p:cNvGrpSpPr/>
          <p:nvPr/>
        </p:nvGrpSpPr>
        <p:grpSpPr>
          <a:xfrm>
            <a:off x="3748930" y="-108869"/>
            <a:ext cx="5287566" cy="1440000"/>
            <a:chOff x="3748930" y="-108869"/>
            <a:chExt cx="5287566" cy="1440000"/>
          </a:xfrm>
        </p:grpSpPr>
        <p:grpSp>
          <p:nvGrpSpPr>
            <p:cNvPr id="30" name="Groupe 21"/>
            <p:cNvGrpSpPr>
              <a:grpSpLocks/>
            </p:cNvGrpSpPr>
            <p:nvPr/>
          </p:nvGrpSpPr>
          <p:grpSpPr bwMode="auto">
            <a:xfrm>
              <a:off x="3748930" y="72008"/>
              <a:ext cx="5287566" cy="908050"/>
              <a:chOff x="0" y="0"/>
              <a:chExt cx="2615791" cy="513739"/>
            </a:xfrm>
          </p:grpSpPr>
          <p:sp>
            <p:nvSpPr>
              <p:cNvPr id="32" name="AutoShape 3"/>
              <p:cNvSpPr>
                <a:spLocks noChangeArrowheads="1"/>
              </p:cNvSpPr>
              <p:nvPr/>
            </p:nvSpPr>
            <p:spPr bwMode="auto">
              <a:xfrm>
                <a:off x="1" y="150881"/>
                <a:ext cx="2615790"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33"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31" name="Image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grpSp>
        <p:nvGrpSpPr>
          <p:cNvPr id="34" name="Groupe 21"/>
          <p:cNvGrpSpPr>
            <a:grpSpLocks/>
          </p:cNvGrpSpPr>
          <p:nvPr/>
        </p:nvGrpSpPr>
        <p:grpSpPr bwMode="auto">
          <a:xfrm>
            <a:off x="639521" y="72008"/>
            <a:ext cx="2996375" cy="908050"/>
            <a:chOff x="53873" y="29132"/>
            <a:chExt cx="2049225" cy="509714"/>
          </a:xfrm>
        </p:grpSpPr>
        <p:sp>
          <p:nvSpPr>
            <p:cNvPr id="35" name="AutoShape 3"/>
            <p:cNvSpPr>
              <a:spLocks noChangeArrowheads="1"/>
            </p:cNvSpPr>
            <p:nvPr/>
          </p:nvSpPr>
          <p:spPr bwMode="auto">
            <a:xfrm>
              <a:off x="56544" y="74334"/>
              <a:ext cx="2046554"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538163" algn="ctr"/>
              <a:r>
                <a:rPr lang="fr-FR" sz="2000" b="1" dirty="0" smtClean="0">
                  <a:solidFill>
                    <a:srgbClr val="7BB800"/>
                  </a:solidFill>
                  <a:latin typeface="Century Gothic" pitchFamily="34" charset="0"/>
                </a:rPr>
                <a:t>L’énergie </a:t>
              </a:r>
            </a:p>
            <a:p>
              <a:pPr marL="53816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36" name="AutoShape 4"/>
            <p:cNvSpPr>
              <a:spLocks noChangeArrowheads="1"/>
            </p:cNvSpPr>
            <p:nvPr/>
          </p:nvSpPr>
          <p:spPr bwMode="auto">
            <a:xfrm>
              <a:off x="5387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grpSp>
        <p:nvGrpSpPr>
          <p:cNvPr id="22" name="Groupe 21"/>
          <p:cNvGrpSpPr/>
          <p:nvPr/>
        </p:nvGrpSpPr>
        <p:grpSpPr>
          <a:xfrm>
            <a:off x="5641965" y="4873387"/>
            <a:ext cx="2750096" cy="1984613"/>
            <a:chOff x="2723457" y="1628800"/>
            <a:chExt cx="6598442" cy="5400600"/>
          </a:xfrm>
          <a:effectLst>
            <a:outerShdw blurRad="76200" dir="18900000" sy="23000" kx="-1200000" algn="bl" rotWithShape="0">
              <a:prstClr val="black">
                <a:alpha val="20000"/>
              </a:prstClr>
            </a:outerShdw>
          </a:effectLst>
        </p:grpSpPr>
        <p:pic>
          <p:nvPicPr>
            <p:cNvPr id="23" name="Image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pic>
          <p:nvPicPr>
            <p:cNvPr id="24" name="Image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25" name="Image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26" name="Image 2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21"/>
          <p:cNvGrpSpPr>
            <a:grpSpLocks/>
          </p:cNvGrpSpPr>
          <p:nvPr/>
        </p:nvGrpSpPr>
        <p:grpSpPr bwMode="auto">
          <a:xfrm>
            <a:off x="152400" y="692696"/>
            <a:ext cx="8785225" cy="5832648"/>
            <a:chOff x="0" y="-122217"/>
            <a:chExt cx="4575710" cy="3299877"/>
          </a:xfrm>
        </p:grpSpPr>
        <p:sp>
          <p:nvSpPr>
            <p:cNvPr id="6162" name="AutoShape 3"/>
            <p:cNvSpPr>
              <a:spLocks noChangeArrowheads="1"/>
            </p:cNvSpPr>
            <p:nvPr/>
          </p:nvSpPr>
          <p:spPr bwMode="auto">
            <a:xfrm>
              <a:off x="1" y="1"/>
              <a:ext cx="4575709" cy="3177659"/>
            </a:xfrm>
            <a:prstGeom prst="roundRect">
              <a:avLst>
                <a:gd name="adj" fmla="val 3402"/>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6163" name="AutoShape 4"/>
            <p:cNvSpPr>
              <a:spLocks noChangeArrowheads="1"/>
            </p:cNvSpPr>
            <p:nvPr/>
          </p:nvSpPr>
          <p:spPr bwMode="auto">
            <a:xfrm>
              <a:off x="0" y="-122217"/>
              <a:ext cx="1694128" cy="211977"/>
            </a:xfrm>
            <a:prstGeom prst="roundRect">
              <a:avLst>
                <a:gd name="adj" fmla="val 16667"/>
              </a:avLst>
            </a:prstGeom>
            <a:solidFill>
              <a:srgbClr val="7BB800"/>
            </a:solidFill>
            <a:ln w="9525">
              <a:noFill/>
              <a:round/>
              <a:headEnd/>
              <a:tailEnd/>
            </a:ln>
          </p:spPr>
          <p:txBody>
            <a:bodyPr/>
            <a:lstStyle/>
            <a:p>
              <a:r>
                <a:rPr lang="fr-FR" sz="2000" dirty="0" smtClean="0">
                  <a:solidFill>
                    <a:srgbClr val="FFFFFF"/>
                  </a:solidFill>
                  <a:latin typeface="Arial" panose="020B0604020202020204" pitchFamily="34" charset="0"/>
                  <a:cs typeface="Arial" panose="020B0604020202020204" pitchFamily="34" charset="0"/>
                </a:rPr>
                <a:t>Connaissances</a:t>
              </a:r>
              <a:endParaRPr lang="fr-FR" sz="2000" dirty="0">
                <a:solidFill>
                  <a:srgbClr val="FFFFFF"/>
                </a:solidFill>
                <a:latin typeface="Arial" panose="020B0604020202020204" pitchFamily="34" charset="0"/>
                <a:cs typeface="Arial" panose="020B0604020202020204" pitchFamily="34" charset="0"/>
              </a:endParaRPr>
            </a:p>
          </p:txBody>
        </p:sp>
      </p:grpSp>
      <p:sp>
        <p:nvSpPr>
          <p:cNvPr id="6152" name="Rectangle 18"/>
          <p:cNvSpPr>
            <a:spLocks noChangeArrowheads="1"/>
          </p:cNvSpPr>
          <p:nvPr/>
        </p:nvSpPr>
        <p:spPr bwMode="auto">
          <a:xfrm>
            <a:off x="5364088" y="1321598"/>
            <a:ext cx="3573537" cy="4339650"/>
          </a:xfrm>
          <a:prstGeom prst="rect">
            <a:avLst/>
          </a:prstGeom>
          <a:noFill/>
          <a:ln w="9525">
            <a:noFill/>
            <a:miter lim="800000"/>
            <a:headEnd/>
            <a:tailEnd/>
          </a:ln>
        </p:spPr>
        <p:txBody>
          <a:bodyPr wrap="square">
            <a:spAutoFit/>
          </a:bodyPr>
          <a:lstStyle/>
          <a:p>
            <a:endParaRPr lang="fr-FR" sz="2000" b="1" dirty="0" smtClean="0">
              <a:solidFill>
                <a:srgbClr val="7BB800"/>
              </a:solidFill>
              <a:latin typeface="Calibri" pitchFamily="34" charset="0"/>
            </a:endParaRPr>
          </a:p>
          <a:p>
            <a:endParaRPr lang="fr-FR" sz="800" b="1" dirty="0">
              <a:solidFill>
                <a:srgbClr val="7BB800"/>
              </a:solidFill>
              <a:latin typeface="Calibri" pitchFamily="34" charset="0"/>
            </a:endParaRPr>
          </a:p>
          <a:p>
            <a:endParaRPr lang="fr-FR" sz="2000" b="1" dirty="0" smtClean="0">
              <a:solidFill>
                <a:srgbClr val="7BB800"/>
              </a:solidFill>
              <a:latin typeface="Calibri" pitchFamily="34" charset="0"/>
            </a:endParaRPr>
          </a:p>
          <a:p>
            <a:endParaRPr lang="fr-FR" sz="800" b="1" dirty="0" smtClean="0">
              <a:solidFill>
                <a:srgbClr val="7BB800"/>
              </a:solidFill>
              <a:latin typeface="Calibri" pitchFamily="34" charset="0"/>
            </a:endParaRPr>
          </a:p>
          <a:p>
            <a:r>
              <a:rPr lang="fr-FR" sz="2000" b="1" dirty="0" smtClean="0">
                <a:solidFill>
                  <a:srgbClr val="7BB800"/>
                </a:solidFill>
                <a:latin typeface="Calibri" pitchFamily="34" charset="0"/>
              </a:rPr>
              <a:t>Optimisation du choix des matériaux et des structures</a:t>
            </a:r>
            <a:r>
              <a:rPr lang="fr-FR" sz="2000" dirty="0" smtClean="0">
                <a:solidFill>
                  <a:srgbClr val="7BB800"/>
                </a:solidFill>
                <a:latin typeface="Calibri" pitchFamily="34" charset="0"/>
              </a:rPr>
              <a:t>  par essais et analyses des comportements</a:t>
            </a:r>
          </a:p>
          <a:p>
            <a:endParaRPr lang="fr-FR" sz="2000" dirty="0">
              <a:solidFill>
                <a:srgbClr val="7BB800"/>
              </a:solidFill>
              <a:latin typeface="Calibri" pitchFamily="34" charset="0"/>
            </a:endParaRPr>
          </a:p>
          <a:p>
            <a:r>
              <a:rPr lang="fr-FR" sz="2000" b="1" dirty="0" smtClean="0">
                <a:solidFill>
                  <a:srgbClr val="7BB800"/>
                </a:solidFill>
                <a:latin typeface="Calibri" pitchFamily="34" charset="0"/>
              </a:rPr>
              <a:t>Amélioration de l’efficacité énergétique</a:t>
            </a:r>
            <a:endParaRPr lang="fr-FR" sz="2000" b="1" dirty="0">
              <a:solidFill>
                <a:srgbClr val="7BB800"/>
              </a:solidFill>
              <a:latin typeface="Calibri" pitchFamily="34" charset="0"/>
            </a:endParaRPr>
          </a:p>
          <a:p>
            <a:endParaRPr lang="fr-FR" sz="2000" dirty="0">
              <a:solidFill>
                <a:srgbClr val="7BB800"/>
              </a:solidFill>
              <a:latin typeface="Calibri" pitchFamily="34" charset="0"/>
            </a:endParaRPr>
          </a:p>
          <a:p>
            <a:r>
              <a:rPr lang="fr-FR" sz="2000" b="1" dirty="0" smtClean="0">
                <a:solidFill>
                  <a:srgbClr val="7BB800"/>
                </a:solidFill>
                <a:latin typeface="Calibri" pitchFamily="34" charset="0"/>
              </a:rPr>
              <a:t>Formes </a:t>
            </a:r>
            <a:r>
              <a:rPr lang="fr-FR" sz="2000" b="1" dirty="0">
                <a:solidFill>
                  <a:srgbClr val="7BB800"/>
                </a:solidFill>
                <a:latin typeface="Calibri" pitchFamily="34" charset="0"/>
              </a:rPr>
              <a:t>et caractéristiques de l’énergie</a:t>
            </a:r>
          </a:p>
          <a:p>
            <a:endParaRPr lang="fr-FR" sz="2000" dirty="0">
              <a:solidFill>
                <a:srgbClr val="7BB800"/>
              </a:solidFill>
              <a:latin typeface="Calibri" pitchFamily="34" charset="0"/>
            </a:endParaRPr>
          </a:p>
        </p:txBody>
      </p:sp>
      <p:pic>
        <p:nvPicPr>
          <p:cNvPr id="6160" name="Image 3" descr="Image2.png"/>
          <p:cNvPicPr>
            <a:picLocks noChangeAspect="1"/>
          </p:cNvPicPr>
          <p:nvPr/>
        </p:nvPicPr>
        <p:blipFill rotWithShape="1">
          <a:blip r:embed="rId3" cstate="print"/>
          <a:srcRect r="8955"/>
          <a:stretch/>
        </p:blipFill>
        <p:spPr bwMode="auto">
          <a:xfrm>
            <a:off x="182986" y="1412776"/>
            <a:ext cx="5037086" cy="4703030"/>
          </a:xfrm>
          <a:prstGeom prst="rect">
            <a:avLst/>
          </a:prstGeom>
          <a:noFill/>
          <a:ln w="9525">
            <a:noFill/>
            <a:miter lim="800000"/>
            <a:headEnd/>
            <a:tailEnd/>
          </a:ln>
        </p:spPr>
      </p:pic>
      <p:pic>
        <p:nvPicPr>
          <p:cNvPr id="6161" name="Picture 25"/>
          <p:cNvPicPr>
            <a:picLocks noChangeAspect="1" noChangeArrowheads="1"/>
          </p:cNvPicPr>
          <p:nvPr/>
        </p:nvPicPr>
        <p:blipFill>
          <a:blip r:embed="rId4" cstate="print"/>
          <a:srcRect/>
          <a:stretch>
            <a:fillRect/>
          </a:stretch>
        </p:blipFill>
        <p:spPr bwMode="auto">
          <a:xfrm>
            <a:off x="3846344" y="4165408"/>
            <a:ext cx="368837" cy="359049"/>
          </a:xfrm>
          <a:prstGeom prst="rect">
            <a:avLst/>
          </a:prstGeom>
          <a:noFill/>
          <a:ln w="9525">
            <a:noFill/>
            <a:round/>
            <a:headEnd/>
            <a:tailEnd/>
          </a:ln>
        </p:spPr>
      </p:pic>
      <p:pic>
        <p:nvPicPr>
          <p:cNvPr id="6155" name="Picture 25"/>
          <p:cNvPicPr>
            <a:picLocks noChangeAspect="1" noChangeArrowheads="1"/>
          </p:cNvPicPr>
          <p:nvPr/>
        </p:nvPicPr>
        <p:blipFill>
          <a:blip r:embed="rId4" cstate="print"/>
          <a:srcRect/>
          <a:stretch>
            <a:fillRect/>
          </a:stretch>
        </p:blipFill>
        <p:spPr bwMode="auto">
          <a:xfrm>
            <a:off x="3053234" y="3739542"/>
            <a:ext cx="368837" cy="359049"/>
          </a:xfrm>
          <a:prstGeom prst="rect">
            <a:avLst/>
          </a:prstGeom>
          <a:noFill/>
          <a:ln w="9525">
            <a:noFill/>
            <a:round/>
            <a:headEnd/>
            <a:tailEnd/>
          </a:ln>
        </p:spPr>
      </p:pic>
      <p:sp>
        <p:nvSpPr>
          <p:cNvPr id="6156" name="ZoneTexte 27"/>
          <p:cNvSpPr txBox="1">
            <a:spLocks noChangeArrowheads="1"/>
          </p:cNvSpPr>
          <p:nvPr/>
        </p:nvSpPr>
        <p:spPr bwMode="auto">
          <a:xfrm>
            <a:off x="3995936" y="3933056"/>
            <a:ext cx="581640" cy="369332"/>
          </a:xfrm>
          <a:prstGeom prst="rect">
            <a:avLst/>
          </a:prstGeom>
          <a:noFill/>
          <a:ln w="9525">
            <a:noFill/>
            <a:miter lim="800000"/>
            <a:headEnd/>
            <a:tailEnd/>
          </a:ln>
        </p:spPr>
        <p:txBody>
          <a:bodyPr wrap="square">
            <a:spAutoFit/>
          </a:bodyPr>
          <a:lstStyle/>
          <a:p>
            <a:r>
              <a:rPr lang="fr-FR" dirty="0" smtClean="0">
                <a:latin typeface="Calibri" pitchFamily="34" charset="0"/>
              </a:rPr>
              <a:t>CI 8</a:t>
            </a:r>
            <a:endParaRPr lang="fr-FR" dirty="0">
              <a:latin typeface="Calibri" pitchFamily="34" charset="0"/>
            </a:endParaRPr>
          </a:p>
        </p:txBody>
      </p:sp>
      <p:sp>
        <p:nvSpPr>
          <p:cNvPr id="6158" name="ZoneTexte 29"/>
          <p:cNvSpPr txBox="1">
            <a:spLocks noChangeArrowheads="1"/>
          </p:cNvSpPr>
          <p:nvPr/>
        </p:nvSpPr>
        <p:spPr bwMode="auto">
          <a:xfrm>
            <a:off x="2853526" y="4027574"/>
            <a:ext cx="652742" cy="369331"/>
          </a:xfrm>
          <a:prstGeom prst="rect">
            <a:avLst/>
          </a:prstGeom>
          <a:noFill/>
          <a:ln w="9525">
            <a:noFill/>
            <a:miter lim="800000"/>
            <a:headEnd/>
            <a:tailEnd/>
          </a:ln>
        </p:spPr>
        <p:txBody>
          <a:bodyPr wrap="none">
            <a:spAutoFit/>
          </a:bodyPr>
          <a:lstStyle/>
          <a:p>
            <a:r>
              <a:rPr lang="fr-FR" dirty="0" smtClean="0">
                <a:latin typeface="Calibri" pitchFamily="34" charset="0"/>
              </a:rPr>
              <a:t>CI 10</a:t>
            </a:r>
            <a:endParaRPr lang="fr-FR" dirty="0">
              <a:latin typeface="Calibri" pitchFamily="34" charset="0"/>
            </a:endParaRPr>
          </a:p>
        </p:txBody>
      </p:sp>
      <p:pic>
        <p:nvPicPr>
          <p:cNvPr id="18" name="Picture 25"/>
          <p:cNvPicPr>
            <a:picLocks noChangeAspect="1" noChangeArrowheads="1"/>
          </p:cNvPicPr>
          <p:nvPr/>
        </p:nvPicPr>
        <p:blipFill>
          <a:blip r:embed="rId4" cstate="print"/>
          <a:srcRect/>
          <a:stretch>
            <a:fillRect/>
          </a:stretch>
        </p:blipFill>
        <p:spPr bwMode="auto">
          <a:xfrm>
            <a:off x="3091894" y="3174743"/>
            <a:ext cx="368837" cy="359049"/>
          </a:xfrm>
          <a:prstGeom prst="rect">
            <a:avLst/>
          </a:prstGeom>
          <a:noFill/>
          <a:ln w="9525">
            <a:noFill/>
            <a:round/>
            <a:headEnd/>
            <a:tailEnd/>
          </a:ln>
        </p:spPr>
      </p:pic>
      <p:sp>
        <p:nvSpPr>
          <p:cNvPr id="19" name="ZoneTexte 27"/>
          <p:cNvSpPr txBox="1">
            <a:spLocks noChangeArrowheads="1"/>
          </p:cNvSpPr>
          <p:nvPr/>
        </p:nvSpPr>
        <p:spPr bwMode="auto">
          <a:xfrm>
            <a:off x="2854286" y="2934374"/>
            <a:ext cx="535725" cy="369331"/>
          </a:xfrm>
          <a:prstGeom prst="rect">
            <a:avLst/>
          </a:prstGeom>
          <a:noFill/>
          <a:ln w="9525">
            <a:noFill/>
            <a:miter lim="800000"/>
            <a:headEnd/>
            <a:tailEnd/>
          </a:ln>
        </p:spPr>
        <p:txBody>
          <a:bodyPr wrap="none">
            <a:spAutoFit/>
          </a:bodyPr>
          <a:lstStyle/>
          <a:p>
            <a:r>
              <a:rPr lang="fr-FR" dirty="0" smtClean="0">
                <a:latin typeface="Calibri" pitchFamily="34" charset="0"/>
              </a:rPr>
              <a:t>CI 7</a:t>
            </a:r>
            <a:endParaRPr lang="fr-FR" dirty="0">
              <a:latin typeface="Calibri" pitchFamily="34" charset="0"/>
            </a:endParaRPr>
          </a:p>
        </p:txBody>
      </p:sp>
      <p:sp>
        <p:nvSpPr>
          <p:cNvPr id="21" name="AutoShape 4"/>
          <p:cNvSpPr>
            <a:spLocks noChangeArrowheads="1"/>
          </p:cNvSpPr>
          <p:nvPr/>
        </p:nvSpPr>
        <p:spPr bwMode="auto">
          <a:xfrm>
            <a:off x="152400" y="188640"/>
            <a:ext cx="8785224" cy="374677"/>
          </a:xfrm>
          <a:prstGeom prst="roundRect">
            <a:avLst>
              <a:gd name="adj" fmla="val 16667"/>
            </a:avLst>
          </a:prstGeom>
          <a:solidFill>
            <a:srgbClr val="7BB800"/>
          </a:solidFill>
          <a:ln w="9525">
            <a:noFill/>
            <a:round/>
            <a:headEnd/>
            <a:tailEnd/>
          </a:ln>
        </p:spPr>
        <p:txBody>
          <a:bodyPr/>
          <a:lstStyle/>
          <a:p>
            <a:pPr algn="ctr"/>
            <a:r>
              <a:rPr lang="fr-FR" sz="2000" b="1" dirty="0" smtClean="0">
                <a:solidFill>
                  <a:srgbClr val="FFFFFF"/>
                </a:solidFill>
                <a:latin typeface="Arial" panose="020B0604020202020204" pitchFamily="34" charset="0"/>
                <a:cs typeface="Arial" panose="020B0604020202020204" pitchFamily="34" charset="0"/>
              </a:rPr>
              <a:t>OBJECTIFS </a:t>
            </a:r>
            <a:r>
              <a:rPr lang="fr-FR" sz="2000" b="1" dirty="0" smtClean="0">
                <a:solidFill>
                  <a:srgbClr val="FFFFFF"/>
                </a:solidFill>
                <a:latin typeface="Arial" panose="020B0604020202020204" pitchFamily="34" charset="0"/>
                <a:cs typeface="Arial" panose="020B0604020202020204" pitchFamily="34" charset="0"/>
              </a:rPr>
              <a:t>PEDAGOGIQUES</a:t>
            </a:r>
            <a:endParaRPr lang="fr-FR" sz="2000" b="1" dirty="0">
              <a:solidFill>
                <a:srgbClr val="FFFFFF"/>
              </a:solidFill>
              <a:latin typeface="Arial" panose="020B0604020202020204" pitchFamily="34" charset="0"/>
              <a:cs typeface="Arial" panose="020B0604020202020204" pitchFamily="34" charset="0"/>
            </a:endParaRPr>
          </a:p>
        </p:txBody>
      </p:sp>
      <p:pic>
        <p:nvPicPr>
          <p:cNvPr id="20" name="Picture 25"/>
          <p:cNvPicPr>
            <a:picLocks noChangeAspect="1" noChangeArrowheads="1"/>
          </p:cNvPicPr>
          <p:nvPr/>
        </p:nvPicPr>
        <p:blipFill>
          <a:blip r:embed="rId4" cstate="print"/>
          <a:srcRect/>
          <a:stretch>
            <a:fillRect/>
          </a:stretch>
        </p:blipFill>
        <p:spPr bwMode="auto">
          <a:xfrm>
            <a:off x="3474734" y="3985883"/>
            <a:ext cx="368837" cy="359049"/>
          </a:xfrm>
          <a:prstGeom prst="rect">
            <a:avLst/>
          </a:prstGeom>
          <a:noFill/>
          <a:ln w="9525">
            <a:noFill/>
            <a:round/>
            <a:headEnd/>
            <a:tailEnd/>
          </a:ln>
        </p:spPr>
      </p:pic>
      <p:pic>
        <p:nvPicPr>
          <p:cNvPr id="23" name="Picture 25"/>
          <p:cNvPicPr>
            <a:picLocks noChangeAspect="1" noChangeArrowheads="1"/>
          </p:cNvPicPr>
          <p:nvPr/>
        </p:nvPicPr>
        <p:blipFill>
          <a:blip r:embed="rId4" cstate="print"/>
          <a:srcRect/>
          <a:stretch>
            <a:fillRect/>
          </a:stretch>
        </p:blipFill>
        <p:spPr bwMode="auto">
          <a:xfrm>
            <a:off x="3460731" y="2944656"/>
            <a:ext cx="368837" cy="359049"/>
          </a:xfrm>
          <a:prstGeom prst="rect">
            <a:avLst/>
          </a:prstGeom>
          <a:noFill/>
          <a:ln w="9525">
            <a:noFill/>
            <a:round/>
            <a:headEnd/>
            <a:tailEnd/>
          </a:ln>
        </p:spPr>
      </p:pic>
      <p:sp>
        <p:nvSpPr>
          <p:cNvPr id="17" name="Rectangle à coins arrondis 16"/>
          <p:cNvSpPr/>
          <p:nvPr/>
        </p:nvSpPr>
        <p:spPr>
          <a:xfrm>
            <a:off x="2853526" y="609428"/>
            <a:ext cx="718387" cy="598585"/>
          </a:xfrm>
          <a:prstGeom prst="roundRect">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ET</a:t>
            </a:r>
            <a:endParaRPr lang="fr-FR"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55" presetClass="entr" presetSubtype="0" fill="hold" nodeType="afterEffect">
                                  <p:stCondLst>
                                    <p:cond delay="500"/>
                                  </p:stCondLst>
                                  <p:childTnLst>
                                    <p:set>
                                      <p:cBhvr>
                                        <p:cTn id="12" dur="1" fill="hold">
                                          <p:stCondLst>
                                            <p:cond delay="0"/>
                                          </p:stCondLst>
                                        </p:cTn>
                                        <p:tgtEl>
                                          <p:spTgt spid="6152">
                                            <p:txEl>
                                              <p:pRg st="8" end="8"/>
                                            </p:txEl>
                                          </p:spTgt>
                                        </p:tgtEl>
                                        <p:attrNameLst>
                                          <p:attrName>style.visibility</p:attrName>
                                        </p:attrNameLst>
                                      </p:cBhvr>
                                      <p:to>
                                        <p:strVal val="visible"/>
                                      </p:to>
                                    </p:set>
                                    <p:anim calcmode="lin" valueType="num">
                                      <p:cBhvr>
                                        <p:cTn id="13" dur="1000" fill="hold"/>
                                        <p:tgtEl>
                                          <p:spTgt spid="6152">
                                            <p:txEl>
                                              <p:pRg st="8" end="8"/>
                                            </p:txEl>
                                          </p:spTgt>
                                        </p:tgtEl>
                                        <p:attrNameLst>
                                          <p:attrName>ppt_w</p:attrName>
                                        </p:attrNameLst>
                                      </p:cBhvr>
                                      <p:tavLst>
                                        <p:tav tm="0">
                                          <p:val>
                                            <p:strVal val="#ppt_w*0.70"/>
                                          </p:val>
                                        </p:tav>
                                        <p:tav tm="100000">
                                          <p:val>
                                            <p:strVal val="#ppt_w"/>
                                          </p:val>
                                        </p:tav>
                                      </p:tavLst>
                                    </p:anim>
                                    <p:anim calcmode="lin" valueType="num">
                                      <p:cBhvr>
                                        <p:cTn id="14" dur="1000" fill="hold"/>
                                        <p:tgtEl>
                                          <p:spTgt spid="6152">
                                            <p:txEl>
                                              <p:pRg st="8" end="8"/>
                                            </p:txEl>
                                          </p:spTgt>
                                        </p:tgtEl>
                                        <p:attrNameLst>
                                          <p:attrName>ppt_h</p:attrName>
                                        </p:attrNameLst>
                                      </p:cBhvr>
                                      <p:tavLst>
                                        <p:tav tm="0">
                                          <p:val>
                                            <p:strVal val="#ppt_h"/>
                                          </p:val>
                                        </p:tav>
                                        <p:tav tm="100000">
                                          <p:val>
                                            <p:strVal val="#ppt_h"/>
                                          </p:val>
                                        </p:tav>
                                      </p:tavLst>
                                    </p:anim>
                                    <p:animEffect transition="in" filter="fade">
                                      <p:cBhvr>
                                        <p:cTn id="15" dur="1000"/>
                                        <p:tgtEl>
                                          <p:spTgt spid="6152">
                                            <p:txEl>
                                              <p:pRg st="8" end="8"/>
                                            </p:txEl>
                                          </p:spTgt>
                                        </p:tgtEl>
                                      </p:cBhvr>
                                    </p:animEffect>
                                  </p:childTnLst>
                                </p:cTn>
                              </p:par>
                              <p:par>
                                <p:cTn id="16" presetID="55" presetClass="entr" presetSubtype="0" fill="hold" nodeType="withEffect">
                                  <p:stCondLst>
                                    <p:cond delay="0"/>
                                  </p:stCondLst>
                                  <p:childTnLst>
                                    <p:set>
                                      <p:cBhvr>
                                        <p:cTn id="17" dur="1" fill="hold">
                                          <p:stCondLst>
                                            <p:cond delay="0"/>
                                          </p:stCondLst>
                                        </p:cTn>
                                        <p:tgtEl>
                                          <p:spTgt spid="6161"/>
                                        </p:tgtEl>
                                        <p:attrNameLst>
                                          <p:attrName>style.visibility</p:attrName>
                                        </p:attrNameLst>
                                      </p:cBhvr>
                                      <p:to>
                                        <p:strVal val="visible"/>
                                      </p:to>
                                    </p:set>
                                    <p:anim calcmode="lin" valueType="num">
                                      <p:cBhvr>
                                        <p:cTn id="18" dur="500" fill="hold"/>
                                        <p:tgtEl>
                                          <p:spTgt spid="6161"/>
                                        </p:tgtEl>
                                        <p:attrNameLst>
                                          <p:attrName>ppt_w</p:attrName>
                                        </p:attrNameLst>
                                      </p:cBhvr>
                                      <p:tavLst>
                                        <p:tav tm="0">
                                          <p:val>
                                            <p:strVal val="#ppt_w*0.70"/>
                                          </p:val>
                                        </p:tav>
                                        <p:tav tm="100000">
                                          <p:val>
                                            <p:strVal val="#ppt_w"/>
                                          </p:val>
                                        </p:tav>
                                      </p:tavLst>
                                    </p:anim>
                                    <p:anim calcmode="lin" valueType="num">
                                      <p:cBhvr>
                                        <p:cTn id="19" dur="500" fill="hold"/>
                                        <p:tgtEl>
                                          <p:spTgt spid="6161"/>
                                        </p:tgtEl>
                                        <p:attrNameLst>
                                          <p:attrName>ppt_h</p:attrName>
                                        </p:attrNameLst>
                                      </p:cBhvr>
                                      <p:tavLst>
                                        <p:tav tm="0">
                                          <p:val>
                                            <p:strVal val="#ppt_h"/>
                                          </p:val>
                                        </p:tav>
                                        <p:tav tm="100000">
                                          <p:val>
                                            <p:strVal val="#ppt_h"/>
                                          </p:val>
                                        </p:tav>
                                      </p:tavLst>
                                    </p:anim>
                                    <p:animEffect transition="in" filter="fade">
                                      <p:cBhvr>
                                        <p:cTn id="20" dur="500"/>
                                        <p:tgtEl>
                                          <p:spTgt spid="6161"/>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6156"/>
                                        </p:tgtEl>
                                        <p:attrNameLst>
                                          <p:attrName>style.visibility</p:attrName>
                                        </p:attrNameLst>
                                      </p:cBhvr>
                                      <p:to>
                                        <p:strVal val="visible"/>
                                      </p:to>
                                    </p:set>
                                    <p:anim calcmode="lin" valueType="num">
                                      <p:cBhvr>
                                        <p:cTn id="23" dur="1000" fill="hold"/>
                                        <p:tgtEl>
                                          <p:spTgt spid="6156"/>
                                        </p:tgtEl>
                                        <p:attrNameLst>
                                          <p:attrName>ppt_w</p:attrName>
                                        </p:attrNameLst>
                                      </p:cBhvr>
                                      <p:tavLst>
                                        <p:tav tm="0">
                                          <p:val>
                                            <p:strVal val="#ppt_w*0.70"/>
                                          </p:val>
                                        </p:tav>
                                        <p:tav tm="100000">
                                          <p:val>
                                            <p:strVal val="#ppt_w"/>
                                          </p:val>
                                        </p:tav>
                                      </p:tavLst>
                                    </p:anim>
                                    <p:anim calcmode="lin" valueType="num">
                                      <p:cBhvr>
                                        <p:cTn id="24" dur="1000" fill="hold"/>
                                        <p:tgtEl>
                                          <p:spTgt spid="6156"/>
                                        </p:tgtEl>
                                        <p:attrNameLst>
                                          <p:attrName>ppt_h</p:attrName>
                                        </p:attrNameLst>
                                      </p:cBhvr>
                                      <p:tavLst>
                                        <p:tav tm="0">
                                          <p:val>
                                            <p:strVal val="#ppt_h"/>
                                          </p:val>
                                        </p:tav>
                                        <p:tav tm="100000">
                                          <p:val>
                                            <p:strVal val="#ppt_h"/>
                                          </p:val>
                                        </p:tav>
                                      </p:tavLst>
                                    </p:anim>
                                    <p:animEffect transition="in" filter="fade">
                                      <p:cBhvr>
                                        <p:cTn id="25" dur="1000"/>
                                        <p:tgtEl>
                                          <p:spTgt spid="6156"/>
                                        </p:tgtEl>
                                      </p:cBhvr>
                                    </p:animEffect>
                                  </p:childTnLst>
                                </p:cTn>
                              </p:par>
                            </p:childTnLst>
                          </p:cTn>
                        </p:par>
                        <p:par>
                          <p:cTn id="26" fill="hold">
                            <p:stCondLst>
                              <p:cond delay="2500"/>
                            </p:stCondLst>
                            <p:childTnLst>
                              <p:par>
                                <p:cTn id="27" presetID="55" presetClass="entr" presetSubtype="0" fill="hold" nodeType="afterEffect">
                                  <p:stCondLst>
                                    <p:cond delay="0"/>
                                  </p:stCondLst>
                                  <p:childTnLst>
                                    <p:set>
                                      <p:cBhvr>
                                        <p:cTn id="28" dur="1" fill="hold">
                                          <p:stCondLst>
                                            <p:cond delay="0"/>
                                          </p:stCondLst>
                                        </p:cTn>
                                        <p:tgtEl>
                                          <p:spTgt spid="6152">
                                            <p:txEl>
                                              <p:pRg st="6" end="6"/>
                                            </p:txEl>
                                          </p:spTgt>
                                        </p:tgtEl>
                                        <p:attrNameLst>
                                          <p:attrName>style.visibility</p:attrName>
                                        </p:attrNameLst>
                                      </p:cBhvr>
                                      <p:to>
                                        <p:strVal val="visible"/>
                                      </p:to>
                                    </p:set>
                                    <p:anim calcmode="lin" valueType="num">
                                      <p:cBhvr>
                                        <p:cTn id="29" dur="1000" fill="hold"/>
                                        <p:tgtEl>
                                          <p:spTgt spid="6152">
                                            <p:txEl>
                                              <p:pRg st="6" end="6"/>
                                            </p:txEl>
                                          </p:spTgt>
                                        </p:tgtEl>
                                        <p:attrNameLst>
                                          <p:attrName>ppt_w</p:attrName>
                                        </p:attrNameLst>
                                      </p:cBhvr>
                                      <p:tavLst>
                                        <p:tav tm="0">
                                          <p:val>
                                            <p:strVal val="#ppt_w*0.70"/>
                                          </p:val>
                                        </p:tav>
                                        <p:tav tm="100000">
                                          <p:val>
                                            <p:strVal val="#ppt_w"/>
                                          </p:val>
                                        </p:tav>
                                      </p:tavLst>
                                    </p:anim>
                                    <p:anim calcmode="lin" valueType="num">
                                      <p:cBhvr>
                                        <p:cTn id="30" dur="1000" fill="hold"/>
                                        <p:tgtEl>
                                          <p:spTgt spid="6152">
                                            <p:txEl>
                                              <p:pRg st="6" end="6"/>
                                            </p:txEl>
                                          </p:spTgt>
                                        </p:tgtEl>
                                        <p:attrNameLst>
                                          <p:attrName>ppt_h</p:attrName>
                                        </p:attrNameLst>
                                      </p:cBhvr>
                                      <p:tavLst>
                                        <p:tav tm="0">
                                          <p:val>
                                            <p:strVal val="#ppt_h"/>
                                          </p:val>
                                        </p:tav>
                                        <p:tav tm="100000">
                                          <p:val>
                                            <p:strVal val="#ppt_h"/>
                                          </p:val>
                                        </p:tav>
                                      </p:tavLst>
                                    </p:anim>
                                    <p:animEffect transition="in" filter="fade">
                                      <p:cBhvr>
                                        <p:cTn id="31" dur="1000"/>
                                        <p:tgtEl>
                                          <p:spTgt spid="6152">
                                            <p:txEl>
                                              <p:pRg st="6" end="6"/>
                                            </p:txEl>
                                          </p:spTgt>
                                        </p:tgtEl>
                                      </p:cBhvr>
                                    </p:animEffect>
                                  </p:childTnLst>
                                </p:cTn>
                              </p:par>
                              <p:par>
                                <p:cTn id="32" presetID="55" presetClass="entr" presetSubtype="0" fill="hold" nodeType="withEffect">
                                  <p:stCondLst>
                                    <p:cond delay="0"/>
                                  </p:stCondLst>
                                  <p:childTnLst>
                                    <p:set>
                                      <p:cBhvr>
                                        <p:cTn id="33" dur="1" fill="hold">
                                          <p:stCondLst>
                                            <p:cond delay="0"/>
                                          </p:stCondLst>
                                        </p:cTn>
                                        <p:tgtEl>
                                          <p:spTgt spid="6155"/>
                                        </p:tgtEl>
                                        <p:attrNameLst>
                                          <p:attrName>style.visibility</p:attrName>
                                        </p:attrNameLst>
                                      </p:cBhvr>
                                      <p:to>
                                        <p:strVal val="visible"/>
                                      </p:to>
                                    </p:set>
                                    <p:anim calcmode="lin" valueType="num">
                                      <p:cBhvr>
                                        <p:cTn id="34" dur="1000" fill="hold"/>
                                        <p:tgtEl>
                                          <p:spTgt spid="6155"/>
                                        </p:tgtEl>
                                        <p:attrNameLst>
                                          <p:attrName>ppt_w</p:attrName>
                                        </p:attrNameLst>
                                      </p:cBhvr>
                                      <p:tavLst>
                                        <p:tav tm="0">
                                          <p:val>
                                            <p:strVal val="#ppt_w*0.70"/>
                                          </p:val>
                                        </p:tav>
                                        <p:tav tm="100000">
                                          <p:val>
                                            <p:strVal val="#ppt_w"/>
                                          </p:val>
                                        </p:tav>
                                      </p:tavLst>
                                    </p:anim>
                                    <p:anim calcmode="lin" valueType="num">
                                      <p:cBhvr>
                                        <p:cTn id="35" dur="1000" fill="hold"/>
                                        <p:tgtEl>
                                          <p:spTgt spid="6155"/>
                                        </p:tgtEl>
                                        <p:attrNameLst>
                                          <p:attrName>ppt_h</p:attrName>
                                        </p:attrNameLst>
                                      </p:cBhvr>
                                      <p:tavLst>
                                        <p:tav tm="0">
                                          <p:val>
                                            <p:strVal val="#ppt_h"/>
                                          </p:val>
                                        </p:tav>
                                        <p:tav tm="100000">
                                          <p:val>
                                            <p:strVal val="#ppt_h"/>
                                          </p:val>
                                        </p:tav>
                                      </p:tavLst>
                                    </p:anim>
                                    <p:animEffect transition="in" filter="fade">
                                      <p:cBhvr>
                                        <p:cTn id="36" dur="1000"/>
                                        <p:tgtEl>
                                          <p:spTgt spid="6155"/>
                                        </p:tgtEl>
                                      </p:cBhvr>
                                    </p:animEffect>
                                  </p:childTnLst>
                                </p:cTn>
                              </p:par>
                              <p:par>
                                <p:cTn id="37" presetID="55"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1000" fill="hold"/>
                                        <p:tgtEl>
                                          <p:spTgt spid="20"/>
                                        </p:tgtEl>
                                        <p:attrNameLst>
                                          <p:attrName>ppt_w</p:attrName>
                                        </p:attrNameLst>
                                      </p:cBhvr>
                                      <p:tavLst>
                                        <p:tav tm="0">
                                          <p:val>
                                            <p:strVal val="#ppt_w*0.70"/>
                                          </p:val>
                                        </p:tav>
                                        <p:tav tm="100000">
                                          <p:val>
                                            <p:strVal val="#ppt_w"/>
                                          </p:val>
                                        </p:tav>
                                      </p:tavLst>
                                    </p:anim>
                                    <p:anim calcmode="lin" valueType="num">
                                      <p:cBhvr>
                                        <p:cTn id="40" dur="1000" fill="hold"/>
                                        <p:tgtEl>
                                          <p:spTgt spid="20"/>
                                        </p:tgtEl>
                                        <p:attrNameLst>
                                          <p:attrName>ppt_h</p:attrName>
                                        </p:attrNameLst>
                                      </p:cBhvr>
                                      <p:tavLst>
                                        <p:tav tm="0">
                                          <p:val>
                                            <p:strVal val="#ppt_h"/>
                                          </p:val>
                                        </p:tav>
                                        <p:tav tm="100000">
                                          <p:val>
                                            <p:strVal val="#ppt_h"/>
                                          </p:val>
                                        </p:tav>
                                      </p:tavLst>
                                    </p:anim>
                                    <p:animEffect transition="in" filter="fade">
                                      <p:cBhvr>
                                        <p:cTn id="41" dur="1000"/>
                                        <p:tgtEl>
                                          <p:spTgt spid="20"/>
                                        </p:tgtEl>
                                      </p:cBhvr>
                                    </p:animEffect>
                                  </p:childTnLst>
                                </p:cTn>
                              </p:par>
                              <p:par>
                                <p:cTn id="42" presetID="55" presetClass="entr" presetSubtype="0" fill="hold" grpId="0" nodeType="withEffect">
                                  <p:stCondLst>
                                    <p:cond delay="0"/>
                                  </p:stCondLst>
                                  <p:childTnLst>
                                    <p:set>
                                      <p:cBhvr>
                                        <p:cTn id="43" dur="1" fill="hold">
                                          <p:stCondLst>
                                            <p:cond delay="0"/>
                                          </p:stCondLst>
                                        </p:cTn>
                                        <p:tgtEl>
                                          <p:spTgt spid="6158"/>
                                        </p:tgtEl>
                                        <p:attrNameLst>
                                          <p:attrName>style.visibility</p:attrName>
                                        </p:attrNameLst>
                                      </p:cBhvr>
                                      <p:to>
                                        <p:strVal val="visible"/>
                                      </p:to>
                                    </p:set>
                                    <p:anim calcmode="lin" valueType="num">
                                      <p:cBhvr>
                                        <p:cTn id="44" dur="1000" fill="hold"/>
                                        <p:tgtEl>
                                          <p:spTgt spid="6158"/>
                                        </p:tgtEl>
                                        <p:attrNameLst>
                                          <p:attrName>ppt_w</p:attrName>
                                        </p:attrNameLst>
                                      </p:cBhvr>
                                      <p:tavLst>
                                        <p:tav tm="0">
                                          <p:val>
                                            <p:strVal val="#ppt_w*0.70"/>
                                          </p:val>
                                        </p:tav>
                                        <p:tav tm="100000">
                                          <p:val>
                                            <p:strVal val="#ppt_w"/>
                                          </p:val>
                                        </p:tav>
                                      </p:tavLst>
                                    </p:anim>
                                    <p:anim calcmode="lin" valueType="num">
                                      <p:cBhvr>
                                        <p:cTn id="45" dur="1000" fill="hold"/>
                                        <p:tgtEl>
                                          <p:spTgt spid="6158"/>
                                        </p:tgtEl>
                                        <p:attrNameLst>
                                          <p:attrName>ppt_h</p:attrName>
                                        </p:attrNameLst>
                                      </p:cBhvr>
                                      <p:tavLst>
                                        <p:tav tm="0">
                                          <p:val>
                                            <p:strVal val="#ppt_h"/>
                                          </p:val>
                                        </p:tav>
                                        <p:tav tm="100000">
                                          <p:val>
                                            <p:strVal val="#ppt_h"/>
                                          </p:val>
                                        </p:tav>
                                      </p:tavLst>
                                    </p:anim>
                                    <p:animEffect transition="in" filter="fade">
                                      <p:cBhvr>
                                        <p:cTn id="46" dur="1000"/>
                                        <p:tgtEl>
                                          <p:spTgt spid="6158"/>
                                        </p:tgtEl>
                                      </p:cBhvr>
                                    </p:animEffect>
                                  </p:childTnLst>
                                </p:cTn>
                              </p:par>
                            </p:childTnLst>
                          </p:cTn>
                        </p:par>
                        <p:par>
                          <p:cTn id="47" fill="hold">
                            <p:stCondLst>
                              <p:cond delay="3500"/>
                            </p:stCondLst>
                            <p:childTnLst>
                              <p:par>
                                <p:cTn id="48" presetID="55" presetClass="entr" presetSubtype="0" fill="hold" nodeType="afterEffect">
                                  <p:stCondLst>
                                    <p:cond delay="0"/>
                                  </p:stCondLst>
                                  <p:childTnLst>
                                    <p:set>
                                      <p:cBhvr>
                                        <p:cTn id="49" dur="1" fill="hold">
                                          <p:stCondLst>
                                            <p:cond delay="0"/>
                                          </p:stCondLst>
                                        </p:cTn>
                                        <p:tgtEl>
                                          <p:spTgt spid="6152">
                                            <p:txEl>
                                              <p:pRg st="4" end="4"/>
                                            </p:txEl>
                                          </p:spTgt>
                                        </p:tgtEl>
                                        <p:attrNameLst>
                                          <p:attrName>style.visibility</p:attrName>
                                        </p:attrNameLst>
                                      </p:cBhvr>
                                      <p:to>
                                        <p:strVal val="visible"/>
                                      </p:to>
                                    </p:set>
                                    <p:anim calcmode="lin" valueType="num">
                                      <p:cBhvr>
                                        <p:cTn id="50" dur="1000" fill="hold"/>
                                        <p:tgtEl>
                                          <p:spTgt spid="6152">
                                            <p:txEl>
                                              <p:pRg st="4" end="4"/>
                                            </p:txEl>
                                          </p:spTgt>
                                        </p:tgtEl>
                                        <p:attrNameLst>
                                          <p:attrName>ppt_w</p:attrName>
                                        </p:attrNameLst>
                                      </p:cBhvr>
                                      <p:tavLst>
                                        <p:tav tm="0">
                                          <p:val>
                                            <p:strVal val="#ppt_w*0.70"/>
                                          </p:val>
                                        </p:tav>
                                        <p:tav tm="100000">
                                          <p:val>
                                            <p:strVal val="#ppt_w"/>
                                          </p:val>
                                        </p:tav>
                                      </p:tavLst>
                                    </p:anim>
                                    <p:anim calcmode="lin" valueType="num">
                                      <p:cBhvr>
                                        <p:cTn id="51" dur="1000" fill="hold"/>
                                        <p:tgtEl>
                                          <p:spTgt spid="6152">
                                            <p:txEl>
                                              <p:pRg st="4" end="4"/>
                                            </p:txEl>
                                          </p:spTgt>
                                        </p:tgtEl>
                                        <p:attrNameLst>
                                          <p:attrName>ppt_h</p:attrName>
                                        </p:attrNameLst>
                                      </p:cBhvr>
                                      <p:tavLst>
                                        <p:tav tm="0">
                                          <p:val>
                                            <p:strVal val="#ppt_h"/>
                                          </p:val>
                                        </p:tav>
                                        <p:tav tm="100000">
                                          <p:val>
                                            <p:strVal val="#ppt_h"/>
                                          </p:val>
                                        </p:tav>
                                      </p:tavLst>
                                    </p:anim>
                                    <p:animEffect transition="in" filter="fade">
                                      <p:cBhvr>
                                        <p:cTn id="52" dur="1000"/>
                                        <p:tgtEl>
                                          <p:spTgt spid="6152">
                                            <p:txEl>
                                              <p:pRg st="4" end="4"/>
                                            </p:txEl>
                                          </p:spTgt>
                                        </p:tgtEl>
                                      </p:cBhvr>
                                    </p:animEffect>
                                  </p:childTnLst>
                                </p:cTn>
                              </p:par>
                              <p:par>
                                <p:cTn id="53" presetID="55"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1000" fill="hold"/>
                                        <p:tgtEl>
                                          <p:spTgt spid="19"/>
                                        </p:tgtEl>
                                        <p:attrNameLst>
                                          <p:attrName>ppt_w</p:attrName>
                                        </p:attrNameLst>
                                      </p:cBhvr>
                                      <p:tavLst>
                                        <p:tav tm="0">
                                          <p:val>
                                            <p:strVal val="#ppt_w*0.70"/>
                                          </p:val>
                                        </p:tav>
                                        <p:tav tm="100000">
                                          <p:val>
                                            <p:strVal val="#ppt_w"/>
                                          </p:val>
                                        </p:tav>
                                      </p:tavLst>
                                    </p:anim>
                                    <p:anim calcmode="lin" valueType="num">
                                      <p:cBhvr>
                                        <p:cTn id="56" dur="1000" fill="hold"/>
                                        <p:tgtEl>
                                          <p:spTgt spid="19"/>
                                        </p:tgtEl>
                                        <p:attrNameLst>
                                          <p:attrName>ppt_h</p:attrName>
                                        </p:attrNameLst>
                                      </p:cBhvr>
                                      <p:tavLst>
                                        <p:tav tm="0">
                                          <p:val>
                                            <p:strVal val="#ppt_h"/>
                                          </p:val>
                                        </p:tav>
                                        <p:tav tm="100000">
                                          <p:val>
                                            <p:strVal val="#ppt_h"/>
                                          </p:val>
                                        </p:tav>
                                      </p:tavLst>
                                    </p:anim>
                                    <p:animEffect transition="in" filter="fade">
                                      <p:cBhvr>
                                        <p:cTn id="57" dur="1000"/>
                                        <p:tgtEl>
                                          <p:spTgt spid="19"/>
                                        </p:tgtEl>
                                      </p:cBhvr>
                                    </p:animEffect>
                                  </p:childTnLst>
                                </p:cTn>
                              </p:par>
                              <p:par>
                                <p:cTn id="58" presetID="55" presetClass="entr" presetSubtype="0" fill="hold" nodeType="with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p:cTn id="60" dur="1000" fill="hold"/>
                                        <p:tgtEl>
                                          <p:spTgt spid="18"/>
                                        </p:tgtEl>
                                        <p:attrNameLst>
                                          <p:attrName>ppt_w</p:attrName>
                                        </p:attrNameLst>
                                      </p:cBhvr>
                                      <p:tavLst>
                                        <p:tav tm="0">
                                          <p:val>
                                            <p:strVal val="#ppt_w*0.70"/>
                                          </p:val>
                                        </p:tav>
                                        <p:tav tm="100000">
                                          <p:val>
                                            <p:strVal val="#ppt_w"/>
                                          </p:val>
                                        </p:tav>
                                      </p:tavLst>
                                    </p:anim>
                                    <p:anim calcmode="lin" valueType="num">
                                      <p:cBhvr>
                                        <p:cTn id="61" dur="1000" fill="hold"/>
                                        <p:tgtEl>
                                          <p:spTgt spid="18"/>
                                        </p:tgtEl>
                                        <p:attrNameLst>
                                          <p:attrName>ppt_h</p:attrName>
                                        </p:attrNameLst>
                                      </p:cBhvr>
                                      <p:tavLst>
                                        <p:tav tm="0">
                                          <p:val>
                                            <p:strVal val="#ppt_h"/>
                                          </p:val>
                                        </p:tav>
                                        <p:tav tm="100000">
                                          <p:val>
                                            <p:strVal val="#ppt_h"/>
                                          </p:val>
                                        </p:tav>
                                      </p:tavLst>
                                    </p:anim>
                                    <p:animEffect transition="in" filter="fade">
                                      <p:cBhvr>
                                        <p:cTn id="62" dur="1000"/>
                                        <p:tgtEl>
                                          <p:spTgt spid="18"/>
                                        </p:tgtEl>
                                      </p:cBhvr>
                                    </p:animEffect>
                                  </p:childTnLst>
                                </p:cTn>
                              </p:par>
                              <p:par>
                                <p:cTn id="63" presetID="55" presetClass="entr" presetSubtype="0" fill="hold" nodeType="with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p:cTn id="65" dur="1000" fill="hold"/>
                                        <p:tgtEl>
                                          <p:spTgt spid="23"/>
                                        </p:tgtEl>
                                        <p:attrNameLst>
                                          <p:attrName>ppt_w</p:attrName>
                                        </p:attrNameLst>
                                      </p:cBhvr>
                                      <p:tavLst>
                                        <p:tav tm="0">
                                          <p:val>
                                            <p:strVal val="#ppt_w*0.70"/>
                                          </p:val>
                                        </p:tav>
                                        <p:tav tm="100000">
                                          <p:val>
                                            <p:strVal val="#ppt_w"/>
                                          </p:val>
                                        </p:tav>
                                      </p:tavLst>
                                    </p:anim>
                                    <p:anim calcmode="lin" valueType="num">
                                      <p:cBhvr>
                                        <p:cTn id="66" dur="1000" fill="hold"/>
                                        <p:tgtEl>
                                          <p:spTgt spid="23"/>
                                        </p:tgtEl>
                                        <p:attrNameLst>
                                          <p:attrName>ppt_h</p:attrName>
                                        </p:attrNameLst>
                                      </p:cBhvr>
                                      <p:tavLst>
                                        <p:tav tm="0">
                                          <p:val>
                                            <p:strVal val="#ppt_h"/>
                                          </p:val>
                                        </p:tav>
                                        <p:tav tm="100000">
                                          <p:val>
                                            <p:strVal val="#ppt_h"/>
                                          </p:val>
                                        </p:tav>
                                      </p:tavLst>
                                    </p:anim>
                                    <p:animEffect transition="in" filter="fade">
                                      <p:cBhvr>
                                        <p:cTn id="6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6" grpId="0"/>
      <p:bldP spid="6158" grpId="0"/>
      <p:bldP spid="19" grpId="0"/>
      <p:bldP spid="17"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3554" name="Picture 14"/>
          <p:cNvPicPr>
            <a:picLocks noChangeAspect="1" noChangeArrowheads="1"/>
          </p:cNvPicPr>
          <p:nvPr/>
        </p:nvPicPr>
        <p:blipFill>
          <a:blip r:embed="rId3" cstate="print"/>
          <a:srcRect/>
          <a:stretch>
            <a:fillRect/>
          </a:stretch>
        </p:blipFill>
        <p:spPr bwMode="auto">
          <a:xfrm>
            <a:off x="4356100" y="2133600"/>
            <a:ext cx="4533900" cy="4105275"/>
          </a:xfrm>
          <a:prstGeom prst="rect">
            <a:avLst/>
          </a:prstGeom>
          <a:noFill/>
          <a:ln w="9525">
            <a:noFill/>
            <a:miter lim="800000"/>
            <a:headEnd/>
            <a:tailEnd/>
          </a:ln>
        </p:spPr>
      </p:pic>
      <p:sp>
        <p:nvSpPr>
          <p:cNvPr id="17" name="Rectangle 16"/>
          <p:cNvSpPr/>
          <p:nvPr/>
        </p:nvSpPr>
        <p:spPr>
          <a:xfrm>
            <a:off x="611188" y="4868863"/>
            <a:ext cx="3816350" cy="431800"/>
          </a:xfrm>
          <a:prstGeom prst="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4" name="Rectangle à coins arrondis 3"/>
          <p:cNvSpPr/>
          <p:nvPr/>
        </p:nvSpPr>
        <p:spPr>
          <a:xfrm>
            <a:off x="539750"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3557" name="AutoShape 4"/>
          <p:cNvSpPr>
            <a:spLocks noChangeArrowheads="1"/>
          </p:cNvSpPr>
          <p:nvPr/>
        </p:nvSpPr>
        <p:spPr bwMode="auto">
          <a:xfrm>
            <a:off x="323850" y="1196975"/>
            <a:ext cx="6769100" cy="719138"/>
          </a:xfrm>
          <a:prstGeom prst="roundRect">
            <a:avLst>
              <a:gd name="adj" fmla="val 16667"/>
            </a:avLst>
          </a:prstGeom>
          <a:solidFill>
            <a:srgbClr val="7BB800"/>
          </a:solidFill>
          <a:ln w="9525">
            <a:solidFill>
              <a:srgbClr val="7BB800"/>
            </a:solidFill>
            <a:round/>
            <a:headEnd/>
            <a:tailEnd/>
          </a:ln>
        </p:spPr>
        <p:txBody>
          <a:bodyPr/>
          <a:lstStyle/>
          <a:p>
            <a:r>
              <a:rPr lang="fr-FR" b="1" dirty="0">
                <a:solidFill>
                  <a:srgbClr val="FFFFFF"/>
                </a:solidFill>
                <a:latin typeface="Calibri" pitchFamily="34" charset="0"/>
              </a:rPr>
              <a:t>Activité </a:t>
            </a:r>
            <a:r>
              <a:rPr lang="fr-FR" b="1" dirty="0" smtClean="0">
                <a:solidFill>
                  <a:srgbClr val="FFFFFF"/>
                </a:solidFill>
                <a:latin typeface="Calibri" pitchFamily="34" charset="0"/>
              </a:rPr>
              <a:t>3 </a:t>
            </a:r>
            <a:r>
              <a:rPr lang="fr-FR" b="1" dirty="0">
                <a:solidFill>
                  <a:srgbClr val="FFFFFF"/>
                </a:solidFill>
                <a:latin typeface="Calibri" pitchFamily="34" charset="0"/>
              </a:rPr>
              <a:t>: </a:t>
            </a:r>
            <a:r>
              <a:rPr lang="fr-FR" b="1" dirty="0">
                <a:solidFill>
                  <a:schemeClr val="bg1"/>
                </a:solidFill>
                <a:latin typeface="Calibri" pitchFamily="34" charset="0"/>
              </a:rPr>
              <a:t>Maîtrise des consommations d’éclairage par un contrôle de la tension d’alimentation.</a:t>
            </a:r>
            <a:endParaRPr lang="fr-FR" dirty="0">
              <a:solidFill>
                <a:schemeClr val="bg1"/>
              </a:solidFill>
              <a:latin typeface="Calibri" pitchFamily="34" charset="0"/>
            </a:endParaRP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cxnSp>
        <p:nvCxnSpPr>
          <p:cNvPr id="23" name="Connecteur droit avec flèche 22"/>
          <p:cNvCxnSpPr/>
          <p:nvPr/>
        </p:nvCxnSpPr>
        <p:spPr>
          <a:xfrm>
            <a:off x="6804025" y="2492375"/>
            <a:ext cx="0" cy="2160588"/>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Connecteur droit avec flèche 23"/>
          <p:cNvCxnSpPr/>
          <p:nvPr/>
        </p:nvCxnSpPr>
        <p:spPr>
          <a:xfrm>
            <a:off x="5651500" y="4797425"/>
            <a:ext cx="863600" cy="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Connecteur droit avec flèche 25"/>
          <p:cNvCxnSpPr/>
          <p:nvPr/>
        </p:nvCxnSpPr>
        <p:spPr>
          <a:xfrm>
            <a:off x="7235825" y="4797425"/>
            <a:ext cx="649288" cy="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8" name="Tableau 17"/>
          <p:cNvGraphicFramePr>
            <a:graphicFrameLocks noGrp="1"/>
          </p:cNvGraphicFramePr>
          <p:nvPr/>
        </p:nvGraphicFramePr>
        <p:xfrm>
          <a:off x="611188" y="2205038"/>
          <a:ext cx="3816423" cy="4077696"/>
        </p:xfrm>
        <a:graphic>
          <a:graphicData uri="http://schemas.openxmlformats.org/drawingml/2006/table">
            <a:tbl>
              <a:tblPr/>
              <a:tblGrid>
                <a:gridCol w="1125994"/>
                <a:gridCol w="1423767"/>
                <a:gridCol w="1266662"/>
              </a:tblGrid>
              <a:tr h="1208193">
                <a:tc>
                  <a:txBody>
                    <a:bodyPr/>
                    <a:lstStyle/>
                    <a:p>
                      <a:pPr algn="ctr">
                        <a:spcAft>
                          <a:spcPts val="0"/>
                        </a:spcAft>
                      </a:pPr>
                      <a:r>
                        <a:rPr lang="fr-FR" sz="1700" b="1" dirty="0">
                          <a:solidFill>
                            <a:srgbClr val="1F497D"/>
                          </a:solidFill>
                          <a:latin typeface="Comic Sans MS"/>
                          <a:ea typeface="Times New Roman"/>
                          <a:cs typeface="Times New Roman"/>
                        </a:rPr>
                        <a:t>Tension (en V)</a:t>
                      </a:r>
                      <a:endParaRPr lang="fr-FR" sz="1100" dirty="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700" b="1" dirty="0">
                          <a:solidFill>
                            <a:srgbClr val="1F497D"/>
                          </a:solidFill>
                          <a:latin typeface="Comic Sans MS"/>
                          <a:ea typeface="Times New Roman"/>
                          <a:cs typeface="Times New Roman"/>
                        </a:rPr>
                        <a:t>Puissance consommée (en W)</a:t>
                      </a:r>
                      <a:endParaRPr lang="fr-FR" sz="1100" dirty="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700" b="1">
                          <a:solidFill>
                            <a:srgbClr val="1F497D"/>
                          </a:solidFill>
                          <a:latin typeface="Comic Sans MS"/>
                          <a:ea typeface="Times New Roman"/>
                          <a:cs typeface="Times New Roman"/>
                        </a:rPr>
                        <a:t>Eclairement moyen des 5 points (en lx)</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3716">
                <a:tc>
                  <a:txBody>
                    <a:bodyPr/>
                    <a:lstStyle/>
                    <a:p>
                      <a:pPr algn="ctr">
                        <a:spcAft>
                          <a:spcPts val="0"/>
                        </a:spcAft>
                      </a:pPr>
                      <a:r>
                        <a:rPr lang="fr-FR" sz="2000" b="1">
                          <a:solidFill>
                            <a:srgbClr val="FF0000"/>
                          </a:solidFill>
                          <a:latin typeface="Comic Sans MS"/>
                          <a:ea typeface="Times New Roman"/>
                          <a:cs typeface="Times New Roman"/>
                        </a:rPr>
                        <a:t>230</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a:latin typeface="Comic Sans MS"/>
                          <a:ea typeface="Times New Roman"/>
                          <a:cs typeface="Times New Roman"/>
                        </a:rPr>
                        <a:t>71 W</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a:latin typeface="Comic Sans MS"/>
                          <a:ea typeface="Times New Roman"/>
                          <a:cs typeface="Times New Roman"/>
                        </a:rPr>
                        <a:t>236 lx</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3716">
                <a:tc>
                  <a:txBody>
                    <a:bodyPr/>
                    <a:lstStyle/>
                    <a:p>
                      <a:pPr algn="ctr">
                        <a:spcAft>
                          <a:spcPts val="0"/>
                        </a:spcAft>
                      </a:pPr>
                      <a:r>
                        <a:rPr lang="fr-FR" sz="2000" b="1">
                          <a:solidFill>
                            <a:srgbClr val="FF0000"/>
                          </a:solidFill>
                          <a:latin typeface="Comic Sans MS"/>
                          <a:ea typeface="Times New Roman"/>
                          <a:cs typeface="Times New Roman"/>
                        </a:rPr>
                        <a:t>210</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a:latin typeface="Comic Sans MS"/>
                          <a:ea typeface="Times New Roman"/>
                          <a:cs typeface="Times New Roman"/>
                        </a:rPr>
                        <a:t>60 W</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a:latin typeface="Comic Sans MS"/>
                          <a:ea typeface="Times New Roman"/>
                          <a:cs typeface="Times New Roman"/>
                        </a:rPr>
                        <a:t>184 lx</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3716">
                <a:tc>
                  <a:txBody>
                    <a:bodyPr/>
                    <a:lstStyle/>
                    <a:p>
                      <a:pPr algn="ctr">
                        <a:spcAft>
                          <a:spcPts val="0"/>
                        </a:spcAft>
                      </a:pPr>
                      <a:r>
                        <a:rPr lang="fr-FR" sz="2000" b="1">
                          <a:solidFill>
                            <a:srgbClr val="FF0000"/>
                          </a:solidFill>
                          <a:latin typeface="Comic Sans MS"/>
                          <a:ea typeface="Times New Roman"/>
                          <a:cs typeface="Times New Roman"/>
                        </a:rPr>
                        <a:t>190 </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dirty="0">
                          <a:latin typeface="Comic Sans MS"/>
                          <a:ea typeface="Times New Roman"/>
                          <a:cs typeface="Times New Roman"/>
                        </a:rPr>
                        <a:t>52 W</a:t>
                      </a:r>
                      <a:endParaRPr lang="fr-FR" sz="1100" dirty="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dirty="0">
                          <a:latin typeface="Comic Sans MS"/>
                          <a:ea typeface="Times New Roman"/>
                          <a:cs typeface="Times New Roman"/>
                        </a:rPr>
                        <a:t>131 lx</a:t>
                      </a:r>
                      <a:endParaRPr lang="fr-FR" sz="1100" dirty="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3716">
                <a:tc>
                  <a:txBody>
                    <a:bodyPr/>
                    <a:lstStyle/>
                    <a:p>
                      <a:pPr algn="ctr">
                        <a:spcAft>
                          <a:spcPts val="0"/>
                        </a:spcAft>
                      </a:pPr>
                      <a:r>
                        <a:rPr lang="fr-FR" sz="2000" b="1">
                          <a:solidFill>
                            <a:srgbClr val="FF0000"/>
                          </a:solidFill>
                          <a:latin typeface="Comic Sans MS"/>
                          <a:ea typeface="Times New Roman"/>
                          <a:cs typeface="Times New Roman"/>
                        </a:rPr>
                        <a:t>170</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dirty="0">
                          <a:latin typeface="Comic Sans MS"/>
                          <a:ea typeface="Times New Roman"/>
                          <a:cs typeface="Times New Roman"/>
                        </a:rPr>
                        <a:t>44 W</a:t>
                      </a:r>
                      <a:endParaRPr lang="fr-FR" sz="1100" dirty="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a:latin typeface="Comic Sans MS"/>
                          <a:ea typeface="Times New Roman"/>
                          <a:cs typeface="Times New Roman"/>
                        </a:rPr>
                        <a:t>102 lx</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3716">
                <a:tc>
                  <a:txBody>
                    <a:bodyPr/>
                    <a:lstStyle/>
                    <a:p>
                      <a:pPr algn="ctr">
                        <a:spcAft>
                          <a:spcPts val="0"/>
                        </a:spcAft>
                      </a:pPr>
                      <a:r>
                        <a:rPr lang="fr-FR" sz="2000" b="1">
                          <a:solidFill>
                            <a:srgbClr val="FF0000"/>
                          </a:solidFill>
                          <a:latin typeface="Comic Sans MS"/>
                          <a:ea typeface="Times New Roman"/>
                          <a:cs typeface="Times New Roman"/>
                        </a:rPr>
                        <a:t>150 </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a:latin typeface="Comic Sans MS"/>
                          <a:ea typeface="Times New Roman"/>
                          <a:cs typeface="Times New Roman"/>
                        </a:rPr>
                        <a:t>34 W</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dirty="0">
                          <a:latin typeface="Comic Sans MS"/>
                          <a:ea typeface="Times New Roman"/>
                          <a:cs typeface="Times New Roman"/>
                        </a:rPr>
                        <a:t>74 lx</a:t>
                      </a:r>
                      <a:endParaRPr lang="fr-FR" sz="1100" dirty="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3716">
                <a:tc>
                  <a:txBody>
                    <a:bodyPr/>
                    <a:lstStyle/>
                    <a:p>
                      <a:pPr algn="ctr">
                        <a:spcAft>
                          <a:spcPts val="0"/>
                        </a:spcAft>
                      </a:pPr>
                      <a:r>
                        <a:rPr lang="fr-FR" sz="2000" b="1">
                          <a:solidFill>
                            <a:srgbClr val="FF0000"/>
                          </a:solidFill>
                          <a:latin typeface="Comic Sans MS"/>
                          <a:ea typeface="Times New Roman"/>
                          <a:cs typeface="Times New Roman"/>
                        </a:rPr>
                        <a:t>130</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a:latin typeface="Comic Sans MS"/>
                          <a:ea typeface="Times New Roman"/>
                          <a:cs typeface="Times New Roman"/>
                        </a:rPr>
                        <a:t>27 W</a:t>
                      </a:r>
                      <a:endParaRPr lang="fr-FR" sz="110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2000" dirty="0">
                          <a:latin typeface="Comic Sans MS"/>
                          <a:ea typeface="Times New Roman"/>
                          <a:cs typeface="Times New Roman"/>
                        </a:rPr>
                        <a:t>41,4 lx</a:t>
                      </a:r>
                      <a:endParaRPr lang="fr-FR" sz="1100" dirty="0">
                        <a:latin typeface="Arial"/>
                        <a:ea typeface="Times New Roman"/>
                        <a:cs typeface="Times New Roman"/>
                      </a:endParaRPr>
                    </a:p>
                  </a:txBody>
                  <a:tcPr marL="63641" marR="6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5" name="Ellipse 24"/>
          <p:cNvSpPr/>
          <p:nvPr/>
        </p:nvSpPr>
        <p:spPr>
          <a:xfrm>
            <a:off x="5003800" y="2060575"/>
            <a:ext cx="3384550" cy="4318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grpSp>
        <p:nvGrpSpPr>
          <p:cNvPr id="19" name="Groupe 21"/>
          <p:cNvGrpSpPr>
            <a:grpSpLocks/>
          </p:cNvGrpSpPr>
          <p:nvPr/>
        </p:nvGrpSpPr>
        <p:grpSpPr bwMode="auto">
          <a:xfrm>
            <a:off x="3748930" y="72008"/>
            <a:ext cx="5395070" cy="908050"/>
            <a:chOff x="0" y="0"/>
            <a:chExt cx="2668974" cy="513739"/>
          </a:xfrm>
        </p:grpSpPr>
        <p:sp>
          <p:nvSpPr>
            <p:cNvPr id="20"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1"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22"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27" name="Groupe 21"/>
          <p:cNvGrpSpPr>
            <a:grpSpLocks/>
          </p:cNvGrpSpPr>
          <p:nvPr/>
        </p:nvGrpSpPr>
        <p:grpSpPr bwMode="auto">
          <a:xfrm>
            <a:off x="323530" y="44624"/>
            <a:ext cx="3168350" cy="908050"/>
            <a:chOff x="1" y="0"/>
            <a:chExt cx="1691406" cy="513739"/>
          </a:xfrm>
        </p:grpSpPr>
        <p:sp>
          <p:nvSpPr>
            <p:cNvPr id="28"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9"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756096"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2531" name="AutoShape 4"/>
          <p:cNvSpPr>
            <a:spLocks noChangeArrowheads="1"/>
          </p:cNvSpPr>
          <p:nvPr/>
        </p:nvSpPr>
        <p:spPr bwMode="auto">
          <a:xfrm>
            <a:off x="611560" y="1196975"/>
            <a:ext cx="6769100" cy="719138"/>
          </a:xfrm>
          <a:prstGeom prst="roundRect">
            <a:avLst>
              <a:gd name="adj" fmla="val 16667"/>
            </a:avLst>
          </a:prstGeom>
          <a:solidFill>
            <a:srgbClr val="7BB800"/>
          </a:solidFill>
          <a:ln w="9525">
            <a:solidFill>
              <a:srgbClr val="7BB800"/>
            </a:solidFill>
            <a:round/>
            <a:headEnd/>
            <a:tailEnd/>
          </a:ln>
        </p:spPr>
        <p:txBody>
          <a:bodyPr/>
          <a:lstStyle/>
          <a:p>
            <a:pPr marL="1082675" indent="-1082675"/>
            <a:r>
              <a:rPr lang="fr-FR" b="1" dirty="0">
                <a:solidFill>
                  <a:srgbClr val="FFFFFF"/>
                </a:solidFill>
                <a:latin typeface="Calibri" pitchFamily="34" charset="0"/>
              </a:rPr>
              <a:t>Activité </a:t>
            </a:r>
            <a:r>
              <a:rPr lang="fr-FR" b="1" dirty="0" smtClean="0">
                <a:solidFill>
                  <a:srgbClr val="FFFFFF"/>
                </a:solidFill>
                <a:latin typeface="Calibri" pitchFamily="34" charset="0"/>
              </a:rPr>
              <a:t>4 </a:t>
            </a:r>
            <a:r>
              <a:rPr lang="fr-FR" b="1" dirty="0">
                <a:solidFill>
                  <a:srgbClr val="FFFFFF"/>
                </a:solidFill>
                <a:latin typeface="Calibri" pitchFamily="34" charset="0"/>
              </a:rPr>
              <a:t>: </a:t>
            </a:r>
            <a:r>
              <a:rPr lang="fr-FR" b="1" dirty="0" smtClean="0">
                <a:solidFill>
                  <a:srgbClr val="FFFFFF"/>
                </a:solidFill>
                <a:latin typeface="Calibri" pitchFamily="34" charset="0"/>
              </a:rPr>
              <a:t>i</a:t>
            </a:r>
            <a:r>
              <a:rPr lang="fr-FR" b="1" dirty="0" smtClean="0">
                <a:solidFill>
                  <a:schemeClr val="bg1"/>
                </a:solidFill>
                <a:latin typeface="Calibri" pitchFamily="34" charset="0"/>
              </a:rPr>
              <a:t>nfluence de la couleur des murs sur le confort visuel des occupants</a:t>
            </a:r>
            <a:endParaRPr lang="fr-FR" dirty="0">
              <a:solidFill>
                <a:schemeClr val="bg1"/>
              </a:solidFill>
              <a:latin typeface="Calibri" pitchFamily="34" charset="0"/>
            </a:endParaRP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pic>
        <p:nvPicPr>
          <p:cNvPr id="22535" name="Picture 1" descr="hugo et sa maison"/>
          <p:cNvPicPr>
            <a:picLocks noChangeAspect="1" noChangeArrowheads="1"/>
          </p:cNvPicPr>
          <p:nvPr/>
        </p:nvPicPr>
        <p:blipFill>
          <a:blip r:embed="rId3" cstate="print"/>
          <a:srcRect/>
          <a:stretch>
            <a:fillRect/>
          </a:stretch>
        </p:blipFill>
        <p:spPr bwMode="auto">
          <a:xfrm>
            <a:off x="6660009" y="2276475"/>
            <a:ext cx="2024062" cy="1520825"/>
          </a:xfrm>
          <a:prstGeom prst="rect">
            <a:avLst/>
          </a:prstGeom>
          <a:noFill/>
          <a:ln w="9525">
            <a:noFill/>
            <a:miter lim="800000"/>
            <a:headEnd/>
            <a:tailEnd/>
          </a:ln>
        </p:spPr>
      </p:pic>
      <p:sp>
        <p:nvSpPr>
          <p:cNvPr id="22538" name="Rectangle 3"/>
          <p:cNvSpPr>
            <a:spLocks noChangeArrowheads="1"/>
          </p:cNvSpPr>
          <p:nvPr/>
        </p:nvSpPr>
        <p:spPr bwMode="auto">
          <a:xfrm>
            <a:off x="827906" y="1973158"/>
            <a:ext cx="5616575" cy="1815882"/>
          </a:xfrm>
          <a:prstGeom prst="rect">
            <a:avLst/>
          </a:prstGeom>
          <a:noFill/>
          <a:ln w="9525">
            <a:noFill/>
            <a:miter lim="800000"/>
            <a:headEnd/>
            <a:tailEnd/>
          </a:ln>
        </p:spPr>
        <p:txBody>
          <a:bodyPr anchor="ctr">
            <a:spAutoFit/>
          </a:bodyPr>
          <a:lstStyle/>
          <a:p>
            <a:r>
              <a:rPr lang="fr-FR" sz="1600" dirty="0" smtClean="0"/>
              <a:t>Les parents d’Hugo souhaitent repeindre les murs de la cuisine avec une couleur plus foncée. Or, Hugo se demande si la couleur des murs aura une influence sur l'éclairement et donc indirectement sur la consommation électrique.</a:t>
            </a:r>
          </a:p>
          <a:p>
            <a:r>
              <a:rPr lang="fr-FR" sz="1600" dirty="0" smtClean="0"/>
              <a:t>Pour répondre aux interrogations d’Hugo, des essais ont été réalisés avec un caisson de simulation équipé d’une lampe à incandescence puis fluo-compacte.</a:t>
            </a:r>
            <a:endParaRPr lang="fr-FR" sz="1600" dirty="0"/>
          </a:p>
        </p:txBody>
      </p:sp>
      <p:sp>
        <p:nvSpPr>
          <p:cNvPr id="22539" name="Rectangle 4"/>
          <p:cNvSpPr>
            <a:spLocks noChangeArrowheads="1"/>
          </p:cNvSpPr>
          <p:nvPr/>
        </p:nvSpPr>
        <p:spPr bwMode="auto">
          <a:xfrm>
            <a:off x="5004048" y="5325015"/>
            <a:ext cx="3960440" cy="1200329"/>
          </a:xfrm>
          <a:prstGeom prst="rect">
            <a:avLst/>
          </a:prstGeom>
          <a:noFill/>
          <a:ln w="9525">
            <a:noFill/>
            <a:miter lim="800000"/>
            <a:headEnd/>
            <a:tailEnd/>
          </a:ln>
        </p:spPr>
        <p:txBody>
          <a:bodyPr wrap="square" anchor="ctr">
            <a:spAutoFit/>
          </a:bodyPr>
          <a:lstStyle/>
          <a:p>
            <a:pPr algn="just"/>
            <a:r>
              <a:rPr lang="fr-FR" sz="2400" b="1" dirty="0" smtClean="0">
                <a:solidFill>
                  <a:srgbClr val="6600CC"/>
                </a:solidFill>
                <a:latin typeface="Comic Sans MS" pitchFamily="66" charset="0"/>
                <a:cs typeface="Times New Roman" pitchFamily="18" charset="0"/>
              </a:rPr>
              <a:t>La couleur des parois a-t-elle une influence sur le confort visuel ?</a:t>
            </a:r>
            <a:endParaRPr lang="fr-FR" sz="2400" dirty="0">
              <a:cs typeface="Times New Roman" pitchFamily="18" charset="0"/>
            </a:endParaRPr>
          </a:p>
        </p:txBody>
      </p:sp>
      <p:sp>
        <p:nvSpPr>
          <p:cNvPr id="28"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29" name="Groupe 28"/>
          <p:cNvGrpSpPr/>
          <p:nvPr/>
        </p:nvGrpSpPr>
        <p:grpSpPr>
          <a:xfrm>
            <a:off x="3748930" y="-108869"/>
            <a:ext cx="5287566" cy="1440000"/>
            <a:chOff x="3748930" y="-108869"/>
            <a:chExt cx="5287566" cy="1440000"/>
          </a:xfrm>
        </p:grpSpPr>
        <p:grpSp>
          <p:nvGrpSpPr>
            <p:cNvPr id="30" name="Groupe 21"/>
            <p:cNvGrpSpPr>
              <a:grpSpLocks/>
            </p:cNvGrpSpPr>
            <p:nvPr/>
          </p:nvGrpSpPr>
          <p:grpSpPr bwMode="auto">
            <a:xfrm>
              <a:off x="3748930" y="72008"/>
              <a:ext cx="5287566" cy="908050"/>
              <a:chOff x="0" y="0"/>
              <a:chExt cx="2615791" cy="513739"/>
            </a:xfrm>
          </p:grpSpPr>
          <p:sp>
            <p:nvSpPr>
              <p:cNvPr id="32" name="AutoShape 3"/>
              <p:cNvSpPr>
                <a:spLocks noChangeArrowheads="1"/>
              </p:cNvSpPr>
              <p:nvPr/>
            </p:nvSpPr>
            <p:spPr bwMode="auto">
              <a:xfrm>
                <a:off x="1" y="150881"/>
                <a:ext cx="2615790"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33"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31" name="Imag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grpSp>
        <p:nvGrpSpPr>
          <p:cNvPr id="34" name="Groupe 21"/>
          <p:cNvGrpSpPr>
            <a:grpSpLocks/>
          </p:cNvGrpSpPr>
          <p:nvPr/>
        </p:nvGrpSpPr>
        <p:grpSpPr bwMode="auto">
          <a:xfrm>
            <a:off x="639521" y="72008"/>
            <a:ext cx="2996375" cy="908050"/>
            <a:chOff x="53873" y="29132"/>
            <a:chExt cx="2049225" cy="509714"/>
          </a:xfrm>
        </p:grpSpPr>
        <p:sp>
          <p:nvSpPr>
            <p:cNvPr id="35" name="AutoShape 3"/>
            <p:cNvSpPr>
              <a:spLocks noChangeArrowheads="1"/>
            </p:cNvSpPr>
            <p:nvPr/>
          </p:nvSpPr>
          <p:spPr bwMode="auto">
            <a:xfrm>
              <a:off x="56544" y="74334"/>
              <a:ext cx="2046554"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538163" algn="ctr"/>
              <a:r>
                <a:rPr lang="fr-FR" sz="2000" b="1" dirty="0" smtClean="0">
                  <a:solidFill>
                    <a:srgbClr val="7BB800"/>
                  </a:solidFill>
                  <a:latin typeface="Century Gothic" pitchFamily="34" charset="0"/>
                </a:rPr>
                <a:t>L’énergie </a:t>
              </a:r>
            </a:p>
            <a:p>
              <a:pPr marL="53816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36" name="AutoShape 4"/>
            <p:cNvSpPr>
              <a:spLocks noChangeArrowheads="1"/>
            </p:cNvSpPr>
            <p:nvPr/>
          </p:nvSpPr>
          <p:spPr bwMode="auto">
            <a:xfrm>
              <a:off x="5387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17" name="Picture 1" descr="salon-maison-lampe"/>
          <p:cNvPicPr>
            <a:picLocks noChangeAspect="1" noChangeArrowheads="1"/>
          </p:cNvPicPr>
          <p:nvPr/>
        </p:nvPicPr>
        <p:blipFill>
          <a:blip r:embed="rId5" cstate="print"/>
          <a:srcRect/>
          <a:stretch>
            <a:fillRect/>
          </a:stretch>
        </p:blipFill>
        <p:spPr bwMode="auto">
          <a:xfrm>
            <a:off x="834380" y="3762462"/>
            <a:ext cx="4061916" cy="2689138"/>
          </a:xfrm>
          <a:prstGeom prst="roundRect">
            <a:avLst>
              <a:gd name="adj" fmla="val 8584"/>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18" name="Groupe 17"/>
          <p:cNvGrpSpPr/>
          <p:nvPr/>
        </p:nvGrpSpPr>
        <p:grpSpPr>
          <a:xfrm>
            <a:off x="5652120" y="3861048"/>
            <a:ext cx="2476078" cy="1512888"/>
            <a:chOff x="2723457" y="1628800"/>
            <a:chExt cx="6598442" cy="5400600"/>
          </a:xfrm>
        </p:grpSpPr>
        <p:pic>
          <p:nvPicPr>
            <p:cNvPr id="19" name="Image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pic>
          <p:nvPicPr>
            <p:cNvPr id="20" name="Image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21" name="Image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22" name="Image 2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à coins arrondis 3"/>
          <p:cNvSpPr/>
          <p:nvPr/>
        </p:nvSpPr>
        <p:spPr>
          <a:xfrm>
            <a:off x="539750"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2531" name="AutoShape 4"/>
          <p:cNvSpPr>
            <a:spLocks noChangeArrowheads="1"/>
          </p:cNvSpPr>
          <p:nvPr/>
        </p:nvSpPr>
        <p:spPr bwMode="auto">
          <a:xfrm>
            <a:off x="323850" y="1196975"/>
            <a:ext cx="6769100" cy="719138"/>
          </a:xfrm>
          <a:prstGeom prst="roundRect">
            <a:avLst>
              <a:gd name="adj" fmla="val 16667"/>
            </a:avLst>
          </a:prstGeom>
          <a:solidFill>
            <a:srgbClr val="7BB800"/>
          </a:solidFill>
          <a:ln w="9525">
            <a:solidFill>
              <a:srgbClr val="7BB800"/>
            </a:solidFill>
            <a:round/>
            <a:headEnd/>
            <a:tailEnd/>
          </a:ln>
        </p:spPr>
        <p:txBody>
          <a:bodyPr/>
          <a:lstStyle/>
          <a:p>
            <a:r>
              <a:rPr lang="fr-FR" b="1" dirty="0">
                <a:solidFill>
                  <a:srgbClr val="FFFFFF"/>
                </a:solidFill>
                <a:latin typeface="Calibri" pitchFamily="34" charset="0"/>
              </a:rPr>
              <a:t>Activité </a:t>
            </a:r>
            <a:r>
              <a:rPr lang="fr-FR" b="1" dirty="0" smtClean="0">
                <a:solidFill>
                  <a:srgbClr val="FFFFFF"/>
                </a:solidFill>
                <a:latin typeface="Calibri" pitchFamily="34" charset="0"/>
              </a:rPr>
              <a:t>4 </a:t>
            </a:r>
            <a:r>
              <a:rPr lang="fr-FR" b="1" dirty="0">
                <a:solidFill>
                  <a:srgbClr val="FFFFFF"/>
                </a:solidFill>
                <a:latin typeface="Calibri" pitchFamily="34" charset="0"/>
              </a:rPr>
              <a:t>: </a:t>
            </a:r>
            <a:r>
              <a:rPr lang="fr-FR" b="1" dirty="0" smtClean="0">
                <a:solidFill>
                  <a:srgbClr val="FFFFFF"/>
                </a:solidFill>
                <a:latin typeface="Calibri" pitchFamily="34" charset="0"/>
              </a:rPr>
              <a:t>i</a:t>
            </a:r>
            <a:r>
              <a:rPr lang="fr-FR" b="1" dirty="0" smtClean="0">
                <a:solidFill>
                  <a:schemeClr val="bg1"/>
                </a:solidFill>
                <a:latin typeface="Calibri" pitchFamily="34" charset="0"/>
              </a:rPr>
              <a:t>nfluence de la couleur des murs sur le confort visuel des occupants</a:t>
            </a:r>
            <a:endParaRPr lang="fr-FR" dirty="0">
              <a:solidFill>
                <a:schemeClr val="bg1"/>
              </a:solidFill>
              <a:latin typeface="Calibri" pitchFamily="34" charset="0"/>
            </a:endParaRP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grpSp>
        <p:nvGrpSpPr>
          <p:cNvPr id="14" name="Groupe 21"/>
          <p:cNvGrpSpPr>
            <a:grpSpLocks/>
          </p:cNvGrpSpPr>
          <p:nvPr/>
        </p:nvGrpSpPr>
        <p:grpSpPr bwMode="auto">
          <a:xfrm>
            <a:off x="3748930" y="72008"/>
            <a:ext cx="5395070" cy="908050"/>
            <a:chOff x="0" y="0"/>
            <a:chExt cx="2668974" cy="513739"/>
          </a:xfrm>
        </p:grpSpPr>
        <p:sp>
          <p:nvSpPr>
            <p:cNvPr id="15"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6"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17"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18" name="Groupe 21"/>
          <p:cNvGrpSpPr>
            <a:grpSpLocks/>
          </p:cNvGrpSpPr>
          <p:nvPr/>
        </p:nvGrpSpPr>
        <p:grpSpPr bwMode="auto">
          <a:xfrm>
            <a:off x="323530" y="44624"/>
            <a:ext cx="3168350" cy="908050"/>
            <a:chOff x="1" y="0"/>
            <a:chExt cx="1691406" cy="513739"/>
          </a:xfrm>
        </p:grpSpPr>
        <p:sp>
          <p:nvSpPr>
            <p:cNvPr id="19"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0"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graphicFrame>
        <p:nvGraphicFramePr>
          <p:cNvPr id="13" name="Tableau 12"/>
          <p:cNvGraphicFramePr>
            <a:graphicFrameLocks noGrp="1"/>
          </p:cNvGraphicFramePr>
          <p:nvPr/>
        </p:nvGraphicFramePr>
        <p:xfrm>
          <a:off x="4932040" y="2852936"/>
          <a:ext cx="3409950" cy="2159000"/>
        </p:xfrm>
        <a:graphic>
          <a:graphicData uri="http://schemas.openxmlformats.org/drawingml/2006/table">
            <a:tbl>
              <a:tblPr/>
              <a:tblGrid>
                <a:gridCol w="1162643"/>
                <a:gridCol w="1162643"/>
                <a:gridCol w="1084664"/>
              </a:tblGrid>
              <a:tr h="40005">
                <a:tc rowSpan="2">
                  <a:txBody>
                    <a:bodyPr/>
                    <a:lstStyle/>
                    <a:p>
                      <a:pPr algn="l">
                        <a:spcAft>
                          <a:spcPts val="0"/>
                        </a:spcAft>
                      </a:pPr>
                      <a:endParaRPr lang="fr-FR" sz="800" dirty="0">
                        <a:latin typeface="Comic Sans MS"/>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fr-FR" sz="800">
                          <a:latin typeface="Comic Sans MS"/>
                          <a:ea typeface="Times New Roman"/>
                          <a:cs typeface="Times New Roman"/>
                        </a:rPr>
                        <a:t>Mur de couleur foncée</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tr>
              <a:tr h="655955">
                <a:tc vMerge="1">
                  <a:txBody>
                    <a:bodyPr/>
                    <a:lstStyle/>
                    <a:p>
                      <a:endParaRPr lang="fr-FR"/>
                    </a:p>
                  </a:txBody>
                  <a:tcPr/>
                </a:tc>
                <a:tc>
                  <a:txBody>
                    <a:bodyPr/>
                    <a:lstStyle/>
                    <a:p>
                      <a:pPr algn="ctr">
                        <a:spcAft>
                          <a:spcPts val="0"/>
                        </a:spcAft>
                      </a:pPr>
                      <a:r>
                        <a:rPr lang="fr-FR" sz="800">
                          <a:latin typeface="Comic Sans MS"/>
                          <a:ea typeface="Times New Roman"/>
                          <a:cs typeface="Times New Roman"/>
                        </a:rPr>
                        <a:t>Lampe à incandescence</a:t>
                      </a:r>
                      <a:endParaRPr lang="fr-FR" sz="1200">
                        <a:latin typeface="Arial"/>
                        <a:ea typeface="Times New Roman"/>
                        <a:cs typeface="Times New Roman"/>
                      </a:endParaRPr>
                    </a:p>
                    <a:p>
                      <a:pPr algn="ctr">
                        <a:spcAft>
                          <a:spcPts val="0"/>
                        </a:spcAft>
                      </a:pPr>
                      <a:r>
                        <a:rPr lang="fr-FR" sz="800">
                          <a:latin typeface="Comic Sans MS"/>
                          <a:ea typeface="Times New Roman"/>
                          <a:cs typeface="Times New Roman"/>
                        </a:rPr>
                        <a:t>60W</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800">
                          <a:latin typeface="Comic Sans MS"/>
                          <a:ea typeface="Times New Roman"/>
                          <a:cs typeface="Times New Roman"/>
                        </a:rPr>
                        <a:t>Lampe fluo-compacte</a:t>
                      </a:r>
                      <a:endParaRPr lang="fr-FR" sz="1200">
                        <a:latin typeface="Arial"/>
                        <a:ea typeface="Times New Roman"/>
                        <a:cs typeface="Times New Roman"/>
                      </a:endParaRPr>
                    </a:p>
                    <a:p>
                      <a:pPr algn="ctr">
                        <a:spcAft>
                          <a:spcPts val="0"/>
                        </a:spcAft>
                      </a:pPr>
                      <a:r>
                        <a:rPr lang="fr-FR" sz="800">
                          <a:latin typeface="Comic Sans MS"/>
                          <a:ea typeface="Times New Roman"/>
                          <a:cs typeface="Times New Roman"/>
                        </a:rPr>
                        <a:t>12W</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0510">
                <a:tc>
                  <a:txBody>
                    <a:bodyPr/>
                    <a:lstStyle/>
                    <a:p>
                      <a:pPr algn="ctr">
                        <a:spcAft>
                          <a:spcPts val="0"/>
                        </a:spcAft>
                      </a:pPr>
                      <a:r>
                        <a:rPr lang="de-DE" sz="800" b="1">
                          <a:latin typeface="Comic Sans MS"/>
                          <a:ea typeface="Times New Roman"/>
                          <a:cs typeface="Times New Roman"/>
                        </a:rPr>
                        <a:t>E</a:t>
                      </a:r>
                      <a:r>
                        <a:rPr lang="de-DE" sz="800" b="1" baseline="-25000">
                          <a:latin typeface="Comic Sans MS"/>
                          <a:ea typeface="Times New Roman"/>
                          <a:cs typeface="Times New Roman"/>
                        </a:rPr>
                        <a:t>moy</a:t>
                      </a:r>
                      <a:r>
                        <a:rPr lang="de-DE" sz="800" b="1">
                          <a:latin typeface="Comic Sans MS"/>
                          <a:ea typeface="Times New Roman"/>
                          <a:cs typeface="Times New Roman"/>
                        </a:rPr>
                        <a:t> (lux)</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dirty="0">
                          <a:latin typeface="Comic Sans MS"/>
                          <a:ea typeface="Times New Roman"/>
                          <a:cs typeface="Times New Roman"/>
                        </a:rPr>
                        <a:t>442</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dirty="0">
                          <a:latin typeface="Comic Sans MS"/>
                          <a:ea typeface="Times New Roman"/>
                          <a:cs typeface="Times New Roman"/>
                        </a:rPr>
                        <a:t>319</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160">
                <a:tc>
                  <a:txBody>
                    <a:bodyPr/>
                    <a:lstStyle/>
                    <a:p>
                      <a:pPr algn="ctr">
                        <a:spcAft>
                          <a:spcPts val="0"/>
                        </a:spcAft>
                      </a:pPr>
                      <a:r>
                        <a:rPr lang="de-DE" sz="800" b="1">
                          <a:latin typeface="Comic Sans MS"/>
                          <a:ea typeface="Times New Roman"/>
                          <a:cs typeface="Times New Roman"/>
                        </a:rPr>
                        <a:t>P (W)</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a:latin typeface="Comic Sans MS"/>
                          <a:ea typeface="Times New Roman"/>
                          <a:cs typeface="Times New Roman"/>
                        </a:rPr>
                        <a:t>56</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dirty="0">
                          <a:latin typeface="Comic Sans MS"/>
                          <a:ea typeface="Times New Roman"/>
                          <a:cs typeface="Times New Roman"/>
                        </a:rPr>
                        <a:t>13</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795">
                <a:tc>
                  <a:txBody>
                    <a:bodyPr/>
                    <a:lstStyle/>
                    <a:p>
                      <a:pPr algn="ctr">
                        <a:spcAft>
                          <a:spcPts val="0"/>
                        </a:spcAft>
                      </a:pPr>
                      <a:r>
                        <a:rPr lang="de-DE" sz="800" b="1">
                          <a:latin typeface="Comic Sans MS"/>
                          <a:ea typeface="Times New Roman"/>
                          <a:cs typeface="Times New Roman"/>
                        </a:rPr>
                        <a:t>S (</a:t>
                      </a:r>
                      <a:r>
                        <a:rPr lang="fr-FR" sz="800" b="1">
                          <a:latin typeface="Comic Sans MS"/>
                          <a:ea typeface="Times New Roman"/>
                          <a:cs typeface="Times New Roman"/>
                        </a:rPr>
                        <a:t>m</a:t>
                      </a:r>
                      <a:r>
                        <a:rPr lang="fr-FR" sz="800" b="1" baseline="30000">
                          <a:latin typeface="Comic Sans MS"/>
                          <a:ea typeface="Times New Roman"/>
                          <a:cs typeface="Times New Roman"/>
                        </a:rPr>
                        <a:t>2</a:t>
                      </a:r>
                      <a:r>
                        <a:rPr lang="de-DE" sz="800" b="1">
                          <a:latin typeface="Comic Sans MS"/>
                          <a:ea typeface="Times New Roman"/>
                          <a:cs typeface="Times New Roman"/>
                        </a:rPr>
                        <a:t>) </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Bef>
                          <a:spcPts val="600"/>
                        </a:spcBef>
                        <a:spcAft>
                          <a:spcPts val="0"/>
                        </a:spcAft>
                      </a:pPr>
                      <a:r>
                        <a:rPr lang="de-DE" sz="800" b="1" dirty="0">
                          <a:latin typeface="Comic Sans MS"/>
                          <a:ea typeface="Times New Roman"/>
                          <a:cs typeface="Times New Roman"/>
                        </a:rPr>
                        <a:t>0,12 m</a:t>
                      </a:r>
                      <a:r>
                        <a:rPr lang="de-DE" sz="800" b="1" baseline="30000" dirty="0">
                          <a:latin typeface="Comic Sans MS"/>
                          <a:ea typeface="Times New Roman"/>
                          <a:cs typeface="Times New Roman"/>
                        </a:rPr>
                        <a:t>2</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tr>
              <a:tr h="264160">
                <a:tc>
                  <a:txBody>
                    <a:bodyPr/>
                    <a:lstStyle/>
                    <a:p>
                      <a:pPr algn="ctr">
                        <a:spcAft>
                          <a:spcPts val="0"/>
                        </a:spcAft>
                      </a:pPr>
                      <a:r>
                        <a:rPr lang="de-DE" sz="800" b="1">
                          <a:latin typeface="Comic Sans MS"/>
                          <a:ea typeface="Times New Roman"/>
                          <a:cs typeface="Times New Roman"/>
                          <a:sym typeface="Symbol"/>
                        </a:rPr>
                        <a:t></a:t>
                      </a:r>
                      <a:r>
                        <a:rPr lang="de-DE" sz="800" b="1">
                          <a:latin typeface="Comic Sans MS"/>
                          <a:ea typeface="Times New Roman"/>
                          <a:cs typeface="Times New Roman"/>
                        </a:rPr>
                        <a:t> (lm) </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dirty="0">
                          <a:solidFill>
                            <a:srgbClr val="FF0000"/>
                          </a:solidFill>
                          <a:latin typeface="Comic Sans MS"/>
                          <a:ea typeface="Times New Roman"/>
                          <a:cs typeface="Times New Roman"/>
                        </a:rPr>
                        <a:t>53</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dirty="0">
                          <a:solidFill>
                            <a:srgbClr val="FF0000"/>
                          </a:solidFill>
                          <a:latin typeface="Comic Sans MS"/>
                          <a:ea typeface="Times New Roman"/>
                          <a:cs typeface="Times New Roman"/>
                        </a:rPr>
                        <a:t>38</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7500">
                <a:tc>
                  <a:txBody>
                    <a:bodyPr/>
                    <a:lstStyle/>
                    <a:p>
                      <a:pPr algn="ctr">
                        <a:spcAft>
                          <a:spcPts val="0"/>
                        </a:spcAft>
                      </a:pPr>
                      <a:r>
                        <a:rPr lang="de-DE" sz="800" b="1">
                          <a:latin typeface="Comic Sans MS"/>
                          <a:ea typeface="Times New Roman"/>
                          <a:cs typeface="Times New Roman"/>
                        </a:rPr>
                        <a:t>fe (lm/W)</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a:solidFill>
                            <a:srgbClr val="FF0000"/>
                          </a:solidFill>
                          <a:latin typeface="Comic Sans MS"/>
                          <a:ea typeface="Times New Roman"/>
                          <a:cs typeface="Times New Roman"/>
                        </a:rPr>
                        <a:t>0,95</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dirty="0">
                          <a:solidFill>
                            <a:srgbClr val="FF0000"/>
                          </a:solidFill>
                          <a:latin typeface="Comic Sans MS"/>
                          <a:ea typeface="Times New Roman"/>
                          <a:cs typeface="Times New Roman"/>
                        </a:rPr>
                        <a:t>0,34</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20833" name="Picture 1"/>
          <p:cNvPicPr>
            <a:picLocks noChangeAspect="1" noChangeArrowheads="1"/>
          </p:cNvPicPr>
          <p:nvPr/>
        </p:nvPicPr>
        <p:blipFill>
          <a:blip r:embed="rId3" cstate="print"/>
          <a:srcRect/>
          <a:stretch>
            <a:fillRect/>
          </a:stretch>
        </p:blipFill>
        <p:spPr bwMode="auto">
          <a:xfrm>
            <a:off x="-22225" y="0"/>
            <a:ext cx="746125" cy="746125"/>
          </a:xfrm>
          <a:prstGeom prst="rect">
            <a:avLst/>
          </a:prstGeom>
          <a:noFill/>
        </p:spPr>
      </p:pic>
      <p:pic>
        <p:nvPicPr>
          <p:cNvPr id="120834" name="Picture 2"/>
          <p:cNvPicPr>
            <a:picLocks noChangeAspect="1" noChangeArrowheads="1"/>
          </p:cNvPicPr>
          <p:nvPr/>
        </p:nvPicPr>
        <p:blipFill>
          <a:blip r:embed="rId4" cstate="print"/>
          <a:srcRect/>
          <a:stretch>
            <a:fillRect/>
          </a:stretch>
        </p:blipFill>
        <p:spPr bwMode="auto">
          <a:xfrm>
            <a:off x="5220073" y="2878981"/>
            <a:ext cx="720080" cy="720080"/>
          </a:xfrm>
          <a:prstGeom prst="rect">
            <a:avLst/>
          </a:prstGeom>
          <a:noFill/>
          <a:ln w="9525">
            <a:noFill/>
            <a:miter lim="800000"/>
            <a:headEnd/>
            <a:tailEnd/>
          </a:ln>
        </p:spPr>
      </p:pic>
      <p:graphicFrame>
        <p:nvGraphicFramePr>
          <p:cNvPr id="21" name="Tableau 20"/>
          <p:cNvGraphicFramePr>
            <a:graphicFrameLocks noGrp="1"/>
          </p:cNvGraphicFramePr>
          <p:nvPr/>
        </p:nvGraphicFramePr>
        <p:xfrm>
          <a:off x="1259632" y="2869163"/>
          <a:ext cx="3409950" cy="2216021"/>
        </p:xfrm>
        <a:graphic>
          <a:graphicData uri="http://schemas.openxmlformats.org/drawingml/2006/table">
            <a:tbl>
              <a:tblPr/>
              <a:tblGrid>
                <a:gridCol w="1162643"/>
                <a:gridCol w="1162643"/>
                <a:gridCol w="1084664"/>
              </a:tblGrid>
              <a:tr h="130394">
                <a:tc rowSpan="2">
                  <a:txBody>
                    <a:bodyPr/>
                    <a:lstStyle/>
                    <a:p>
                      <a:pPr algn="ctr">
                        <a:spcAft>
                          <a:spcPts val="0"/>
                        </a:spcAft>
                      </a:pPr>
                      <a:endParaRPr lang="fr-FR" sz="800" dirty="0">
                        <a:latin typeface="Comic Sans MS"/>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fr-FR" sz="800">
                          <a:latin typeface="Comic Sans MS"/>
                          <a:ea typeface="Times New Roman"/>
                          <a:cs typeface="Times New Roman"/>
                        </a:rPr>
                        <a:t>Mur de couleur claire</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tr>
              <a:tr h="391182">
                <a:tc vMerge="1">
                  <a:txBody>
                    <a:bodyPr/>
                    <a:lstStyle/>
                    <a:p>
                      <a:endParaRPr lang="fr-FR"/>
                    </a:p>
                  </a:txBody>
                  <a:tcPr/>
                </a:tc>
                <a:tc>
                  <a:txBody>
                    <a:bodyPr/>
                    <a:lstStyle/>
                    <a:p>
                      <a:pPr algn="ctr">
                        <a:spcAft>
                          <a:spcPts val="0"/>
                        </a:spcAft>
                      </a:pPr>
                      <a:r>
                        <a:rPr lang="fr-FR" sz="800">
                          <a:latin typeface="Comic Sans MS"/>
                          <a:ea typeface="Times New Roman"/>
                          <a:cs typeface="Times New Roman"/>
                        </a:rPr>
                        <a:t>Lampe à incandescence</a:t>
                      </a:r>
                      <a:endParaRPr lang="fr-FR" sz="1200">
                        <a:latin typeface="Arial"/>
                        <a:ea typeface="Times New Roman"/>
                        <a:cs typeface="Times New Roman"/>
                      </a:endParaRPr>
                    </a:p>
                    <a:p>
                      <a:pPr algn="ctr">
                        <a:spcAft>
                          <a:spcPts val="0"/>
                        </a:spcAft>
                      </a:pPr>
                      <a:r>
                        <a:rPr lang="fr-FR" sz="800">
                          <a:latin typeface="Comic Sans MS"/>
                          <a:ea typeface="Times New Roman"/>
                          <a:cs typeface="Times New Roman"/>
                        </a:rPr>
                        <a:t>60W</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800">
                          <a:latin typeface="Comic Sans MS"/>
                          <a:ea typeface="Times New Roman"/>
                          <a:cs typeface="Times New Roman"/>
                        </a:rPr>
                        <a:t>Lampe fluo-compacte</a:t>
                      </a:r>
                      <a:endParaRPr lang="fr-FR" sz="1200">
                        <a:latin typeface="Arial"/>
                        <a:ea typeface="Times New Roman"/>
                        <a:cs typeface="Times New Roman"/>
                      </a:endParaRPr>
                    </a:p>
                    <a:p>
                      <a:pPr algn="ctr">
                        <a:spcAft>
                          <a:spcPts val="0"/>
                        </a:spcAft>
                      </a:pPr>
                      <a:r>
                        <a:rPr lang="fr-FR" sz="800">
                          <a:latin typeface="Comic Sans MS"/>
                          <a:ea typeface="Times New Roman"/>
                          <a:cs typeface="Times New Roman"/>
                        </a:rPr>
                        <a:t>12W</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9312">
                <a:tc>
                  <a:txBody>
                    <a:bodyPr/>
                    <a:lstStyle/>
                    <a:p>
                      <a:pPr algn="ctr">
                        <a:spcAft>
                          <a:spcPts val="0"/>
                        </a:spcAft>
                      </a:pPr>
                      <a:r>
                        <a:rPr lang="de-DE" sz="800" b="1">
                          <a:latin typeface="Comic Sans MS"/>
                          <a:ea typeface="Times New Roman"/>
                          <a:cs typeface="Times New Roman"/>
                        </a:rPr>
                        <a:t>E</a:t>
                      </a:r>
                      <a:r>
                        <a:rPr lang="de-DE" sz="800" b="1" baseline="-25000">
                          <a:latin typeface="Comic Sans MS"/>
                          <a:ea typeface="Times New Roman"/>
                          <a:cs typeface="Times New Roman"/>
                        </a:rPr>
                        <a:t>moy</a:t>
                      </a:r>
                      <a:r>
                        <a:rPr lang="de-DE" sz="800" b="1">
                          <a:latin typeface="Comic Sans MS"/>
                          <a:ea typeface="Times New Roman"/>
                          <a:cs typeface="Times New Roman"/>
                        </a:rPr>
                        <a:t> (lux)</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dirty="0">
                          <a:latin typeface="Comic Sans MS"/>
                          <a:ea typeface="Times New Roman"/>
                          <a:cs typeface="Times New Roman"/>
                        </a:rPr>
                        <a:t>2432</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dirty="0">
                          <a:latin typeface="Comic Sans MS"/>
                          <a:ea typeface="Times New Roman"/>
                          <a:cs typeface="Times New Roman"/>
                        </a:rPr>
                        <a:t>1839</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21">
                <a:tc>
                  <a:txBody>
                    <a:bodyPr/>
                    <a:lstStyle/>
                    <a:p>
                      <a:pPr algn="ctr">
                        <a:spcAft>
                          <a:spcPts val="0"/>
                        </a:spcAft>
                      </a:pPr>
                      <a:r>
                        <a:rPr lang="de-DE" sz="800" b="1">
                          <a:latin typeface="Comic Sans MS"/>
                          <a:ea typeface="Times New Roman"/>
                          <a:cs typeface="Times New Roman"/>
                        </a:rPr>
                        <a:t>P (W)</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a:latin typeface="Comic Sans MS"/>
                          <a:ea typeface="Times New Roman"/>
                          <a:cs typeface="Times New Roman"/>
                        </a:rPr>
                        <a:t>56</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de-DE" sz="800" b="1" dirty="0">
                          <a:latin typeface="Comic Sans MS"/>
                          <a:ea typeface="Times New Roman"/>
                          <a:cs typeface="Times New Roman"/>
                        </a:rPr>
                        <a:t>13</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0523">
                <a:tc>
                  <a:txBody>
                    <a:bodyPr/>
                    <a:lstStyle/>
                    <a:p>
                      <a:pPr algn="ctr">
                        <a:spcAft>
                          <a:spcPts val="0"/>
                        </a:spcAft>
                      </a:pPr>
                      <a:r>
                        <a:rPr lang="de-DE" sz="800" b="1">
                          <a:latin typeface="Comic Sans MS"/>
                          <a:ea typeface="Times New Roman"/>
                          <a:cs typeface="Times New Roman"/>
                        </a:rPr>
                        <a:t>S (</a:t>
                      </a:r>
                      <a:r>
                        <a:rPr lang="fr-FR" sz="800" b="1">
                          <a:latin typeface="Comic Sans MS"/>
                          <a:ea typeface="Times New Roman"/>
                          <a:cs typeface="Times New Roman"/>
                        </a:rPr>
                        <a:t>m</a:t>
                      </a:r>
                      <a:r>
                        <a:rPr lang="fr-FR" sz="800" b="1" baseline="30000">
                          <a:latin typeface="Comic Sans MS"/>
                          <a:ea typeface="Times New Roman"/>
                          <a:cs typeface="Times New Roman"/>
                        </a:rPr>
                        <a:t>2</a:t>
                      </a:r>
                      <a:r>
                        <a:rPr lang="de-DE" sz="800" b="1">
                          <a:latin typeface="Comic Sans MS"/>
                          <a:ea typeface="Times New Roman"/>
                          <a:cs typeface="Times New Roman"/>
                        </a:rPr>
                        <a:t>) </a:t>
                      </a:r>
                      <a:endParaRPr lang="fr-FR" sz="1200">
                        <a:latin typeface="Arial"/>
                        <a:ea typeface="Times New Roman"/>
                        <a:cs typeface="Times New Roman"/>
                      </a:endParaRPr>
                    </a:p>
                    <a:p>
                      <a:pPr algn="ctr">
                        <a:spcAft>
                          <a:spcPts val="0"/>
                        </a:spcAft>
                      </a:pPr>
                      <a:r>
                        <a:rPr lang="de-DE" sz="800" b="1">
                          <a:latin typeface="Comic Sans MS"/>
                          <a:ea typeface="Times New Roman"/>
                          <a:cs typeface="Times New Roman"/>
                        </a:rPr>
                        <a:t>Surface éclairée</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Bef>
                          <a:spcPts val="600"/>
                        </a:spcBef>
                        <a:spcAft>
                          <a:spcPts val="0"/>
                        </a:spcAft>
                      </a:pPr>
                      <a:r>
                        <a:rPr lang="de-DE" sz="800" b="1" dirty="0" err="1">
                          <a:latin typeface="Comic Sans MS"/>
                          <a:ea typeface="Times New Roman"/>
                          <a:cs typeface="Times New Roman"/>
                        </a:rPr>
                        <a:t>Largeur</a:t>
                      </a:r>
                      <a:r>
                        <a:rPr lang="de-DE" sz="800" b="1" dirty="0">
                          <a:latin typeface="Comic Sans MS"/>
                          <a:ea typeface="Times New Roman"/>
                          <a:cs typeface="Times New Roman"/>
                        </a:rPr>
                        <a:t> = 0,40 m  </a:t>
                      </a:r>
                      <a:r>
                        <a:rPr lang="de-DE" sz="800" b="1" dirty="0" err="1">
                          <a:latin typeface="Comic Sans MS"/>
                          <a:ea typeface="Times New Roman"/>
                          <a:cs typeface="Times New Roman"/>
                        </a:rPr>
                        <a:t>longueur</a:t>
                      </a:r>
                      <a:r>
                        <a:rPr lang="de-DE" sz="800" b="1" dirty="0">
                          <a:latin typeface="Comic Sans MS"/>
                          <a:ea typeface="Times New Roman"/>
                          <a:cs typeface="Times New Roman"/>
                        </a:rPr>
                        <a:t>= 0,30 m             </a:t>
                      </a:r>
                      <a:endParaRPr lang="fr-FR" sz="1200" dirty="0">
                        <a:latin typeface="Arial"/>
                        <a:ea typeface="Times New Roman"/>
                        <a:cs typeface="Times New Roman"/>
                      </a:endParaRPr>
                    </a:p>
                    <a:p>
                      <a:pPr algn="ctr">
                        <a:spcBef>
                          <a:spcPts val="600"/>
                        </a:spcBef>
                        <a:spcAft>
                          <a:spcPts val="0"/>
                        </a:spcAft>
                      </a:pPr>
                      <a:r>
                        <a:rPr lang="de-DE" sz="800" b="1" dirty="0">
                          <a:latin typeface="Comic Sans MS"/>
                          <a:ea typeface="Times New Roman"/>
                          <a:cs typeface="Times New Roman"/>
                        </a:rPr>
                        <a:t> S = </a:t>
                      </a:r>
                      <a:r>
                        <a:rPr lang="de-DE" sz="800" b="1" dirty="0">
                          <a:solidFill>
                            <a:srgbClr val="FF0000"/>
                          </a:solidFill>
                          <a:latin typeface="Comic Sans MS"/>
                          <a:ea typeface="Times New Roman"/>
                          <a:cs typeface="Times New Roman"/>
                        </a:rPr>
                        <a:t> 0,12    </a:t>
                      </a:r>
                      <a:r>
                        <a:rPr lang="de-DE" sz="800" b="1" dirty="0">
                          <a:latin typeface="Comic Sans MS"/>
                          <a:ea typeface="Times New Roman"/>
                          <a:cs typeface="Times New Roman"/>
                        </a:rPr>
                        <a:t> m</a:t>
                      </a:r>
                      <a:r>
                        <a:rPr lang="de-DE" sz="800" b="1" baseline="30000" dirty="0">
                          <a:latin typeface="Comic Sans MS"/>
                          <a:ea typeface="Times New Roman"/>
                          <a:cs typeface="Times New Roman"/>
                        </a:rPr>
                        <a:t>2</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tr>
              <a:tr h="282521">
                <a:tc>
                  <a:txBody>
                    <a:bodyPr/>
                    <a:lstStyle/>
                    <a:p>
                      <a:pPr algn="ctr">
                        <a:spcAft>
                          <a:spcPts val="0"/>
                        </a:spcAft>
                      </a:pPr>
                      <a:r>
                        <a:rPr lang="de-DE" sz="800" b="1">
                          <a:latin typeface="Comic Sans MS"/>
                          <a:ea typeface="Times New Roman"/>
                          <a:cs typeface="Times New Roman"/>
                          <a:sym typeface="Symbol"/>
                        </a:rPr>
                        <a:t></a:t>
                      </a:r>
                      <a:r>
                        <a:rPr lang="de-DE" sz="800" b="1">
                          <a:latin typeface="Comic Sans MS"/>
                          <a:ea typeface="Times New Roman"/>
                          <a:cs typeface="Times New Roman"/>
                        </a:rPr>
                        <a:t> (lm) </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Bef>
                          <a:spcPts val="600"/>
                        </a:spcBef>
                        <a:spcAft>
                          <a:spcPts val="0"/>
                        </a:spcAft>
                      </a:pPr>
                      <a:r>
                        <a:rPr lang="de-DE" sz="800" b="1" dirty="0" smtClean="0">
                          <a:solidFill>
                            <a:srgbClr val="FF0000"/>
                          </a:solidFill>
                          <a:latin typeface="Comic Sans MS"/>
                          <a:ea typeface="Times New Roman"/>
                          <a:cs typeface="Times New Roman"/>
                        </a:rPr>
                        <a:t>2432x0,12=292</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Bef>
                          <a:spcPts val="600"/>
                        </a:spcBef>
                        <a:spcAft>
                          <a:spcPts val="0"/>
                        </a:spcAft>
                      </a:pPr>
                      <a:r>
                        <a:rPr lang="de-DE" sz="800" b="1" dirty="0">
                          <a:solidFill>
                            <a:srgbClr val="FF0000"/>
                          </a:solidFill>
                          <a:latin typeface="Comic Sans MS"/>
                          <a:ea typeface="Times New Roman"/>
                          <a:cs typeface="Times New Roman"/>
                        </a:rPr>
                        <a:t>221</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9568">
                <a:tc>
                  <a:txBody>
                    <a:bodyPr/>
                    <a:lstStyle/>
                    <a:p>
                      <a:pPr algn="ctr">
                        <a:spcAft>
                          <a:spcPts val="0"/>
                        </a:spcAft>
                      </a:pPr>
                      <a:r>
                        <a:rPr lang="de-DE" sz="800" b="1">
                          <a:latin typeface="Comic Sans MS"/>
                          <a:ea typeface="Times New Roman"/>
                          <a:cs typeface="Times New Roman"/>
                        </a:rPr>
                        <a:t>fe (lm/W)</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Bef>
                          <a:spcPts val="600"/>
                        </a:spcBef>
                        <a:spcAft>
                          <a:spcPts val="0"/>
                        </a:spcAft>
                      </a:pPr>
                      <a:r>
                        <a:rPr lang="de-DE" sz="800" b="1">
                          <a:solidFill>
                            <a:srgbClr val="FF0000"/>
                          </a:solidFill>
                          <a:latin typeface="Comic Sans MS"/>
                          <a:ea typeface="Times New Roman"/>
                          <a:cs typeface="Times New Roman"/>
                        </a:rPr>
                        <a:t>292/56=5,2</a:t>
                      </a:r>
                      <a:endParaRPr lang="fr-FR" sz="120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Bef>
                          <a:spcPts val="600"/>
                        </a:spcBef>
                        <a:spcAft>
                          <a:spcPts val="0"/>
                        </a:spcAft>
                      </a:pPr>
                      <a:r>
                        <a:rPr lang="de-DE" sz="800" b="1" dirty="0">
                          <a:solidFill>
                            <a:srgbClr val="FF0000"/>
                          </a:solidFill>
                          <a:latin typeface="Comic Sans MS"/>
                          <a:ea typeface="Times New Roman"/>
                          <a:cs typeface="Times New Roman"/>
                        </a:rPr>
                        <a:t>17</a:t>
                      </a:r>
                      <a:endParaRPr lang="fr-FR" sz="1200" dirty="0">
                        <a:latin typeface="Arial"/>
                        <a:ea typeface="Times New Roman"/>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20835" name="Picture 3" descr="rouleau sur mur de couleur blanc"/>
          <p:cNvPicPr>
            <a:picLocks noChangeAspect="1" noChangeArrowheads="1"/>
          </p:cNvPicPr>
          <p:nvPr/>
        </p:nvPicPr>
        <p:blipFill>
          <a:blip r:embed="rId5" cstate="print"/>
          <a:srcRect/>
          <a:stretch>
            <a:fillRect/>
          </a:stretch>
        </p:blipFill>
        <p:spPr bwMode="auto">
          <a:xfrm>
            <a:off x="41275" y="-565150"/>
            <a:ext cx="612775" cy="509587"/>
          </a:xfrm>
          <a:prstGeom prst="rect">
            <a:avLst/>
          </a:prstGeom>
          <a:noFill/>
        </p:spPr>
      </p:pic>
      <p:pic>
        <p:nvPicPr>
          <p:cNvPr id="120836" name="Picture 4" descr="rouleau sur mur de couleur blanc"/>
          <p:cNvPicPr>
            <a:picLocks noChangeAspect="1" noChangeArrowheads="1"/>
          </p:cNvPicPr>
          <p:nvPr/>
        </p:nvPicPr>
        <p:blipFill>
          <a:blip r:embed="rId5" cstate="print"/>
          <a:srcRect/>
          <a:stretch>
            <a:fillRect/>
          </a:stretch>
        </p:blipFill>
        <p:spPr bwMode="auto">
          <a:xfrm>
            <a:off x="1547664" y="2892913"/>
            <a:ext cx="576064" cy="479058"/>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8" name="Rectangle 11"/>
          <p:cNvSpPr>
            <a:spLocks noChangeArrowheads="1"/>
          </p:cNvSpPr>
          <p:nvPr/>
        </p:nvSpPr>
        <p:spPr bwMode="auto">
          <a:xfrm>
            <a:off x="5707063" y="5295900"/>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21" name="Rectangle à coins arrondis 20"/>
          <p:cNvSpPr/>
          <p:nvPr/>
        </p:nvSpPr>
        <p:spPr>
          <a:xfrm>
            <a:off x="684088" y="1412875"/>
            <a:ext cx="8280400" cy="5256213"/>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33805" name="Rectangle 3"/>
          <p:cNvSpPr>
            <a:spLocks noChangeArrowheads="1"/>
          </p:cNvSpPr>
          <p:nvPr/>
        </p:nvSpPr>
        <p:spPr bwMode="auto">
          <a:xfrm>
            <a:off x="611188" y="2590800"/>
            <a:ext cx="5183187" cy="549275"/>
          </a:xfrm>
          <a:prstGeom prst="rect">
            <a:avLst/>
          </a:prstGeom>
          <a:noFill/>
          <a:ln w="9525">
            <a:noFill/>
            <a:miter lim="800000"/>
            <a:headEnd/>
            <a:tailEnd/>
          </a:ln>
        </p:spPr>
        <p:txBody>
          <a:bodyPr anchor="ctr">
            <a:spAutoFit/>
          </a:bodyPr>
          <a:lstStyle/>
          <a:p>
            <a:pPr algn="just">
              <a:tabLst>
                <a:tab pos="2763838" algn="ctr"/>
              </a:tabLst>
            </a:pPr>
            <a:r>
              <a:rPr lang="fr-FR" sz="1200">
                <a:solidFill>
                  <a:srgbClr val="006600"/>
                </a:solidFill>
                <a:cs typeface="Times New Roman" pitchFamily="18" charset="0"/>
              </a:rPr>
              <a:t> </a:t>
            </a:r>
            <a:endParaRPr lang="fr-FR" sz="1600">
              <a:latin typeface="Calibri" pitchFamily="34" charset="0"/>
              <a:cs typeface="Times New Roman" pitchFamily="18" charset="0"/>
            </a:endParaRPr>
          </a:p>
          <a:p>
            <a:pPr algn="just">
              <a:tabLst>
                <a:tab pos="2763838" algn="ctr"/>
              </a:tabLst>
            </a:pPr>
            <a:endParaRPr lang="fr-FR">
              <a:cs typeface="Times New Roman" pitchFamily="18" charset="0"/>
            </a:endParaRPr>
          </a:p>
        </p:txBody>
      </p:sp>
      <p:pic>
        <p:nvPicPr>
          <p:cNvPr id="33809" name="Picture 35" descr="C:\Documents and Settings\Administrateur\Mes documents\Documents\Séminaire national\restitution\images\plan une fenètre.JPG"/>
          <p:cNvPicPr>
            <a:picLocks noChangeAspect="1" noChangeArrowheads="1"/>
          </p:cNvPicPr>
          <p:nvPr/>
        </p:nvPicPr>
        <p:blipFill>
          <a:blip r:embed="rId3" cstate="print"/>
          <a:srcRect/>
          <a:stretch>
            <a:fillRect/>
          </a:stretch>
        </p:blipFill>
        <p:spPr bwMode="auto">
          <a:xfrm>
            <a:off x="5076701" y="3789363"/>
            <a:ext cx="3743325" cy="2738437"/>
          </a:xfrm>
          <a:prstGeom prst="rect">
            <a:avLst/>
          </a:prstGeom>
          <a:noFill/>
          <a:ln w="9525">
            <a:noFill/>
            <a:miter lim="800000"/>
            <a:headEnd/>
            <a:tailEnd/>
          </a:ln>
        </p:spPr>
      </p:pic>
      <p:sp>
        <p:nvSpPr>
          <p:cNvPr id="37" name="ZoneTexte 36"/>
          <p:cNvSpPr txBox="1"/>
          <p:nvPr/>
        </p:nvSpPr>
        <p:spPr>
          <a:xfrm>
            <a:off x="683568" y="2041684"/>
            <a:ext cx="4824536" cy="523220"/>
          </a:xfrm>
          <a:prstGeom prst="rect">
            <a:avLst/>
          </a:prstGeom>
          <a:noFill/>
        </p:spPr>
        <p:style>
          <a:lnRef idx="0">
            <a:schemeClr val="accent5"/>
          </a:lnRef>
          <a:fillRef idx="3">
            <a:schemeClr val="accent5"/>
          </a:fillRef>
          <a:effectRef idx="3">
            <a:schemeClr val="accent5"/>
          </a:effectRef>
          <a:fontRef idx="minor">
            <a:schemeClr val="lt1"/>
          </a:fontRef>
        </p:style>
        <p:txBody>
          <a:bodyPr wrap="square">
            <a:spAutoFit/>
          </a:bodyPr>
          <a:lstStyle/>
          <a:p>
            <a:pPr>
              <a:defRPr/>
            </a:pPr>
            <a:r>
              <a:rPr lang="fr-FR" sz="2800" b="1" i="1" dirty="0">
                <a:solidFill>
                  <a:srgbClr val="FF0000"/>
                </a:solidFill>
              </a:rPr>
              <a:t>Logiciel de modélisation</a:t>
            </a:r>
          </a:p>
        </p:txBody>
      </p:sp>
      <p:pic>
        <p:nvPicPr>
          <p:cNvPr id="33813" name="Picture 2" descr="cabinet medical"/>
          <p:cNvPicPr>
            <a:picLocks noChangeAspect="1" noChangeArrowheads="1"/>
          </p:cNvPicPr>
          <p:nvPr/>
        </p:nvPicPr>
        <p:blipFill>
          <a:blip r:embed="rId4" cstate="print"/>
          <a:srcRect/>
          <a:stretch>
            <a:fillRect/>
          </a:stretch>
        </p:blipFill>
        <p:spPr bwMode="auto">
          <a:xfrm>
            <a:off x="6341803" y="2009223"/>
            <a:ext cx="2391556" cy="16817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8" name="AutoShape 4"/>
          <p:cNvSpPr>
            <a:spLocks noChangeArrowheads="1"/>
          </p:cNvSpPr>
          <p:nvPr/>
        </p:nvSpPr>
        <p:spPr bwMode="auto">
          <a:xfrm>
            <a:off x="611758" y="1196975"/>
            <a:ext cx="6769100" cy="719138"/>
          </a:xfrm>
          <a:prstGeom prst="roundRect">
            <a:avLst>
              <a:gd name="adj" fmla="val 16667"/>
            </a:avLst>
          </a:prstGeom>
          <a:solidFill>
            <a:srgbClr val="7BB800"/>
          </a:solidFill>
          <a:ln w="9525">
            <a:solidFill>
              <a:srgbClr val="7BB800"/>
            </a:solidFill>
            <a:round/>
            <a:headEnd/>
            <a:tailEnd/>
          </a:ln>
        </p:spPr>
        <p:txBody>
          <a:bodyPr/>
          <a:lstStyle/>
          <a:p>
            <a:pPr marL="1082675" indent="-1082675"/>
            <a:r>
              <a:rPr lang="fr-FR" b="1" dirty="0">
                <a:solidFill>
                  <a:srgbClr val="FFFFFF"/>
                </a:solidFill>
                <a:latin typeface="Calibri" pitchFamily="34" charset="0"/>
              </a:rPr>
              <a:t>Activité </a:t>
            </a:r>
            <a:r>
              <a:rPr lang="fr-FR" b="1" dirty="0" smtClean="0">
                <a:solidFill>
                  <a:srgbClr val="FFFFFF"/>
                </a:solidFill>
                <a:latin typeface="Calibri" pitchFamily="34" charset="0"/>
              </a:rPr>
              <a:t>5 </a:t>
            </a:r>
            <a:r>
              <a:rPr lang="fr-FR" b="1" dirty="0">
                <a:solidFill>
                  <a:srgbClr val="FFFFFF"/>
                </a:solidFill>
                <a:latin typeface="Calibri" pitchFamily="34" charset="0"/>
              </a:rPr>
              <a:t>: </a:t>
            </a:r>
            <a:r>
              <a:rPr lang="fr-FR" b="1" dirty="0" smtClean="0">
                <a:solidFill>
                  <a:srgbClr val="FFFFFF"/>
                </a:solidFill>
                <a:latin typeface="Calibri" pitchFamily="34" charset="0"/>
              </a:rPr>
              <a:t>i</a:t>
            </a:r>
            <a:r>
              <a:rPr lang="fr-FR" b="1" dirty="0" smtClean="0">
                <a:solidFill>
                  <a:schemeClr val="bg1"/>
                </a:solidFill>
                <a:latin typeface="Calibri" pitchFamily="34" charset="0"/>
              </a:rPr>
              <a:t>nfluence de l’apport de la lumière du jour sur la consommation électrique d’une salle de soin.</a:t>
            </a:r>
            <a:endParaRPr lang="fr-FR" dirty="0">
              <a:solidFill>
                <a:schemeClr val="bg1"/>
              </a:solidFill>
              <a:latin typeface="Calibri" pitchFamily="34" charset="0"/>
            </a:endParaRP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sp>
        <p:nvSpPr>
          <p:cNvPr id="25"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26" name="Groupe 25"/>
          <p:cNvGrpSpPr/>
          <p:nvPr/>
        </p:nvGrpSpPr>
        <p:grpSpPr>
          <a:xfrm>
            <a:off x="3748930" y="-108869"/>
            <a:ext cx="5215557" cy="1440000"/>
            <a:chOff x="3748930" y="-108869"/>
            <a:chExt cx="5215557" cy="1440000"/>
          </a:xfrm>
        </p:grpSpPr>
        <p:grpSp>
          <p:nvGrpSpPr>
            <p:cNvPr id="27" name="Groupe 21"/>
            <p:cNvGrpSpPr>
              <a:grpSpLocks/>
            </p:cNvGrpSpPr>
            <p:nvPr/>
          </p:nvGrpSpPr>
          <p:grpSpPr bwMode="auto">
            <a:xfrm>
              <a:off x="3748930" y="72008"/>
              <a:ext cx="5215557" cy="908050"/>
              <a:chOff x="0" y="0"/>
              <a:chExt cx="2580168" cy="513739"/>
            </a:xfrm>
          </p:grpSpPr>
          <p:sp>
            <p:nvSpPr>
              <p:cNvPr id="38" name="AutoShape 3"/>
              <p:cNvSpPr>
                <a:spLocks noChangeArrowheads="1"/>
              </p:cNvSpPr>
              <p:nvPr/>
            </p:nvSpPr>
            <p:spPr bwMode="auto">
              <a:xfrm>
                <a:off x="1" y="150881"/>
                <a:ext cx="2580167"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39"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36" name="Image 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grpSp>
        <p:nvGrpSpPr>
          <p:cNvPr id="40" name="Groupe 21"/>
          <p:cNvGrpSpPr>
            <a:grpSpLocks/>
          </p:cNvGrpSpPr>
          <p:nvPr/>
        </p:nvGrpSpPr>
        <p:grpSpPr bwMode="auto">
          <a:xfrm>
            <a:off x="639521" y="72008"/>
            <a:ext cx="2996375" cy="908050"/>
            <a:chOff x="53873" y="29132"/>
            <a:chExt cx="2049225" cy="509714"/>
          </a:xfrm>
        </p:grpSpPr>
        <p:sp>
          <p:nvSpPr>
            <p:cNvPr id="41" name="AutoShape 3"/>
            <p:cNvSpPr>
              <a:spLocks noChangeArrowheads="1"/>
            </p:cNvSpPr>
            <p:nvPr/>
          </p:nvSpPr>
          <p:spPr bwMode="auto">
            <a:xfrm>
              <a:off x="56544" y="74334"/>
              <a:ext cx="2046554"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538163" algn="ctr"/>
              <a:r>
                <a:rPr lang="fr-FR" sz="2000" b="1" dirty="0" smtClean="0">
                  <a:solidFill>
                    <a:srgbClr val="7BB800"/>
                  </a:solidFill>
                  <a:latin typeface="Century Gothic" pitchFamily="34" charset="0"/>
                </a:rPr>
                <a:t>L’énergie </a:t>
              </a:r>
            </a:p>
            <a:p>
              <a:pPr marL="53816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42" name="AutoShape 4"/>
            <p:cNvSpPr>
              <a:spLocks noChangeArrowheads="1"/>
            </p:cNvSpPr>
            <p:nvPr/>
          </p:nvSpPr>
          <p:spPr bwMode="auto">
            <a:xfrm>
              <a:off x="5387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2" name="Imag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8754" y="2621053"/>
            <a:ext cx="4317302" cy="2878201"/>
          </a:xfrm>
          <a:prstGeom prst="rect">
            <a:avLst/>
          </a:prstGeom>
        </p:spPr>
      </p:pic>
      <p:grpSp>
        <p:nvGrpSpPr>
          <p:cNvPr id="30" name="Groupe 29"/>
          <p:cNvGrpSpPr/>
          <p:nvPr/>
        </p:nvGrpSpPr>
        <p:grpSpPr>
          <a:xfrm>
            <a:off x="2082924" y="4873387"/>
            <a:ext cx="2750096" cy="1984613"/>
            <a:chOff x="2723457" y="1628800"/>
            <a:chExt cx="6598442" cy="5400600"/>
          </a:xfrm>
          <a:effectLst>
            <a:outerShdw blurRad="76200" dir="18900000" sy="23000" kx="-1200000" algn="bl" rotWithShape="0">
              <a:prstClr val="black">
                <a:alpha val="20000"/>
              </a:prstClr>
            </a:outerShdw>
          </a:effectLst>
        </p:grpSpPr>
        <p:pic>
          <p:nvPicPr>
            <p:cNvPr id="31" name="Image 3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pic>
          <p:nvPicPr>
            <p:cNvPr id="32" name="Imag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33" name="Image 3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34" name="Image 3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grpSp>
      <p:pic>
        <p:nvPicPr>
          <p:cNvPr id="33807" name="Image 258"/>
          <p:cNvPicPr>
            <a:picLocks noChangeAspect="1" noChangeArrowheads="1"/>
          </p:cNvPicPr>
          <p:nvPr/>
        </p:nvPicPr>
        <p:blipFill>
          <a:blip r:embed="rId11" cstate="print"/>
          <a:srcRect l="23238" t="37743" r="23651" b="25827"/>
          <a:stretch>
            <a:fillRect/>
          </a:stretch>
        </p:blipFill>
        <p:spPr bwMode="auto">
          <a:xfrm>
            <a:off x="4211960" y="1988840"/>
            <a:ext cx="1242120" cy="993904"/>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822" name="Rectangle 11"/>
          <p:cNvSpPr>
            <a:spLocks noChangeArrowheads="1"/>
          </p:cNvSpPr>
          <p:nvPr/>
        </p:nvSpPr>
        <p:spPr bwMode="auto">
          <a:xfrm>
            <a:off x="5707063" y="4378846"/>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21" name="Rectangle à coins arrondis 20"/>
          <p:cNvSpPr/>
          <p:nvPr/>
        </p:nvSpPr>
        <p:spPr>
          <a:xfrm>
            <a:off x="323850" y="1412875"/>
            <a:ext cx="8280400" cy="5256213"/>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34829" name="Rectangle 3"/>
          <p:cNvSpPr>
            <a:spLocks noChangeArrowheads="1"/>
          </p:cNvSpPr>
          <p:nvPr/>
        </p:nvSpPr>
        <p:spPr bwMode="auto">
          <a:xfrm>
            <a:off x="611188" y="2590800"/>
            <a:ext cx="5183187" cy="549275"/>
          </a:xfrm>
          <a:prstGeom prst="rect">
            <a:avLst/>
          </a:prstGeom>
          <a:noFill/>
          <a:ln w="9525">
            <a:noFill/>
            <a:miter lim="800000"/>
            <a:headEnd/>
            <a:tailEnd/>
          </a:ln>
        </p:spPr>
        <p:txBody>
          <a:bodyPr anchor="ctr">
            <a:spAutoFit/>
          </a:bodyPr>
          <a:lstStyle/>
          <a:p>
            <a:pPr algn="just">
              <a:tabLst>
                <a:tab pos="2763838" algn="ctr"/>
              </a:tabLst>
            </a:pPr>
            <a:r>
              <a:rPr lang="fr-FR" sz="1200">
                <a:solidFill>
                  <a:srgbClr val="006600"/>
                </a:solidFill>
                <a:cs typeface="Times New Roman" pitchFamily="18" charset="0"/>
              </a:rPr>
              <a:t> </a:t>
            </a:r>
            <a:endParaRPr lang="fr-FR" sz="1600">
              <a:latin typeface="Calibri" pitchFamily="34" charset="0"/>
              <a:cs typeface="Times New Roman" pitchFamily="18" charset="0"/>
            </a:endParaRPr>
          </a:p>
          <a:p>
            <a:pPr algn="just">
              <a:tabLst>
                <a:tab pos="2763838" algn="ctr"/>
              </a:tabLst>
            </a:pPr>
            <a:endParaRPr lang="fr-FR">
              <a:cs typeface="Times New Roman" pitchFamily="18" charset="0"/>
            </a:endParaRPr>
          </a:p>
        </p:txBody>
      </p:sp>
      <p:sp>
        <p:nvSpPr>
          <p:cNvPr id="34833" name="Rectangle 28"/>
          <p:cNvSpPr>
            <a:spLocks noChangeArrowheads="1"/>
          </p:cNvSpPr>
          <p:nvPr/>
        </p:nvSpPr>
        <p:spPr bwMode="auto">
          <a:xfrm>
            <a:off x="395288" y="2648471"/>
            <a:ext cx="2232025" cy="1447800"/>
          </a:xfrm>
          <a:prstGeom prst="rect">
            <a:avLst/>
          </a:prstGeom>
          <a:noFill/>
          <a:ln w="9525">
            <a:noFill/>
            <a:miter lim="800000"/>
            <a:headEnd/>
            <a:tailEnd/>
          </a:ln>
        </p:spPr>
        <p:txBody>
          <a:bodyPr anchor="ctr">
            <a:spAutoFit/>
          </a:bodyPr>
          <a:lstStyle/>
          <a:p>
            <a:pPr algn="ctr"/>
            <a:r>
              <a:rPr lang="fr-FR" sz="2000">
                <a:latin typeface="Calibri" pitchFamily="34" charset="0"/>
                <a:cs typeface="Times New Roman" pitchFamily="18" charset="0"/>
              </a:rPr>
              <a:t>Eclairement recommandé pour une salle de soins :</a:t>
            </a:r>
            <a:endParaRPr lang="fr-FR" sz="2000">
              <a:latin typeface="Calibri" pitchFamily="34" charset="0"/>
            </a:endParaRPr>
          </a:p>
          <a:p>
            <a:pPr algn="ctr" eaLnBrk="0" hangingPunct="0"/>
            <a:r>
              <a:rPr lang="fr-FR" sz="2800" b="1">
                <a:latin typeface="Calibri" pitchFamily="34" charset="0"/>
                <a:cs typeface="Times New Roman" pitchFamily="18" charset="0"/>
              </a:rPr>
              <a:t>E = </a:t>
            </a:r>
            <a:r>
              <a:rPr lang="fr-FR" sz="2800" b="1">
                <a:solidFill>
                  <a:srgbClr val="FF0000"/>
                </a:solidFill>
                <a:latin typeface="Calibri" pitchFamily="34" charset="0"/>
                <a:cs typeface="Times New Roman" pitchFamily="18" charset="0"/>
              </a:rPr>
              <a:t>500</a:t>
            </a:r>
            <a:r>
              <a:rPr lang="fr-FR" sz="2800" b="1">
                <a:latin typeface="Calibri" pitchFamily="34" charset="0"/>
                <a:cs typeface="Times New Roman" pitchFamily="18" charset="0"/>
              </a:rPr>
              <a:t> lux</a:t>
            </a:r>
            <a:endParaRPr lang="fr-FR" sz="2800">
              <a:latin typeface="Calibri" pitchFamily="34" charset="0"/>
            </a:endParaRPr>
          </a:p>
        </p:txBody>
      </p:sp>
      <p:pic>
        <p:nvPicPr>
          <p:cNvPr id="34834" name="Picture 36"/>
          <p:cNvPicPr>
            <a:picLocks noChangeAspect="1" noChangeArrowheads="1"/>
          </p:cNvPicPr>
          <p:nvPr/>
        </p:nvPicPr>
        <p:blipFill>
          <a:blip r:embed="rId3" cstate="print"/>
          <a:srcRect/>
          <a:stretch>
            <a:fillRect/>
          </a:stretch>
        </p:blipFill>
        <p:spPr bwMode="auto">
          <a:xfrm>
            <a:off x="2555875" y="2492896"/>
            <a:ext cx="5756275" cy="1747838"/>
          </a:xfrm>
          <a:prstGeom prst="rect">
            <a:avLst/>
          </a:prstGeom>
          <a:noFill/>
          <a:ln w="9525">
            <a:noFill/>
            <a:miter lim="800000"/>
            <a:headEnd/>
            <a:tailEnd/>
          </a:ln>
        </p:spPr>
      </p:pic>
      <p:pic>
        <p:nvPicPr>
          <p:cNvPr id="34835" name="Picture 42"/>
          <p:cNvPicPr>
            <a:picLocks noChangeAspect="1" noChangeArrowheads="1"/>
          </p:cNvPicPr>
          <p:nvPr/>
        </p:nvPicPr>
        <p:blipFill>
          <a:blip r:embed="rId4" cstate="print"/>
          <a:srcRect/>
          <a:stretch>
            <a:fillRect/>
          </a:stretch>
        </p:blipFill>
        <p:spPr bwMode="auto">
          <a:xfrm>
            <a:off x="468313" y="4201046"/>
            <a:ext cx="7991475" cy="1479550"/>
          </a:xfrm>
          <a:prstGeom prst="rect">
            <a:avLst/>
          </a:prstGeom>
          <a:noFill/>
          <a:ln w="9525">
            <a:noFill/>
            <a:miter lim="800000"/>
            <a:headEnd/>
            <a:tailEnd/>
          </a:ln>
        </p:spPr>
      </p:pic>
      <p:sp>
        <p:nvSpPr>
          <p:cNvPr id="28" name="AutoShape 4"/>
          <p:cNvSpPr>
            <a:spLocks noChangeArrowheads="1"/>
          </p:cNvSpPr>
          <p:nvPr/>
        </p:nvSpPr>
        <p:spPr bwMode="auto">
          <a:xfrm>
            <a:off x="251520" y="1196975"/>
            <a:ext cx="6769100" cy="719138"/>
          </a:xfrm>
          <a:prstGeom prst="roundRect">
            <a:avLst>
              <a:gd name="adj" fmla="val 16667"/>
            </a:avLst>
          </a:prstGeom>
          <a:solidFill>
            <a:srgbClr val="7BB800"/>
          </a:solidFill>
          <a:ln w="9525">
            <a:solidFill>
              <a:srgbClr val="7BB800"/>
            </a:solidFill>
            <a:round/>
            <a:headEnd/>
            <a:tailEnd/>
          </a:ln>
        </p:spPr>
        <p:txBody>
          <a:bodyPr/>
          <a:lstStyle/>
          <a:p>
            <a:r>
              <a:rPr lang="fr-FR" b="1" dirty="0">
                <a:solidFill>
                  <a:srgbClr val="FFFFFF"/>
                </a:solidFill>
                <a:latin typeface="Calibri" pitchFamily="34" charset="0"/>
              </a:rPr>
              <a:t>Activité </a:t>
            </a:r>
            <a:r>
              <a:rPr lang="fr-FR" b="1" dirty="0" smtClean="0">
                <a:solidFill>
                  <a:srgbClr val="FFFFFF"/>
                </a:solidFill>
                <a:latin typeface="Calibri" pitchFamily="34" charset="0"/>
              </a:rPr>
              <a:t>5 </a:t>
            </a:r>
            <a:r>
              <a:rPr lang="fr-FR" b="1" dirty="0">
                <a:solidFill>
                  <a:srgbClr val="FFFFFF"/>
                </a:solidFill>
                <a:latin typeface="Calibri" pitchFamily="34" charset="0"/>
              </a:rPr>
              <a:t>: </a:t>
            </a:r>
            <a:r>
              <a:rPr lang="fr-FR" b="1" dirty="0" smtClean="0">
                <a:solidFill>
                  <a:srgbClr val="FFFFFF"/>
                </a:solidFill>
                <a:latin typeface="Calibri" pitchFamily="34" charset="0"/>
              </a:rPr>
              <a:t>i</a:t>
            </a:r>
            <a:r>
              <a:rPr lang="fr-FR" b="1" dirty="0" smtClean="0">
                <a:solidFill>
                  <a:schemeClr val="bg1"/>
                </a:solidFill>
                <a:latin typeface="Calibri" pitchFamily="34" charset="0"/>
              </a:rPr>
              <a:t>nfluence de l’apport de la lumière du jour sur la consommation électrique d’une salle de soin.</a:t>
            </a:r>
            <a:endParaRPr lang="fr-FR" dirty="0">
              <a:solidFill>
                <a:schemeClr val="bg1"/>
              </a:solidFill>
              <a:latin typeface="Calibri" pitchFamily="34" charset="0"/>
            </a:endParaRP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grpSp>
        <p:nvGrpSpPr>
          <p:cNvPr id="24" name="Groupe 21"/>
          <p:cNvGrpSpPr>
            <a:grpSpLocks/>
          </p:cNvGrpSpPr>
          <p:nvPr/>
        </p:nvGrpSpPr>
        <p:grpSpPr bwMode="auto">
          <a:xfrm>
            <a:off x="3748930" y="72008"/>
            <a:ext cx="5395070" cy="908050"/>
            <a:chOff x="0" y="0"/>
            <a:chExt cx="2668974" cy="513739"/>
          </a:xfrm>
        </p:grpSpPr>
        <p:sp>
          <p:nvSpPr>
            <p:cNvPr id="25"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6"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27"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29" name="Groupe 21"/>
          <p:cNvGrpSpPr>
            <a:grpSpLocks/>
          </p:cNvGrpSpPr>
          <p:nvPr/>
        </p:nvGrpSpPr>
        <p:grpSpPr bwMode="auto">
          <a:xfrm>
            <a:off x="323530" y="44624"/>
            <a:ext cx="3168350" cy="908050"/>
            <a:chOff x="1" y="0"/>
            <a:chExt cx="1691406" cy="513739"/>
          </a:xfrm>
        </p:grpSpPr>
        <p:sp>
          <p:nvSpPr>
            <p:cNvPr id="30"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31"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à coins arrondis 14"/>
          <p:cNvSpPr/>
          <p:nvPr/>
        </p:nvSpPr>
        <p:spPr>
          <a:xfrm>
            <a:off x="684088" y="1412875"/>
            <a:ext cx="8280400" cy="5040313"/>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4347" name="Rectangle 11"/>
          <p:cNvSpPr>
            <a:spLocks noChangeArrowheads="1"/>
          </p:cNvSpPr>
          <p:nvPr/>
        </p:nvSpPr>
        <p:spPr bwMode="auto">
          <a:xfrm>
            <a:off x="5707063" y="5295900"/>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354" name="Rectangle 11"/>
          <p:cNvSpPr>
            <a:spLocks noChangeArrowheads="1"/>
          </p:cNvSpPr>
          <p:nvPr/>
        </p:nvSpPr>
        <p:spPr bwMode="auto">
          <a:xfrm>
            <a:off x="4822825" y="4287838"/>
            <a:ext cx="184150" cy="731837"/>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358" name="AutoShape 4"/>
          <p:cNvSpPr>
            <a:spLocks noChangeArrowheads="1"/>
          </p:cNvSpPr>
          <p:nvPr/>
        </p:nvSpPr>
        <p:spPr bwMode="auto">
          <a:xfrm>
            <a:off x="715888" y="1124744"/>
            <a:ext cx="4648200" cy="431254"/>
          </a:xfrm>
          <a:prstGeom prst="roundRect">
            <a:avLst>
              <a:gd name="adj" fmla="val 16667"/>
            </a:avLst>
          </a:prstGeom>
          <a:solidFill>
            <a:srgbClr val="7BB800"/>
          </a:solidFill>
          <a:ln w="9525">
            <a:solidFill>
              <a:srgbClr val="7BB800"/>
            </a:solidFill>
            <a:round/>
            <a:headEnd/>
            <a:tailEnd/>
          </a:ln>
        </p:spPr>
        <p:txBody>
          <a:bodyPr/>
          <a:lstStyle/>
          <a:p>
            <a:pPr algn="ctr"/>
            <a:r>
              <a:rPr lang="fr-FR" altLang="zh-CN" b="1" dirty="0" smtClean="0">
                <a:solidFill>
                  <a:srgbClr val="FFFFFF"/>
                </a:solidFill>
                <a:latin typeface="Calibri" pitchFamily="34" charset="0"/>
                <a:ea typeface="Times New Roman" pitchFamily="18" charset="0"/>
                <a:cs typeface="Calibri" pitchFamily="34" charset="0"/>
              </a:rPr>
              <a:t>Restitution</a:t>
            </a:r>
            <a:endParaRPr lang="fr-FR" altLang="zh-CN" sz="1000" dirty="0">
              <a:ea typeface="宋体" pitchFamily="2" charset="-122"/>
              <a:cs typeface="Calibri" pitchFamily="34" charset="0"/>
            </a:endParaRPr>
          </a:p>
        </p:txBody>
      </p:sp>
      <p:sp>
        <p:nvSpPr>
          <p:cNvPr id="14359" name="ZoneTexte 32"/>
          <p:cNvSpPr txBox="1">
            <a:spLocks noChangeArrowheads="1"/>
          </p:cNvSpPr>
          <p:nvPr/>
        </p:nvSpPr>
        <p:spPr bwMode="auto">
          <a:xfrm>
            <a:off x="5006975" y="3037016"/>
            <a:ext cx="3900363" cy="3416320"/>
          </a:xfrm>
          <a:prstGeom prst="rect">
            <a:avLst/>
          </a:prstGeom>
          <a:noFill/>
          <a:ln w="9525">
            <a:noFill/>
            <a:miter lim="800000"/>
            <a:headEnd/>
            <a:tailEnd/>
          </a:ln>
        </p:spPr>
        <p:txBody>
          <a:bodyPr wrap="square">
            <a:spAutoFit/>
          </a:bodyPr>
          <a:lstStyle/>
          <a:p>
            <a:r>
              <a:rPr lang="fr-FR" dirty="0" smtClean="0">
                <a:latin typeface="Calibri" pitchFamily="34" charset="0"/>
              </a:rPr>
              <a:t>Chaque groupe d’élèves restitue les résultats de leur travail. </a:t>
            </a:r>
          </a:p>
          <a:p>
            <a:endParaRPr lang="fr-FR" dirty="0" smtClean="0">
              <a:latin typeface="Calibri" pitchFamily="34" charset="0"/>
            </a:endParaRPr>
          </a:p>
          <a:p>
            <a:r>
              <a:rPr lang="fr-FR" dirty="0" smtClean="0">
                <a:latin typeface="Calibri" pitchFamily="34" charset="0"/>
              </a:rPr>
              <a:t>La restitution peut prendre des formes très différentes (orale et/ou écrite) : </a:t>
            </a:r>
          </a:p>
          <a:p>
            <a:endParaRPr lang="fr-FR" dirty="0" smtClean="0">
              <a:latin typeface="Calibri" pitchFamily="34" charset="0"/>
            </a:endParaRPr>
          </a:p>
          <a:p>
            <a:pPr marL="441325" indent="-261938">
              <a:buFont typeface="Arial" pitchFamily="34" charset="0"/>
              <a:buChar char="•"/>
            </a:pPr>
            <a:r>
              <a:rPr lang="fr-FR" dirty="0" smtClean="0">
                <a:latin typeface="Calibri" pitchFamily="34" charset="0"/>
              </a:rPr>
              <a:t>diaporama et présentation orale,</a:t>
            </a:r>
          </a:p>
          <a:p>
            <a:pPr marL="441325" indent="-261938">
              <a:buFont typeface="Arial" pitchFamily="34" charset="0"/>
              <a:buChar char="•"/>
            </a:pPr>
            <a:r>
              <a:rPr lang="fr-FR" dirty="0" smtClean="0">
                <a:latin typeface="Calibri" pitchFamily="34" charset="0"/>
              </a:rPr>
              <a:t>jeux de rôle,</a:t>
            </a:r>
          </a:p>
          <a:p>
            <a:pPr marL="441325" indent="-261938">
              <a:buFont typeface="Arial" pitchFamily="34" charset="0"/>
              <a:buChar char="•"/>
            </a:pPr>
            <a:r>
              <a:rPr lang="fr-FR" dirty="0" smtClean="0">
                <a:latin typeface="Calibri" pitchFamily="34" charset="0"/>
              </a:rPr>
              <a:t>élaboration d’une affiche,</a:t>
            </a:r>
          </a:p>
          <a:p>
            <a:pPr marL="441325" indent="-261938">
              <a:buFont typeface="Arial" pitchFamily="34" charset="0"/>
              <a:buChar char="•"/>
            </a:pPr>
            <a:r>
              <a:rPr lang="fr-FR" dirty="0" smtClean="0">
                <a:latin typeface="Calibri" pitchFamily="34" charset="0"/>
              </a:rPr>
              <a:t>rédaction d’un article alimentant  un blog,</a:t>
            </a:r>
          </a:p>
          <a:p>
            <a:pPr marL="441325" indent="-261938">
              <a:buFont typeface="Arial" pitchFamily="34" charset="0"/>
              <a:buChar char="•"/>
            </a:pPr>
            <a:r>
              <a:rPr lang="fr-FR" dirty="0" smtClean="0">
                <a:latin typeface="Calibri" pitchFamily="34" charset="0"/>
              </a:rPr>
              <a:t>…</a:t>
            </a:r>
            <a:endParaRPr lang="fr-FR" dirty="0">
              <a:latin typeface="Calibri" pitchFamily="34" charset="0"/>
            </a:endParaRPr>
          </a:p>
        </p:txBody>
      </p:sp>
      <p:sp>
        <p:nvSpPr>
          <p:cNvPr id="38" name="Rectangle à coins arrondis 37"/>
          <p:cNvSpPr/>
          <p:nvPr/>
        </p:nvSpPr>
        <p:spPr>
          <a:xfrm>
            <a:off x="971351" y="2132856"/>
            <a:ext cx="3744416"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39" name="Rectangle à coins arrondis 38"/>
          <p:cNvSpPr/>
          <p:nvPr/>
        </p:nvSpPr>
        <p:spPr>
          <a:xfrm>
            <a:off x="3995687" y="2413000"/>
            <a:ext cx="432048" cy="280831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40" name="Rectangle à coins arrondis 39"/>
          <p:cNvSpPr/>
          <p:nvPr/>
        </p:nvSpPr>
        <p:spPr>
          <a:xfrm>
            <a:off x="1331391" y="2204864"/>
            <a:ext cx="1080120"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1100" b="1" dirty="0" smtClean="0"/>
              <a:t>Des idées lumineuses !</a:t>
            </a:r>
          </a:p>
          <a:p>
            <a:pPr algn="ctr"/>
            <a:endParaRPr lang="fr-FR" sz="1100" dirty="0" smtClean="0"/>
          </a:p>
          <a:p>
            <a:pPr algn="ctr"/>
            <a:r>
              <a:rPr lang="fr-FR" sz="1100" dirty="0" smtClean="0"/>
              <a:t>Quelles technologies choisir</a:t>
            </a:r>
          </a:p>
          <a:p>
            <a:pPr algn="ctr"/>
            <a:endParaRPr lang="fr-FR" sz="1100" dirty="0" smtClean="0"/>
          </a:p>
          <a:p>
            <a:pPr algn="ctr"/>
            <a:endParaRPr lang="fr-FR" sz="1100" dirty="0" smtClean="0"/>
          </a:p>
          <a:p>
            <a:pPr algn="ctr"/>
            <a:r>
              <a:rPr lang="fr-FR" sz="1100" dirty="0" smtClean="0"/>
              <a:t>pour améliorer l’efficacité énergétique ?</a:t>
            </a:r>
          </a:p>
        </p:txBody>
      </p:sp>
      <p:sp>
        <p:nvSpPr>
          <p:cNvPr id="42" name="Rectangle à coins arrondis 41"/>
          <p:cNvSpPr/>
          <p:nvPr/>
        </p:nvSpPr>
        <p:spPr>
          <a:xfrm>
            <a:off x="2483519" y="2457271"/>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Exploitation de l’éclairage naturel</a:t>
            </a:r>
            <a:endParaRPr lang="fr-FR" sz="1000" dirty="0"/>
          </a:p>
        </p:txBody>
      </p:sp>
      <p:sp>
        <p:nvSpPr>
          <p:cNvPr id="43" name="Rectangle à coins arrondis 42"/>
          <p:cNvSpPr/>
          <p:nvPr/>
        </p:nvSpPr>
        <p:spPr>
          <a:xfrm>
            <a:off x="2483519" y="3573016"/>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Gradateur de lumière</a:t>
            </a:r>
          </a:p>
        </p:txBody>
      </p:sp>
      <p:sp>
        <p:nvSpPr>
          <p:cNvPr id="44" name="Rectangle à coins arrondis 43"/>
          <p:cNvSpPr/>
          <p:nvPr/>
        </p:nvSpPr>
        <p:spPr>
          <a:xfrm>
            <a:off x="2483519" y="3024248"/>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Optimisation type de lampe</a:t>
            </a:r>
            <a:endParaRPr lang="fr-FR" sz="1000" dirty="0"/>
          </a:p>
        </p:txBody>
      </p:sp>
      <p:sp>
        <p:nvSpPr>
          <p:cNvPr id="45" name="Rectangle à coins arrondis 44"/>
          <p:cNvSpPr/>
          <p:nvPr/>
        </p:nvSpPr>
        <p:spPr>
          <a:xfrm>
            <a:off x="2483519" y="4153384"/>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1000" dirty="0" smtClean="0"/>
              <a:t>Le choix des couleurs</a:t>
            </a:r>
          </a:p>
        </p:txBody>
      </p:sp>
      <p:sp>
        <p:nvSpPr>
          <p:cNvPr id="46" name="Rectangle à coins arrondis 45"/>
          <p:cNvSpPr/>
          <p:nvPr/>
        </p:nvSpPr>
        <p:spPr>
          <a:xfrm>
            <a:off x="2483519" y="4729448"/>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5</a:t>
            </a:r>
          </a:p>
          <a:p>
            <a:pPr algn="ctr"/>
            <a:r>
              <a:rPr lang="fr-FR" sz="1000" dirty="0" smtClean="0"/>
              <a:t>Eclairage naturel et facture énergétique</a:t>
            </a:r>
          </a:p>
        </p:txBody>
      </p:sp>
      <p:sp>
        <p:nvSpPr>
          <p:cNvPr id="47" name="Flèche droite 46"/>
          <p:cNvSpPr/>
          <p:nvPr/>
        </p:nvSpPr>
        <p:spPr>
          <a:xfrm>
            <a:off x="3899929" y="2600529"/>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48" name="Flèche droite 47"/>
          <p:cNvSpPr/>
          <p:nvPr/>
        </p:nvSpPr>
        <p:spPr>
          <a:xfrm>
            <a:off x="3899929" y="3153601"/>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49" name="Flèche droite 48"/>
          <p:cNvSpPr/>
          <p:nvPr/>
        </p:nvSpPr>
        <p:spPr>
          <a:xfrm>
            <a:off x="3911804" y="3705157"/>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0" name="Flèche droite 49"/>
          <p:cNvSpPr/>
          <p:nvPr/>
        </p:nvSpPr>
        <p:spPr>
          <a:xfrm>
            <a:off x="3923679" y="4293096"/>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1" name="Flèche droite 50"/>
          <p:cNvSpPr/>
          <p:nvPr/>
        </p:nvSpPr>
        <p:spPr>
          <a:xfrm>
            <a:off x="3923679" y="4832777"/>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32" name="AutoShape 4"/>
          <p:cNvSpPr>
            <a:spLocks noChangeArrowheads="1"/>
          </p:cNvSpPr>
          <p:nvPr/>
        </p:nvSpPr>
        <p:spPr bwMode="auto">
          <a:xfrm>
            <a:off x="-36512"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33" name="Groupe 32"/>
          <p:cNvGrpSpPr/>
          <p:nvPr/>
        </p:nvGrpSpPr>
        <p:grpSpPr>
          <a:xfrm>
            <a:off x="3748930" y="-108869"/>
            <a:ext cx="5215557" cy="1440000"/>
            <a:chOff x="3748930" y="-108869"/>
            <a:chExt cx="5215557" cy="1440000"/>
          </a:xfrm>
        </p:grpSpPr>
        <p:grpSp>
          <p:nvGrpSpPr>
            <p:cNvPr id="34" name="Groupe 21"/>
            <p:cNvGrpSpPr>
              <a:grpSpLocks/>
            </p:cNvGrpSpPr>
            <p:nvPr/>
          </p:nvGrpSpPr>
          <p:grpSpPr bwMode="auto">
            <a:xfrm>
              <a:off x="3748930" y="72008"/>
              <a:ext cx="5215557" cy="908050"/>
              <a:chOff x="0" y="0"/>
              <a:chExt cx="2580168" cy="513739"/>
            </a:xfrm>
          </p:grpSpPr>
          <p:sp>
            <p:nvSpPr>
              <p:cNvPr id="36" name="AutoShape 3"/>
              <p:cNvSpPr>
                <a:spLocks noChangeArrowheads="1"/>
              </p:cNvSpPr>
              <p:nvPr/>
            </p:nvSpPr>
            <p:spPr bwMode="auto">
              <a:xfrm>
                <a:off x="1" y="150881"/>
                <a:ext cx="2580167"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57"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35" name="Image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grpSp>
        <p:nvGrpSpPr>
          <p:cNvPr id="58" name="Groupe 21"/>
          <p:cNvGrpSpPr>
            <a:grpSpLocks/>
          </p:cNvGrpSpPr>
          <p:nvPr/>
        </p:nvGrpSpPr>
        <p:grpSpPr bwMode="auto">
          <a:xfrm>
            <a:off x="639521" y="72008"/>
            <a:ext cx="2996375" cy="908050"/>
            <a:chOff x="53873" y="29132"/>
            <a:chExt cx="2049225" cy="509714"/>
          </a:xfrm>
        </p:grpSpPr>
        <p:sp>
          <p:nvSpPr>
            <p:cNvPr id="59" name="AutoShape 3"/>
            <p:cNvSpPr>
              <a:spLocks noChangeArrowheads="1"/>
            </p:cNvSpPr>
            <p:nvPr/>
          </p:nvSpPr>
          <p:spPr bwMode="auto">
            <a:xfrm>
              <a:off x="56544" y="74334"/>
              <a:ext cx="2046554"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538163" algn="ctr"/>
              <a:r>
                <a:rPr lang="fr-FR" sz="2000" b="1" dirty="0" smtClean="0">
                  <a:solidFill>
                    <a:srgbClr val="7BB800"/>
                  </a:solidFill>
                  <a:latin typeface="Century Gothic" pitchFamily="34" charset="0"/>
                </a:rPr>
                <a:t>L’énergie </a:t>
              </a:r>
            </a:p>
            <a:p>
              <a:pPr marL="53816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60" name="AutoShape 4"/>
            <p:cNvSpPr>
              <a:spLocks noChangeArrowheads="1"/>
            </p:cNvSpPr>
            <p:nvPr/>
          </p:nvSpPr>
          <p:spPr bwMode="auto">
            <a:xfrm>
              <a:off x="5387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9318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316" y="1065452"/>
            <a:ext cx="2881228" cy="205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Rectangle à coins arrondis 14"/>
          <p:cNvSpPr/>
          <p:nvPr/>
        </p:nvSpPr>
        <p:spPr>
          <a:xfrm>
            <a:off x="468313" y="1412875"/>
            <a:ext cx="8280400" cy="5040313"/>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4347" name="Rectangle 11"/>
          <p:cNvSpPr>
            <a:spLocks noChangeArrowheads="1"/>
          </p:cNvSpPr>
          <p:nvPr/>
        </p:nvSpPr>
        <p:spPr bwMode="auto">
          <a:xfrm>
            <a:off x="5707063" y="5295900"/>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354" name="Rectangle 11"/>
          <p:cNvSpPr>
            <a:spLocks noChangeArrowheads="1"/>
          </p:cNvSpPr>
          <p:nvPr/>
        </p:nvSpPr>
        <p:spPr bwMode="auto">
          <a:xfrm>
            <a:off x="4822825" y="4287838"/>
            <a:ext cx="184150" cy="731837"/>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358" name="AutoShape 4"/>
          <p:cNvSpPr>
            <a:spLocks noChangeArrowheads="1"/>
          </p:cNvSpPr>
          <p:nvPr/>
        </p:nvSpPr>
        <p:spPr bwMode="auto">
          <a:xfrm>
            <a:off x="323850" y="1125538"/>
            <a:ext cx="4648200" cy="503262"/>
          </a:xfrm>
          <a:prstGeom prst="roundRect">
            <a:avLst>
              <a:gd name="adj" fmla="val 16667"/>
            </a:avLst>
          </a:prstGeom>
          <a:solidFill>
            <a:srgbClr val="7BB800"/>
          </a:solidFill>
          <a:ln w="9525">
            <a:solidFill>
              <a:srgbClr val="7BB800"/>
            </a:solidFill>
            <a:round/>
            <a:headEnd/>
            <a:tailEnd/>
          </a:ln>
        </p:spPr>
        <p:txBody>
          <a:bodyPr/>
          <a:lstStyle/>
          <a:p>
            <a:pPr algn="ctr"/>
            <a:r>
              <a:rPr lang="fr-FR" altLang="zh-CN" b="1" dirty="0" smtClean="0">
                <a:solidFill>
                  <a:srgbClr val="FFFFFF"/>
                </a:solidFill>
                <a:latin typeface="Calibri" pitchFamily="34" charset="0"/>
                <a:ea typeface="Times New Roman" pitchFamily="18" charset="0"/>
                <a:cs typeface="Calibri" pitchFamily="34" charset="0"/>
              </a:rPr>
              <a:t>Restitution</a:t>
            </a:r>
            <a:endParaRPr lang="fr-FR" altLang="zh-CN" sz="1000" dirty="0">
              <a:ea typeface="宋体" pitchFamily="2" charset="-122"/>
              <a:cs typeface="Calibri" pitchFamily="34" charset="0"/>
            </a:endParaRPr>
          </a:p>
        </p:txBody>
      </p:sp>
      <p:sp>
        <p:nvSpPr>
          <p:cNvPr id="14360" name="ZoneTexte 17"/>
          <p:cNvSpPr txBox="1">
            <a:spLocks noChangeArrowheads="1"/>
          </p:cNvSpPr>
          <p:nvPr/>
        </p:nvSpPr>
        <p:spPr bwMode="auto">
          <a:xfrm>
            <a:off x="971550" y="3379788"/>
            <a:ext cx="2305050" cy="336550"/>
          </a:xfrm>
          <a:prstGeom prst="rect">
            <a:avLst/>
          </a:prstGeom>
          <a:solidFill>
            <a:srgbClr val="FFFF00"/>
          </a:solidFill>
          <a:ln w="9525">
            <a:noFill/>
            <a:miter lim="800000"/>
            <a:headEnd/>
            <a:tailEnd/>
          </a:ln>
        </p:spPr>
        <p:txBody>
          <a:bodyPr>
            <a:spAutoFit/>
          </a:bodyPr>
          <a:lstStyle/>
          <a:p>
            <a:pPr algn="ctr"/>
            <a:r>
              <a:rPr lang="fr-FR" sz="1600" b="1">
                <a:latin typeface="Book Antiqua" pitchFamily="18" charset="0"/>
              </a:rPr>
              <a:t>Sans dispositif</a:t>
            </a:r>
          </a:p>
        </p:txBody>
      </p:sp>
      <p:pic>
        <p:nvPicPr>
          <p:cNvPr id="14361" name="Picture 30"/>
          <p:cNvPicPr>
            <a:picLocks noChangeAspect="1" noChangeArrowheads="1"/>
          </p:cNvPicPr>
          <p:nvPr/>
        </p:nvPicPr>
        <p:blipFill>
          <a:blip r:embed="rId3" cstate="print"/>
          <a:srcRect l="9126" t="9033" r="24261" b="21602"/>
          <a:stretch>
            <a:fillRect/>
          </a:stretch>
        </p:blipFill>
        <p:spPr bwMode="auto">
          <a:xfrm>
            <a:off x="498475" y="3840163"/>
            <a:ext cx="3209925" cy="1893887"/>
          </a:xfrm>
          <a:prstGeom prst="rect">
            <a:avLst/>
          </a:prstGeom>
          <a:noFill/>
          <a:ln w="9525">
            <a:noFill/>
            <a:miter lim="800000"/>
            <a:headEnd/>
            <a:tailEnd/>
          </a:ln>
        </p:spPr>
      </p:pic>
      <p:pic>
        <p:nvPicPr>
          <p:cNvPr id="14362" name="Picture 31"/>
          <p:cNvPicPr>
            <a:picLocks noChangeAspect="1" noChangeArrowheads="1"/>
          </p:cNvPicPr>
          <p:nvPr/>
        </p:nvPicPr>
        <p:blipFill>
          <a:blip r:embed="rId4" cstate="print"/>
          <a:srcRect l="6024" t="12595" r="26550" b="18893"/>
          <a:stretch>
            <a:fillRect/>
          </a:stretch>
        </p:blipFill>
        <p:spPr bwMode="auto">
          <a:xfrm>
            <a:off x="4933950" y="4724400"/>
            <a:ext cx="2878138" cy="1657350"/>
          </a:xfrm>
          <a:prstGeom prst="rect">
            <a:avLst/>
          </a:prstGeom>
          <a:noFill/>
          <a:ln w="9525">
            <a:noFill/>
            <a:miter lim="800000"/>
            <a:headEnd/>
            <a:tailEnd/>
          </a:ln>
        </p:spPr>
      </p:pic>
      <p:pic>
        <p:nvPicPr>
          <p:cNvPr id="14363" name="Picture 32"/>
          <p:cNvPicPr>
            <a:picLocks noChangeAspect="1" noChangeArrowheads="1"/>
          </p:cNvPicPr>
          <p:nvPr/>
        </p:nvPicPr>
        <p:blipFill>
          <a:blip r:embed="rId5" cstate="print"/>
          <a:srcRect l="1611" t="21016" r="31754" b="13878"/>
          <a:stretch>
            <a:fillRect/>
          </a:stretch>
        </p:blipFill>
        <p:spPr bwMode="auto">
          <a:xfrm>
            <a:off x="4984750" y="2801938"/>
            <a:ext cx="2755900" cy="1563687"/>
          </a:xfrm>
          <a:prstGeom prst="rect">
            <a:avLst/>
          </a:prstGeom>
          <a:noFill/>
          <a:ln w="9525">
            <a:noFill/>
            <a:miter lim="800000"/>
            <a:headEnd/>
            <a:tailEnd/>
          </a:ln>
        </p:spPr>
      </p:pic>
      <p:sp>
        <p:nvSpPr>
          <p:cNvPr id="14364" name="ZoneTexte 17"/>
          <p:cNvSpPr txBox="1">
            <a:spLocks noChangeArrowheads="1"/>
          </p:cNvSpPr>
          <p:nvPr/>
        </p:nvSpPr>
        <p:spPr bwMode="auto">
          <a:xfrm>
            <a:off x="5292725" y="2492375"/>
            <a:ext cx="2305050" cy="336550"/>
          </a:xfrm>
          <a:prstGeom prst="rect">
            <a:avLst/>
          </a:prstGeom>
          <a:solidFill>
            <a:srgbClr val="FFFF00"/>
          </a:solidFill>
          <a:ln w="9525">
            <a:noFill/>
            <a:miter lim="800000"/>
            <a:headEnd/>
            <a:tailEnd/>
          </a:ln>
        </p:spPr>
        <p:txBody>
          <a:bodyPr>
            <a:spAutoFit/>
          </a:bodyPr>
          <a:lstStyle/>
          <a:p>
            <a:pPr algn="ctr"/>
            <a:r>
              <a:rPr lang="fr-FR" sz="1600" b="1">
                <a:latin typeface="Book Antiqua" pitchFamily="18" charset="0"/>
              </a:rPr>
              <a:t>Avec Lightshelf</a:t>
            </a:r>
          </a:p>
        </p:txBody>
      </p:sp>
      <p:sp>
        <p:nvSpPr>
          <p:cNvPr id="14365" name="ZoneTexte 22"/>
          <p:cNvSpPr txBox="1">
            <a:spLocks noChangeArrowheads="1"/>
          </p:cNvSpPr>
          <p:nvPr/>
        </p:nvSpPr>
        <p:spPr bwMode="auto">
          <a:xfrm>
            <a:off x="5219700" y="4437063"/>
            <a:ext cx="2520950" cy="336550"/>
          </a:xfrm>
          <a:prstGeom prst="rect">
            <a:avLst/>
          </a:prstGeom>
          <a:solidFill>
            <a:srgbClr val="FFFF00"/>
          </a:solidFill>
          <a:ln w="9525">
            <a:noFill/>
            <a:miter lim="800000"/>
            <a:headEnd/>
            <a:tailEnd/>
          </a:ln>
        </p:spPr>
        <p:txBody>
          <a:bodyPr>
            <a:spAutoFit/>
          </a:bodyPr>
          <a:lstStyle/>
          <a:p>
            <a:pPr algn="ctr"/>
            <a:r>
              <a:rPr lang="fr-FR" sz="1600" b="1">
                <a:latin typeface="Book Antiqua" pitchFamily="18" charset="0"/>
              </a:rPr>
              <a:t>Avec conduit de lumière </a:t>
            </a:r>
          </a:p>
        </p:txBody>
      </p:sp>
      <p:sp>
        <p:nvSpPr>
          <p:cNvPr id="14366" name="Line 35"/>
          <p:cNvSpPr>
            <a:spLocks noChangeShapeType="1"/>
          </p:cNvSpPr>
          <p:nvPr/>
        </p:nvSpPr>
        <p:spPr bwMode="auto">
          <a:xfrm flipV="1">
            <a:off x="3924300" y="3644900"/>
            <a:ext cx="863600" cy="431800"/>
          </a:xfrm>
          <a:prstGeom prst="line">
            <a:avLst/>
          </a:prstGeom>
          <a:noFill/>
          <a:ln w="50800">
            <a:solidFill>
              <a:srgbClr val="FF0000"/>
            </a:solidFill>
            <a:round/>
            <a:headEnd/>
            <a:tailEnd type="triangle" w="med" len="med"/>
          </a:ln>
        </p:spPr>
        <p:txBody>
          <a:bodyPr/>
          <a:lstStyle/>
          <a:p>
            <a:endParaRPr lang="fr-FR"/>
          </a:p>
        </p:txBody>
      </p:sp>
      <p:sp>
        <p:nvSpPr>
          <p:cNvPr id="14367" name="Line 36"/>
          <p:cNvSpPr>
            <a:spLocks noChangeShapeType="1"/>
          </p:cNvSpPr>
          <p:nvPr/>
        </p:nvSpPr>
        <p:spPr bwMode="auto">
          <a:xfrm>
            <a:off x="3924300" y="4797425"/>
            <a:ext cx="935038" cy="431800"/>
          </a:xfrm>
          <a:prstGeom prst="line">
            <a:avLst/>
          </a:prstGeom>
          <a:noFill/>
          <a:ln w="50800">
            <a:solidFill>
              <a:srgbClr val="FF0000"/>
            </a:solidFill>
            <a:round/>
            <a:headEnd/>
            <a:tailEnd type="triangle" w="med" len="med"/>
          </a:ln>
        </p:spPr>
        <p:txBody>
          <a:bodyPr/>
          <a:lstStyle/>
          <a:p>
            <a:endParaRPr lang="fr-FR"/>
          </a:p>
        </p:txBody>
      </p:sp>
      <p:sp>
        <p:nvSpPr>
          <p:cNvPr id="14368" name="Forme libre 12"/>
          <p:cNvSpPr>
            <a:spLocks/>
          </p:cNvSpPr>
          <p:nvPr/>
        </p:nvSpPr>
        <p:spPr bwMode="auto">
          <a:xfrm rot="189623">
            <a:off x="901700" y="4005263"/>
            <a:ext cx="219075" cy="647700"/>
          </a:xfrm>
          <a:custGeom>
            <a:avLst/>
            <a:gdLst>
              <a:gd name="T0" fmla="*/ 0 w 358815"/>
              <a:gd name="T1" fmla="*/ 149469 h 601884"/>
              <a:gd name="T2" fmla="*/ 190807 w 358815"/>
              <a:gd name="T3" fmla="*/ 0 h 601884"/>
              <a:gd name="T4" fmla="*/ 219075 w 358815"/>
              <a:gd name="T5" fmla="*/ 473319 h 601884"/>
              <a:gd name="T6" fmla="*/ 42402 w 358815"/>
              <a:gd name="T7" fmla="*/ 647700 h 601884"/>
              <a:gd name="T8" fmla="*/ 0 w 358815"/>
              <a:gd name="T9" fmla="*/ 149469 h 601884"/>
              <a:gd name="T10" fmla="*/ 0 60000 65536"/>
              <a:gd name="T11" fmla="*/ 0 60000 65536"/>
              <a:gd name="T12" fmla="*/ 0 60000 65536"/>
              <a:gd name="T13" fmla="*/ 0 60000 65536"/>
              <a:gd name="T14" fmla="*/ 0 60000 65536"/>
              <a:gd name="T15" fmla="*/ 0 w 358815"/>
              <a:gd name="T16" fmla="*/ 0 h 601884"/>
              <a:gd name="T17" fmla="*/ 358815 w 358815"/>
              <a:gd name="T18" fmla="*/ 601884 h 601884"/>
            </a:gdLst>
            <a:ahLst/>
            <a:cxnLst>
              <a:cxn ang="T10">
                <a:pos x="T0" y="T1"/>
              </a:cxn>
              <a:cxn ang="T11">
                <a:pos x="T2" y="T3"/>
              </a:cxn>
              <a:cxn ang="T12">
                <a:pos x="T4" y="T5"/>
              </a:cxn>
              <a:cxn ang="T13">
                <a:pos x="T6" y="T7"/>
              </a:cxn>
              <a:cxn ang="T14">
                <a:pos x="T8" y="T9"/>
              </a:cxn>
            </a:cxnLst>
            <a:rect l="T15" t="T16" r="T17" b="T18"/>
            <a:pathLst>
              <a:path w="358815" h="601884">
                <a:moveTo>
                  <a:pt x="0" y="138896"/>
                </a:moveTo>
                <a:lnTo>
                  <a:pt x="312516" y="0"/>
                </a:lnTo>
                <a:lnTo>
                  <a:pt x="358815" y="439838"/>
                </a:lnTo>
                <a:lnTo>
                  <a:pt x="69448" y="601884"/>
                </a:lnTo>
                <a:lnTo>
                  <a:pt x="0" y="138896"/>
                </a:lnTo>
                <a:close/>
              </a:path>
            </a:pathLst>
          </a:custGeom>
          <a:solidFill>
            <a:schemeClr val="tx1"/>
          </a:solidFill>
          <a:ln w="25400" algn="ctr">
            <a:solidFill>
              <a:srgbClr val="978749"/>
            </a:solidFill>
            <a:round/>
            <a:headEnd/>
            <a:tailEnd/>
          </a:ln>
        </p:spPr>
        <p:txBody>
          <a:bodyPr anchor="ctr"/>
          <a:lstStyle/>
          <a:p>
            <a:endParaRPr lang="fr-FR"/>
          </a:p>
        </p:txBody>
      </p:sp>
      <p:sp>
        <p:nvSpPr>
          <p:cNvPr id="10" name="Organigramme : Disque magnétique 9"/>
          <p:cNvSpPr>
            <a:spLocks noChangeArrowheads="1"/>
          </p:cNvSpPr>
          <p:nvPr/>
        </p:nvSpPr>
        <p:spPr bwMode="auto">
          <a:xfrm>
            <a:off x="6877050" y="4797425"/>
            <a:ext cx="223838" cy="387350"/>
          </a:xfrm>
          <a:prstGeom prst="flowChartMagneticDisk">
            <a:avLst/>
          </a:prstGeom>
          <a:solidFill>
            <a:schemeClr val="tx1"/>
          </a:solidFill>
          <a:ln w="25400" algn="ctr">
            <a:solidFill>
              <a:schemeClr val="accent1"/>
            </a:solidFill>
            <a:round/>
            <a:headEnd/>
            <a:tailEnd/>
          </a:ln>
        </p:spPr>
        <p:txBody>
          <a:bodyPr anchor="ctr"/>
          <a:lstStyle/>
          <a:p>
            <a:pPr algn="ctr" fontAlgn="auto">
              <a:spcBef>
                <a:spcPts val="0"/>
              </a:spcBef>
              <a:spcAft>
                <a:spcPts val="0"/>
              </a:spcAft>
              <a:defRPr/>
            </a:pPr>
            <a:endParaRPr lang="fr-FR">
              <a:solidFill>
                <a:schemeClr val="lt1"/>
              </a:solidFill>
              <a:latin typeface="+mn-lt"/>
              <a:cs typeface="+mn-cs"/>
            </a:endParaRPr>
          </a:p>
        </p:txBody>
      </p:sp>
      <p:sp>
        <p:nvSpPr>
          <p:cNvPr id="14370" name="Forme libre 12"/>
          <p:cNvSpPr>
            <a:spLocks/>
          </p:cNvSpPr>
          <p:nvPr/>
        </p:nvSpPr>
        <p:spPr bwMode="auto">
          <a:xfrm rot="189623">
            <a:off x="5424488" y="2924175"/>
            <a:ext cx="296862" cy="504825"/>
          </a:xfrm>
          <a:custGeom>
            <a:avLst/>
            <a:gdLst>
              <a:gd name="T0" fmla="*/ 0 w 358815"/>
              <a:gd name="T1" fmla="*/ 116498 h 601884"/>
              <a:gd name="T2" fmla="*/ 258557 w 358815"/>
              <a:gd name="T3" fmla="*/ 0 h 601884"/>
              <a:gd name="T4" fmla="*/ 296862 w 358815"/>
              <a:gd name="T5" fmla="*/ 368910 h 601884"/>
              <a:gd name="T6" fmla="*/ 57457 w 358815"/>
              <a:gd name="T7" fmla="*/ 504825 h 601884"/>
              <a:gd name="T8" fmla="*/ 0 w 358815"/>
              <a:gd name="T9" fmla="*/ 116498 h 601884"/>
              <a:gd name="T10" fmla="*/ 0 60000 65536"/>
              <a:gd name="T11" fmla="*/ 0 60000 65536"/>
              <a:gd name="T12" fmla="*/ 0 60000 65536"/>
              <a:gd name="T13" fmla="*/ 0 60000 65536"/>
              <a:gd name="T14" fmla="*/ 0 60000 65536"/>
              <a:gd name="T15" fmla="*/ 0 w 358815"/>
              <a:gd name="T16" fmla="*/ 0 h 601884"/>
              <a:gd name="T17" fmla="*/ 358815 w 358815"/>
              <a:gd name="T18" fmla="*/ 601884 h 601884"/>
            </a:gdLst>
            <a:ahLst/>
            <a:cxnLst>
              <a:cxn ang="T10">
                <a:pos x="T0" y="T1"/>
              </a:cxn>
              <a:cxn ang="T11">
                <a:pos x="T2" y="T3"/>
              </a:cxn>
              <a:cxn ang="T12">
                <a:pos x="T4" y="T5"/>
              </a:cxn>
              <a:cxn ang="T13">
                <a:pos x="T6" y="T7"/>
              </a:cxn>
              <a:cxn ang="T14">
                <a:pos x="T8" y="T9"/>
              </a:cxn>
            </a:cxnLst>
            <a:rect l="T15" t="T16" r="T17" b="T18"/>
            <a:pathLst>
              <a:path w="358815" h="601884">
                <a:moveTo>
                  <a:pt x="0" y="138896"/>
                </a:moveTo>
                <a:lnTo>
                  <a:pt x="312516" y="0"/>
                </a:lnTo>
                <a:lnTo>
                  <a:pt x="358815" y="439838"/>
                </a:lnTo>
                <a:lnTo>
                  <a:pt x="69448" y="601884"/>
                </a:lnTo>
                <a:lnTo>
                  <a:pt x="0" y="138896"/>
                </a:lnTo>
                <a:close/>
              </a:path>
            </a:pathLst>
          </a:custGeom>
          <a:solidFill>
            <a:schemeClr val="tx1"/>
          </a:solidFill>
          <a:ln w="25400" algn="ctr">
            <a:solidFill>
              <a:srgbClr val="978749"/>
            </a:solidFill>
            <a:round/>
            <a:headEnd/>
            <a:tailEnd/>
          </a:ln>
        </p:spPr>
        <p:txBody>
          <a:bodyPr anchor="ctr"/>
          <a:lstStyle/>
          <a:p>
            <a:endParaRPr lang="fr-FR"/>
          </a:p>
        </p:txBody>
      </p:sp>
      <p:sp>
        <p:nvSpPr>
          <p:cNvPr id="14371" name="Forme libre 12"/>
          <p:cNvSpPr>
            <a:spLocks/>
          </p:cNvSpPr>
          <p:nvPr/>
        </p:nvSpPr>
        <p:spPr bwMode="auto">
          <a:xfrm rot="189623">
            <a:off x="5437188" y="4868863"/>
            <a:ext cx="288925" cy="576262"/>
          </a:xfrm>
          <a:custGeom>
            <a:avLst/>
            <a:gdLst>
              <a:gd name="T0" fmla="*/ 0 w 358815"/>
              <a:gd name="T1" fmla="*/ 132983 h 601884"/>
              <a:gd name="T2" fmla="*/ 251644 w 358815"/>
              <a:gd name="T3" fmla="*/ 0 h 601884"/>
              <a:gd name="T4" fmla="*/ 288925 w 358815"/>
              <a:gd name="T5" fmla="*/ 421114 h 601884"/>
              <a:gd name="T6" fmla="*/ 55921 w 358815"/>
              <a:gd name="T7" fmla="*/ 576262 h 601884"/>
              <a:gd name="T8" fmla="*/ 0 w 358815"/>
              <a:gd name="T9" fmla="*/ 132983 h 601884"/>
              <a:gd name="T10" fmla="*/ 0 60000 65536"/>
              <a:gd name="T11" fmla="*/ 0 60000 65536"/>
              <a:gd name="T12" fmla="*/ 0 60000 65536"/>
              <a:gd name="T13" fmla="*/ 0 60000 65536"/>
              <a:gd name="T14" fmla="*/ 0 60000 65536"/>
              <a:gd name="T15" fmla="*/ 0 w 358815"/>
              <a:gd name="T16" fmla="*/ 0 h 601884"/>
              <a:gd name="T17" fmla="*/ 358815 w 358815"/>
              <a:gd name="T18" fmla="*/ 601884 h 601884"/>
            </a:gdLst>
            <a:ahLst/>
            <a:cxnLst>
              <a:cxn ang="T10">
                <a:pos x="T0" y="T1"/>
              </a:cxn>
              <a:cxn ang="T11">
                <a:pos x="T2" y="T3"/>
              </a:cxn>
              <a:cxn ang="T12">
                <a:pos x="T4" y="T5"/>
              </a:cxn>
              <a:cxn ang="T13">
                <a:pos x="T6" y="T7"/>
              </a:cxn>
              <a:cxn ang="T14">
                <a:pos x="T8" y="T9"/>
              </a:cxn>
            </a:cxnLst>
            <a:rect l="T15" t="T16" r="T17" b="T18"/>
            <a:pathLst>
              <a:path w="358815" h="601884">
                <a:moveTo>
                  <a:pt x="0" y="138896"/>
                </a:moveTo>
                <a:lnTo>
                  <a:pt x="312516" y="0"/>
                </a:lnTo>
                <a:lnTo>
                  <a:pt x="358815" y="439838"/>
                </a:lnTo>
                <a:lnTo>
                  <a:pt x="69448" y="601884"/>
                </a:lnTo>
                <a:lnTo>
                  <a:pt x="0" y="138896"/>
                </a:lnTo>
                <a:close/>
              </a:path>
            </a:pathLst>
          </a:custGeom>
          <a:solidFill>
            <a:schemeClr val="tx1"/>
          </a:solidFill>
          <a:ln w="25400" algn="ctr">
            <a:solidFill>
              <a:srgbClr val="978749"/>
            </a:solidFill>
            <a:round/>
            <a:headEnd/>
            <a:tailEnd/>
          </a:ln>
        </p:spPr>
        <p:txBody>
          <a:bodyPr anchor="ctr"/>
          <a:lstStyle/>
          <a:p>
            <a:endParaRPr lang="fr-FR"/>
          </a:p>
        </p:txBody>
      </p:sp>
      <p:sp>
        <p:nvSpPr>
          <p:cNvPr id="14372" name="Rectangle 41"/>
          <p:cNvSpPr>
            <a:spLocks noChangeArrowheads="1"/>
          </p:cNvSpPr>
          <p:nvPr/>
        </p:nvSpPr>
        <p:spPr bwMode="auto">
          <a:xfrm rot="-1300487">
            <a:off x="5435600" y="3068638"/>
            <a:ext cx="280988" cy="93662"/>
          </a:xfrm>
          <a:prstGeom prst="rect">
            <a:avLst/>
          </a:prstGeom>
          <a:solidFill>
            <a:schemeClr val="accent1"/>
          </a:solidFill>
          <a:ln w="9525">
            <a:solidFill>
              <a:schemeClr val="tx1"/>
            </a:solidFill>
            <a:miter lim="800000"/>
            <a:headEnd/>
            <a:tailEnd/>
          </a:ln>
        </p:spPr>
        <p:txBody>
          <a:bodyPr wrap="none" anchor="ctr"/>
          <a:lstStyle/>
          <a:p>
            <a:endParaRPr lang="fr-FR"/>
          </a:p>
        </p:txBody>
      </p:sp>
      <p:pic>
        <p:nvPicPr>
          <p:cNvPr id="37" name="Image 0" descr="Photo 003.jpg"/>
          <p:cNvPicPr>
            <a:picLocks noChangeAspect="1" noChangeArrowheads="1"/>
          </p:cNvPicPr>
          <p:nvPr/>
        </p:nvPicPr>
        <p:blipFill>
          <a:blip r:embed="rId6" cstate="print">
            <a:lum bright="20000" contrast="20000"/>
          </a:blip>
          <a:srcRect l="16779" t="3658" r="7317" b="9756"/>
          <a:stretch>
            <a:fillRect/>
          </a:stretch>
        </p:blipFill>
        <p:spPr bwMode="auto">
          <a:xfrm>
            <a:off x="1403648" y="1916832"/>
            <a:ext cx="1584176" cy="1355162"/>
          </a:xfrm>
          <a:prstGeom prst="rect">
            <a:avLst/>
          </a:prstGeom>
          <a:noFill/>
          <a:ln w="9525">
            <a:noFill/>
            <a:miter lim="800000"/>
            <a:headEnd/>
            <a:tailEnd/>
          </a:ln>
        </p:spPr>
      </p:pic>
      <p:grpSp>
        <p:nvGrpSpPr>
          <p:cNvPr id="38" name="Groupe 21"/>
          <p:cNvGrpSpPr>
            <a:grpSpLocks/>
          </p:cNvGrpSpPr>
          <p:nvPr/>
        </p:nvGrpSpPr>
        <p:grpSpPr bwMode="auto">
          <a:xfrm>
            <a:off x="3748930" y="72008"/>
            <a:ext cx="5395070" cy="908050"/>
            <a:chOff x="0" y="0"/>
            <a:chExt cx="2668974" cy="513739"/>
          </a:xfrm>
        </p:grpSpPr>
        <p:sp>
          <p:nvSpPr>
            <p:cNvPr id="39"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40"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41"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42" name="Groupe 21"/>
          <p:cNvGrpSpPr>
            <a:grpSpLocks/>
          </p:cNvGrpSpPr>
          <p:nvPr/>
        </p:nvGrpSpPr>
        <p:grpSpPr bwMode="auto">
          <a:xfrm>
            <a:off x="323530" y="44624"/>
            <a:ext cx="3168350" cy="908050"/>
            <a:chOff x="1" y="0"/>
            <a:chExt cx="1691406" cy="513739"/>
          </a:xfrm>
        </p:grpSpPr>
        <p:sp>
          <p:nvSpPr>
            <p:cNvPr id="43"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44"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Rectangle à coins arrondis 14"/>
          <p:cNvSpPr/>
          <p:nvPr/>
        </p:nvSpPr>
        <p:spPr>
          <a:xfrm>
            <a:off x="468313" y="1412875"/>
            <a:ext cx="8280400" cy="4608513"/>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032" name="Rectangle 11"/>
          <p:cNvSpPr>
            <a:spLocks noChangeArrowheads="1"/>
          </p:cNvSpPr>
          <p:nvPr/>
        </p:nvSpPr>
        <p:spPr bwMode="auto">
          <a:xfrm>
            <a:off x="5707063" y="5295900"/>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037" name="Rectangle 11"/>
          <p:cNvSpPr>
            <a:spLocks noChangeArrowheads="1"/>
          </p:cNvSpPr>
          <p:nvPr/>
        </p:nvSpPr>
        <p:spPr bwMode="auto">
          <a:xfrm>
            <a:off x="4822825" y="4287838"/>
            <a:ext cx="184150" cy="731837"/>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039" name="AutoShape 4"/>
          <p:cNvSpPr>
            <a:spLocks noChangeArrowheads="1"/>
          </p:cNvSpPr>
          <p:nvPr/>
        </p:nvSpPr>
        <p:spPr bwMode="auto">
          <a:xfrm>
            <a:off x="323850" y="1125538"/>
            <a:ext cx="4648200" cy="609600"/>
          </a:xfrm>
          <a:prstGeom prst="roundRect">
            <a:avLst>
              <a:gd name="adj" fmla="val 16667"/>
            </a:avLst>
          </a:prstGeom>
          <a:solidFill>
            <a:srgbClr val="7BB800"/>
          </a:solidFill>
          <a:ln w="9525">
            <a:solidFill>
              <a:srgbClr val="7BB800"/>
            </a:solidFill>
            <a:round/>
            <a:headEnd/>
            <a:tailEnd/>
          </a:ln>
        </p:spPr>
        <p:txBody>
          <a:bodyPr/>
          <a:lstStyle/>
          <a:p>
            <a:pPr algn="ctr"/>
            <a:r>
              <a:rPr lang="fr-FR" altLang="zh-CN" sz="3200" b="1">
                <a:solidFill>
                  <a:srgbClr val="FFFFFF"/>
                </a:solidFill>
                <a:latin typeface="Calibri" pitchFamily="34" charset="0"/>
                <a:ea typeface="Times New Roman" pitchFamily="18" charset="0"/>
                <a:cs typeface="Calibri" pitchFamily="34" charset="0"/>
              </a:rPr>
              <a:t>Restitution</a:t>
            </a:r>
            <a:endParaRPr lang="fr-FR" altLang="zh-CN" sz="3200">
              <a:cs typeface="Calibri" pitchFamily="34" charset="0"/>
            </a:endParaRPr>
          </a:p>
          <a:p>
            <a:endParaRPr lang="fr-FR">
              <a:latin typeface="Calibri" pitchFamily="34" charset="0"/>
              <a:ea typeface="宋体" pitchFamily="2" charset="-122"/>
            </a:endParaRPr>
          </a:p>
        </p:txBody>
      </p:sp>
      <p:pic>
        <p:nvPicPr>
          <p:cNvPr id="1040" name="Image 32" descr="visionner.jpg"/>
          <p:cNvPicPr>
            <a:picLocks noChangeAspect="1"/>
          </p:cNvPicPr>
          <p:nvPr/>
        </p:nvPicPr>
        <p:blipFill>
          <a:blip r:embed="rId3" cstate="print"/>
          <a:srcRect/>
          <a:stretch>
            <a:fillRect/>
          </a:stretch>
        </p:blipFill>
        <p:spPr bwMode="auto">
          <a:xfrm>
            <a:off x="2123728" y="3861048"/>
            <a:ext cx="1150938" cy="1008062"/>
          </a:xfrm>
          <a:prstGeom prst="rect">
            <a:avLst/>
          </a:prstGeom>
          <a:noFill/>
          <a:ln w="9525">
            <a:noFill/>
            <a:miter lim="800000"/>
            <a:headEnd/>
            <a:tailEnd/>
          </a:ln>
        </p:spPr>
      </p:pic>
      <p:pic>
        <p:nvPicPr>
          <p:cNvPr id="1041" name="Image 29" descr="présentationBefve-Fial2.jpg">
            <a:hlinkClick r:id="rId4" action="ppaction://hlinksldjump"/>
          </p:cNvPr>
          <p:cNvPicPr>
            <a:picLocks noChangeAspect="1"/>
          </p:cNvPicPr>
          <p:nvPr/>
        </p:nvPicPr>
        <p:blipFill>
          <a:blip r:embed="rId5" cstate="print"/>
          <a:srcRect/>
          <a:stretch>
            <a:fillRect/>
          </a:stretch>
        </p:blipFill>
        <p:spPr bwMode="auto">
          <a:xfrm>
            <a:off x="4860032" y="3717032"/>
            <a:ext cx="1512887" cy="1684337"/>
          </a:xfrm>
          <a:prstGeom prst="rect">
            <a:avLst/>
          </a:prstGeom>
          <a:noFill/>
          <a:ln w="9525">
            <a:noFill/>
            <a:miter lim="800000"/>
            <a:headEnd/>
            <a:tailEnd/>
          </a:ln>
        </p:spPr>
      </p:pic>
      <p:pic>
        <p:nvPicPr>
          <p:cNvPr id="1043" name="Image 32" descr="silence ca tourne.JPG"/>
          <p:cNvPicPr>
            <a:picLocks noChangeAspect="1"/>
          </p:cNvPicPr>
          <p:nvPr/>
        </p:nvPicPr>
        <p:blipFill>
          <a:blip r:embed="rId6" cstate="print"/>
          <a:srcRect/>
          <a:stretch>
            <a:fillRect/>
          </a:stretch>
        </p:blipFill>
        <p:spPr bwMode="auto">
          <a:xfrm>
            <a:off x="3635896" y="3861048"/>
            <a:ext cx="871537" cy="936625"/>
          </a:xfrm>
          <a:prstGeom prst="rect">
            <a:avLst/>
          </a:prstGeom>
          <a:noFill/>
          <a:ln w="9525">
            <a:noFill/>
            <a:miter lim="800000"/>
            <a:headEnd/>
            <a:tailEnd/>
          </a:ln>
        </p:spPr>
      </p:pic>
      <p:grpSp>
        <p:nvGrpSpPr>
          <p:cNvPr id="6" name="Groupe 25"/>
          <p:cNvGrpSpPr>
            <a:grpSpLocks/>
          </p:cNvGrpSpPr>
          <p:nvPr/>
        </p:nvGrpSpPr>
        <p:grpSpPr bwMode="auto">
          <a:xfrm>
            <a:off x="539552" y="2060848"/>
            <a:ext cx="1152525" cy="1150938"/>
            <a:chOff x="0" y="3645024"/>
            <a:chExt cx="2426609" cy="2736304"/>
          </a:xfrm>
        </p:grpSpPr>
        <p:pic>
          <p:nvPicPr>
            <p:cNvPr id="1045" name="Picture 1" descr="C:\Users\Propriétaire\AppData\Local\Microsoft\Windows\Temporary Internet Files\Content.IE5\7HORWJZO\MP900439407[1].jpg"/>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153214" y="3933055"/>
              <a:ext cx="2273395" cy="2448273"/>
            </a:xfrm>
            <a:prstGeom prst="rect">
              <a:avLst/>
            </a:prstGeom>
            <a:noFill/>
            <a:ln w="9525">
              <a:noFill/>
              <a:miter lim="800000"/>
              <a:headEnd/>
              <a:tailEnd/>
            </a:ln>
          </p:spPr>
        </p:pic>
        <p:pic>
          <p:nvPicPr>
            <p:cNvPr id="1046" name="Picture 4" descr="thumbnail"/>
            <p:cNvPicPr>
              <a:picLocks noChangeAspect="1" noChangeArrowheads="1"/>
            </p:cNvPicPr>
            <p:nvPr/>
          </p:nvPicPr>
          <p:blipFill>
            <a:blip r:embed="rId8" cstate="print"/>
            <a:srcRect/>
            <a:stretch>
              <a:fillRect/>
            </a:stretch>
          </p:blipFill>
          <p:spPr bwMode="auto">
            <a:xfrm>
              <a:off x="0" y="3645024"/>
              <a:ext cx="851925" cy="638944"/>
            </a:xfrm>
            <a:prstGeom prst="rect">
              <a:avLst/>
            </a:prstGeom>
            <a:noFill/>
            <a:ln w="9525">
              <a:noFill/>
              <a:miter lim="800000"/>
              <a:headEnd/>
              <a:tailEnd/>
            </a:ln>
          </p:spPr>
        </p:pic>
      </p:grpSp>
      <p:sp>
        <p:nvSpPr>
          <p:cNvPr id="31" name="ZoneTexte 30"/>
          <p:cNvSpPr txBox="1"/>
          <p:nvPr/>
        </p:nvSpPr>
        <p:spPr>
          <a:xfrm>
            <a:off x="1835696" y="2204864"/>
            <a:ext cx="4078879" cy="1200329"/>
          </a:xfrm>
          <a:prstGeom prst="rect">
            <a:avLst/>
          </a:prstGeom>
          <a:noFill/>
        </p:spPr>
        <p:txBody>
          <a:bodyPr wrap="square" rtlCol="0">
            <a:spAutoFit/>
          </a:bodyPr>
          <a:lstStyle/>
          <a:p>
            <a:r>
              <a:rPr lang="fr-FR" dirty="0" smtClean="0"/>
              <a:t>« Conseiller Energie » assurant une mission d’information auprès du grand public sur les possibilités d’économies d’énergie dans le domaine de l’éclairage.</a:t>
            </a:r>
            <a:endParaRPr lang="fr-FR" dirty="0"/>
          </a:p>
        </p:txBody>
      </p:sp>
      <p:grpSp>
        <p:nvGrpSpPr>
          <p:cNvPr id="30" name="Groupe 21"/>
          <p:cNvGrpSpPr>
            <a:grpSpLocks/>
          </p:cNvGrpSpPr>
          <p:nvPr/>
        </p:nvGrpSpPr>
        <p:grpSpPr bwMode="auto">
          <a:xfrm>
            <a:off x="3748930" y="72008"/>
            <a:ext cx="5395070" cy="908050"/>
            <a:chOff x="0" y="0"/>
            <a:chExt cx="2668974" cy="513739"/>
          </a:xfrm>
        </p:grpSpPr>
        <p:sp>
          <p:nvSpPr>
            <p:cNvPr id="32"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33"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34"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35" name="Groupe 21"/>
          <p:cNvGrpSpPr>
            <a:grpSpLocks/>
          </p:cNvGrpSpPr>
          <p:nvPr/>
        </p:nvGrpSpPr>
        <p:grpSpPr bwMode="auto">
          <a:xfrm>
            <a:off x="323530" y="44624"/>
            <a:ext cx="3168350" cy="908050"/>
            <a:chOff x="1" y="0"/>
            <a:chExt cx="1691406" cy="513739"/>
          </a:xfrm>
        </p:grpSpPr>
        <p:sp>
          <p:nvSpPr>
            <p:cNvPr id="36"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37"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8433" name="Picture 1"/>
          <p:cNvPicPr>
            <a:picLocks noChangeAspect="1" noChangeArrowheads="1"/>
          </p:cNvPicPr>
          <p:nvPr/>
        </p:nvPicPr>
        <p:blipFill>
          <a:blip r:embed="rId2" cstate="print"/>
          <a:srcRect l="3040" t="22640" r="2323" b="30110"/>
          <a:stretch>
            <a:fillRect/>
          </a:stretch>
        </p:blipFill>
        <p:spPr bwMode="auto">
          <a:xfrm>
            <a:off x="628976" y="2852936"/>
            <a:ext cx="8064896" cy="2263831"/>
          </a:xfrm>
          <a:prstGeom prst="rect">
            <a:avLst/>
          </a:prstGeom>
          <a:noFill/>
          <a:ln w="9525">
            <a:noFill/>
            <a:miter lim="800000"/>
            <a:headEnd/>
            <a:tailEnd/>
          </a:ln>
        </p:spPr>
      </p:pic>
      <p:sp>
        <p:nvSpPr>
          <p:cNvPr id="4" name="Rectangle à coins arrondis 3"/>
          <p:cNvSpPr/>
          <p:nvPr/>
        </p:nvSpPr>
        <p:spPr>
          <a:xfrm>
            <a:off x="539552" y="1628800"/>
            <a:ext cx="8280400" cy="4896544"/>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5" name="AutoShape 4"/>
          <p:cNvSpPr>
            <a:spLocks noChangeArrowheads="1"/>
          </p:cNvSpPr>
          <p:nvPr/>
        </p:nvSpPr>
        <p:spPr bwMode="auto">
          <a:xfrm>
            <a:off x="323528" y="1196752"/>
            <a:ext cx="5688632" cy="720080"/>
          </a:xfrm>
          <a:prstGeom prst="roundRect">
            <a:avLst>
              <a:gd name="adj" fmla="val 16667"/>
            </a:avLst>
          </a:prstGeom>
          <a:solidFill>
            <a:srgbClr val="7BB800"/>
          </a:solidFill>
          <a:ln w="9525">
            <a:solidFill>
              <a:srgbClr val="7BB800"/>
            </a:solidFill>
            <a:round/>
            <a:headEnd/>
            <a:tailEnd/>
          </a:ln>
        </p:spPr>
        <p:txBody>
          <a:bodyPr/>
          <a:lstStyle/>
          <a:p>
            <a:r>
              <a:rPr lang="fr-FR" b="1" dirty="0" smtClean="0">
                <a:solidFill>
                  <a:srgbClr val="FFFFFF"/>
                </a:solidFill>
                <a:latin typeface="Calibri" pitchFamily="34" charset="0"/>
              </a:rPr>
              <a:t>Les éléments de structuration des connaissances</a:t>
            </a:r>
            <a:endParaRPr lang="fr-FR" dirty="0" smtClean="0">
              <a:solidFill>
                <a:schemeClr val="bg1"/>
              </a:solidFill>
            </a:endParaRPr>
          </a:p>
          <a:p>
            <a:pPr algn="ctr">
              <a:spcAft>
                <a:spcPts val="1000"/>
              </a:spcAft>
            </a:pPr>
            <a:endParaRPr lang="fr-FR" b="1" dirty="0">
              <a:solidFill>
                <a:schemeClr val="bg1"/>
              </a:solidFill>
              <a:latin typeface="Calibri" pitchFamily="34" charset="0"/>
            </a:endParaRPr>
          </a:p>
          <a:p>
            <a:endParaRPr lang="fr-FR" dirty="0"/>
          </a:p>
        </p:txBody>
      </p:sp>
      <p:grpSp>
        <p:nvGrpSpPr>
          <p:cNvPr id="15" name="Groupe 21"/>
          <p:cNvGrpSpPr>
            <a:grpSpLocks/>
          </p:cNvGrpSpPr>
          <p:nvPr/>
        </p:nvGrpSpPr>
        <p:grpSpPr bwMode="auto">
          <a:xfrm>
            <a:off x="3748930" y="72008"/>
            <a:ext cx="5395070" cy="908050"/>
            <a:chOff x="0" y="0"/>
            <a:chExt cx="2668974" cy="513739"/>
          </a:xfrm>
        </p:grpSpPr>
        <p:sp>
          <p:nvSpPr>
            <p:cNvPr id="16"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7"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18"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19" name="Groupe 21"/>
          <p:cNvGrpSpPr>
            <a:grpSpLocks/>
          </p:cNvGrpSpPr>
          <p:nvPr/>
        </p:nvGrpSpPr>
        <p:grpSpPr bwMode="auto">
          <a:xfrm>
            <a:off x="323530" y="44624"/>
            <a:ext cx="3168350" cy="908050"/>
            <a:chOff x="1" y="0"/>
            <a:chExt cx="1691406" cy="513739"/>
          </a:xfrm>
        </p:grpSpPr>
        <p:sp>
          <p:nvSpPr>
            <p:cNvPr id="20"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1"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à coins arrondis 3"/>
          <p:cNvSpPr/>
          <p:nvPr/>
        </p:nvSpPr>
        <p:spPr>
          <a:xfrm>
            <a:off x="539552" y="1628800"/>
            <a:ext cx="8280400" cy="4896544"/>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5" name="AutoShape 4"/>
          <p:cNvSpPr>
            <a:spLocks noChangeArrowheads="1"/>
          </p:cNvSpPr>
          <p:nvPr/>
        </p:nvSpPr>
        <p:spPr bwMode="auto">
          <a:xfrm>
            <a:off x="323528" y="1196752"/>
            <a:ext cx="6768752" cy="720080"/>
          </a:xfrm>
          <a:prstGeom prst="roundRect">
            <a:avLst>
              <a:gd name="adj" fmla="val 16667"/>
            </a:avLst>
          </a:prstGeom>
          <a:solidFill>
            <a:srgbClr val="7BB800"/>
          </a:solidFill>
          <a:ln w="9525">
            <a:solidFill>
              <a:srgbClr val="7BB800"/>
            </a:solidFill>
            <a:round/>
            <a:headEnd/>
            <a:tailEnd/>
          </a:ln>
        </p:spPr>
        <p:txBody>
          <a:bodyPr/>
          <a:lstStyle/>
          <a:p>
            <a:r>
              <a:rPr lang="fr-FR" b="1" dirty="0" smtClean="0">
                <a:solidFill>
                  <a:srgbClr val="FFFFFF"/>
                </a:solidFill>
                <a:latin typeface="Calibri" pitchFamily="34" charset="0"/>
              </a:rPr>
              <a:t>Les éléments de structuration des connaissances</a:t>
            </a:r>
            <a:endParaRPr lang="fr-FR" dirty="0" smtClean="0">
              <a:solidFill>
                <a:schemeClr val="bg1"/>
              </a:solidFill>
            </a:endParaRPr>
          </a:p>
          <a:p>
            <a:endParaRPr lang="fr-FR" dirty="0" smtClean="0">
              <a:solidFill>
                <a:schemeClr val="bg1"/>
              </a:solidFill>
            </a:endParaRPr>
          </a:p>
          <a:p>
            <a:pPr algn="ctr">
              <a:spcAft>
                <a:spcPts val="1000"/>
              </a:spcAft>
            </a:pPr>
            <a:endParaRPr lang="fr-FR" b="1" dirty="0">
              <a:solidFill>
                <a:schemeClr val="bg1"/>
              </a:solidFill>
              <a:latin typeface="Calibri" pitchFamily="34" charset="0"/>
            </a:endParaRPr>
          </a:p>
          <a:p>
            <a:endParaRPr lang="fr-FR" dirty="0"/>
          </a:p>
        </p:txBody>
      </p:sp>
      <p:pic>
        <p:nvPicPr>
          <p:cNvPr id="63490" name="Picture 2"/>
          <p:cNvPicPr>
            <a:picLocks noChangeAspect="1" noChangeArrowheads="1"/>
          </p:cNvPicPr>
          <p:nvPr/>
        </p:nvPicPr>
        <p:blipFill>
          <a:blip r:embed="rId2" cstate="print"/>
          <a:srcRect l="6088" t="21656" r="35248" b="8454"/>
          <a:stretch>
            <a:fillRect/>
          </a:stretch>
        </p:blipFill>
        <p:spPr bwMode="auto">
          <a:xfrm>
            <a:off x="1403648" y="2060848"/>
            <a:ext cx="6450294" cy="4320480"/>
          </a:xfrm>
          <a:prstGeom prst="rect">
            <a:avLst/>
          </a:prstGeom>
          <a:noFill/>
          <a:ln w="9525">
            <a:noFill/>
            <a:miter lim="800000"/>
            <a:headEnd/>
            <a:tailEnd/>
          </a:ln>
        </p:spPr>
      </p:pic>
      <p:grpSp>
        <p:nvGrpSpPr>
          <p:cNvPr id="12" name="Groupe 21"/>
          <p:cNvGrpSpPr>
            <a:grpSpLocks/>
          </p:cNvGrpSpPr>
          <p:nvPr/>
        </p:nvGrpSpPr>
        <p:grpSpPr bwMode="auto">
          <a:xfrm>
            <a:off x="3748930" y="72008"/>
            <a:ext cx="5395070" cy="908050"/>
            <a:chOff x="0" y="0"/>
            <a:chExt cx="2668974" cy="513739"/>
          </a:xfrm>
        </p:grpSpPr>
        <p:sp>
          <p:nvSpPr>
            <p:cNvPr id="15"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6"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17"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18" name="Groupe 21"/>
          <p:cNvGrpSpPr>
            <a:grpSpLocks/>
          </p:cNvGrpSpPr>
          <p:nvPr/>
        </p:nvGrpSpPr>
        <p:grpSpPr bwMode="auto">
          <a:xfrm>
            <a:off x="323530" y="44624"/>
            <a:ext cx="3168350" cy="908050"/>
            <a:chOff x="1" y="0"/>
            <a:chExt cx="1691406" cy="513739"/>
          </a:xfrm>
        </p:grpSpPr>
        <p:sp>
          <p:nvSpPr>
            <p:cNvPr id="19"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0"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21"/>
          <p:cNvGrpSpPr>
            <a:grpSpLocks/>
          </p:cNvGrpSpPr>
          <p:nvPr/>
        </p:nvGrpSpPr>
        <p:grpSpPr bwMode="auto">
          <a:xfrm>
            <a:off x="152400" y="692696"/>
            <a:ext cx="8785225" cy="5832648"/>
            <a:chOff x="0" y="-122217"/>
            <a:chExt cx="4575710" cy="3299877"/>
          </a:xfrm>
        </p:grpSpPr>
        <p:sp>
          <p:nvSpPr>
            <p:cNvPr id="6162" name="AutoShape 3"/>
            <p:cNvSpPr>
              <a:spLocks noChangeArrowheads="1"/>
            </p:cNvSpPr>
            <p:nvPr/>
          </p:nvSpPr>
          <p:spPr bwMode="auto">
            <a:xfrm>
              <a:off x="1" y="1"/>
              <a:ext cx="4575709" cy="3177659"/>
            </a:xfrm>
            <a:prstGeom prst="roundRect">
              <a:avLst>
                <a:gd name="adj" fmla="val 3402"/>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dirty="0">
                <a:solidFill>
                  <a:srgbClr val="7BB800"/>
                </a:solidFill>
                <a:latin typeface="Century Gothic" pitchFamily="34" charset="0"/>
              </a:endParaRPr>
            </a:p>
          </p:txBody>
        </p:sp>
        <p:sp>
          <p:nvSpPr>
            <p:cNvPr id="6163" name="AutoShape 4"/>
            <p:cNvSpPr>
              <a:spLocks noChangeArrowheads="1"/>
            </p:cNvSpPr>
            <p:nvPr/>
          </p:nvSpPr>
          <p:spPr bwMode="auto">
            <a:xfrm>
              <a:off x="0" y="-122217"/>
              <a:ext cx="1694128" cy="211977"/>
            </a:xfrm>
            <a:prstGeom prst="roundRect">
              <a:avLst>
                <a:gd name="adj" fmla="val 16667"/>
              </a:avLst>
            </a:prstGeom>
            <a:solidFill>
              <a:srgbClr val="7BB800"/>
            </a:solidFill>
            <a:ln w="9525">
              <a:noFill/>
              <a:round/>
              <a:headEnd/>
              <a:tailEnd/>
            </a:ln>
          </p:spPr>
          <p:txBody>
            <a:bodyPr/>
            <a:lstStyle/>
            <a:p>
              <a:r>
                <a:rPr lang="fr-FR" sz="2000" dirty="0" smtClean="0">
                  <a:solidFill>
                    <a:srgbClr val="FFFFFF"/>
                  </a:solidFill>
                  <a:latin typeface="Arial" panose="020B0604020202020204" pitchFamily="34" charset="0"/>
                  <a:cs typeface="Arial" panose="020B0604020202020204" pitchFamily="34" charset="0"/>
                </a:rPr>
                <a:t>Connaissances</a:t>
              </a:r>
              <a:endParaRPr lang="fr-FR" sz="2000" dirty="0">
                <a:solidFill>
                  <a:srgbClr val="FFFFFF"/>
                </a:solidFill>
                <a:latin typeface="Arial" panose="020B0604020202020204" pitchFamily="34" charset="0"/>
                <a:cs typeface="Arial" panose="020B0604020202020204" pitchFamily="34" charset="0"/>
              </a:endParaRPr>
            </a:p>
          </p:txBody>
        </p:sp>
      </p:grpSp>
      <p:sp>
        <p:nvSpPr>
          <p:cNvPr id="6152" name="Rectangle 18"/>
          <p:cNvSpPr>
            <a:spLocks noChangeArrowheads="1"/>
          </p:cNvSpPr>
          <p:nvPr/>
        </p:nvSpPr>
        <p:spPr bwMode="auto">
          <a:xfrm>
            <a:off x="5220072" y="1485359"/>
            <a:ext cx="3923928" cy="4031873"/>
          </a:xfrm>
          <a:prstGeom prst="rect">
            <a:avLst/>
          </a:prstGeom>
          <a:noFill/>
          <a:ln w="9525">
            <a:noFill/>
            <a:miter lim="800000"/>
            <a:headEnd/>
            <a:tailEnd/>
          </a:ln>
        </p:spPr>
        <p:txBody>
          <a:bodyPr wrap="square">
            <a:spAutoFit/>
          </a:bodyPr>
          <a:lstStyle/>
          <a:p>
            <a:endParaRPr lang="fr-FR" sz="2000" b="1" dirty="0" smtClean="0">
              <a:solidFill>
                <a:srgbClr val="7BB800"/>
              </a:solidFill>
              <a:latin typeface="Calibri" pitchFamily="34" charset="0"/>
            </a:endParaRPr>
          </a:p>
          <a:p>
            <a:endParaRPr lang="fr-FR" sz="800" b="1" dirty="0">
              <a:solidFill>
                <a:srgbClr val="7BB800"/>
              </a:solidFill>
              <a:latin typeface="Calibri" pitchFamily="34" charset="0"/>
            </a:endParaRPr>
          </a:p>
          <a:p>
            <a:endParaRPr lang="fr-FR" sz="2000" b="1" dirty="0" smtClean="0">
              <a:solidFill>
                <a:srgbClr val="7BB800"/>
              </a:solidFill>
              <a:latin typeface="Calibri" pitchFamily="34" charset="0"/>
            </a:endParaRPr>
          </a:p>
          <a:p>
            <a:endParaRPr lang="fr-FR" sz="800" b="1" dirty="0" smtClean="0">
              <a:solidFill>
                <a:srgbClr val="7BB800"/>
              </a:solidFill>
              <a:latin typeface="Calibri" pitchFamily="34" charset="0"/>
            </a:endParaRPr>
          </a:p>
          <a:p>
            <a:r>
              <a:rPr lang="fr-FR" sz="2000" b="1" dirty="0">
                <a:solidFill>
                  <a:srgbClr val="7BB800"/>
                </a:solidFill>
                <a:latin typeface="Calibri" pitchFamily="34" charset="0"/>
              </a:rPr>
              <a:t>Efficience des </a:t>
            </a:r>
            <a:r>
              <a:rPr lang="fr-FR" sz="2000" b="1" dirty="0" smtClean="0">
                <a:solidFill>
                  <a:srgbClr val="7BB800"/>
                </a:solidFill>
                <a:latin typeface="Calibri" pitchFamily="34" charset="0"/>
              </a:rPr>
              <a:t>ouvrages</a:t>
            </a:r>
          </a:p>
          <a:p>
            <a:endParaRPr lang="fr-FR" sz="2000" b="1" dirty="0" smtClean="0">
              <a:solidFill>
                <a:srgbClr val="7BB800"/>
              </a:solidFill>
              <a:latin typeface="Calibri" pitchFamily="34" charset="0"/>
            </a:endParaRPr>
          </a:p>
          <a:p>
            <a:endParaRPr lang="fr-FR" sz="2000" b="1" dirty="0">
              <a:solidFill>
                <a:srgbClr val="7BB800"/>
              </a:solidFill>
              <a:latin typeface="Calibri" pitchFamily="34" charset="0"/>
            </a:endParaRPr>
          </a:p>
          <a:p>
            <a:r>
              <a:rPr lang="fr-FR" sz="2000" b="1" dirty="0" smtClean="0">
                <a:solidFill>
                  <a:srgbClr val="7BB800"/>
                </a:solidFill>
                <a:latin typeface="Calibri" pitchFamily="34" charset="0"/>
              </a:rPr>
              <a:t>Comportement des structures et des parois</a:t>
            </a:r>
            <a:endParaRPr lang="fr-FR" sz="2000" dirty="0" smtClean="0">
              <a:solidFill>
                <a:srgbClr val="7BB800"/>
              </a:solidFill>
              <a:latin typeface="Calibri" pitchFamily="34" charset="0"/>
            </a:endParaRPr>
          </a:p>
          <a:p>
            <a:endParaRPr lang="fr-FR" sz="2000" dirty="0" smtClean="0">
              <a:solidFill>
                <a:srgbClr val="7BB800"/>
              </a:solidFill>
              <a:latin typeface="Calibri" pitchFamily="34" charset="0"/>
            </a:endParaRPr>
          </a:p>
          <a:p>
            <a:endParaRPr lang="fr-FR" sz="2000" dirty="0">
              <a:solidFill>
                <a:srgbClr val="7BB800"/>
              </a:solidFill>
              <a:latin typeface="Calibri" pitchFamily="34" charset="0"/>
            </a:endParaRPr>
          </a:p>
          <a:p>
            <a:r>
              <a:rPr lang="fr-FR" sz="2000" b="1" dirty="0" smtClean="0">
                <a:solidFill>
                  <a:srgbClr val="7BB800"/>
                </a:solidFill>
                <a:latin typeface="Calibri" pitchFamily="34" charset="0"/>
              </a:rPr>
              <a:t>Gestion raisonnée des ressources</a:t>
            </a:r>
            <a:endParaRPr lang="fr-FR" sz="2000" b="1" dirty="0">
              <a:solidFill>
                <a:srgbClr val="7BB800"/>
              </a:solidFill>
              <a:latin typeface="Calibri" pitchFamily="34" charset="0"/>
            </a:endParaRPr>
          </a:p>
          <a:p>
            <a:endParaRPr lang="fr-FR" sz="2000" dirty="0" smtClean="0">
              <a:solidFill>
                <a:srgbClr val="7BB800"/>
              </a:solidFill>
              <a:latin typeface="Calibri" pitchFamily="34" charset="0"/>
            </a:endParaRPr>
          </a:p>
          <a:p>
            <a:endParaRPr lang="fr-FR" sz="2000" dirty="0">
              <a:solidFill>
                <a:srgbClr val="7BB800"/>
              </a:solidFill>
              <a:latin typeface="Calibri" pitchFamily="34" charset="0"/>
            </a:endParaRPr>
          </a:p>
        </p:txBody>
      </p:sp>
      <p:pic>
        <p:nvPicPr>
          <p:cNvPr id="6160" name="Image 3" descr="Image2.png"/>
          <p:cNvPicPr>
            <a:picLocks noChangeAspect="1"/>
          </p:cNvPicPr>
          <p:nvPr/>
        </p:nvPicPr>
        <p:blipFill rotWithShape="1">
          <a:blip r:embed="rId3" cstate="print"/>
          <a:srcRect r="8955"/>
          <a:stretch/>
        </p:blipFill>
        <p:spPr bwMode="auto">
          <a:xfrm>
            <a:off x="182986" y="1412776"/>
            <a:ext cx="5037086" cy="4703030"/>
          </a:xfrm>
          <a:prstGeom prst="rect">
            <a:avLst/>
          </a:prstGeom>
          <a:noFill/>
          <a:ln w="9525">
            <a:noFill/>
            <a:miter lim="800000"/>
            <a:headEnd/>
            <a:tailEnd/>
          </a:ln>
        </p:spPr>
      </p:pic>
      <p:sp>
        <p:nvSpPr>
          <p:cNvPr id="17" name="Ellipse 16"/>
          <p:cNvSpPr/>
          <p:nvPr/>
        </p:nvSpPr>
        <p:spPr>
          <a:xfrm rot="6911928">
            <a:off x="3564598" y="3805029"/>
            <a:ext cx="633278" cy="835169"/>
          </a:xfrm>
          <a:prstGeom prst="ellipse">
            <a:avLst/>
          </a:prstGeom>
          <a:solidFill>
            <a:srgbClr val="33996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161" name="Picture 25"/>
          <p:cNvPicPr>
            <a:picLocks noChangeAspect="1" noChangeArrowheads="1"/>
          </p:cNvPicPr>
          <p:nvPr/>
        </p:nvPicPr>
        <p:blipFill>
          <a:blip r:embed="rId4" cstate="print"/>
          <a:srcRect/>
          <a:stretch>
            <a:fillRect/>
          </a:stretch>
        </p:blipFill>
        <p:spPr bwMode="auto">
          <a:xfrm>
            <a:off x="3846344" y="4165408"/>
            <a:ext cx="368837" cy="359049"/>
          </a:xfrm>
          <a:prstGeom prst="rect">
            <a:avLst/>
          </a:prstGeom>
          <a:noFill/>
          <a:ln w="9525">
            <a:noFill/>
            <a:round/>
            <a:headEnd/>
            <a:tailEnd/>
          </a:ln>
        </p:spPr>
      </p:pic>
      <p:sp>
        <p:nvSpPr>
          <p:cNvPr id="16" name="Ellipse 15"/>
          <p:cNvSpPr/>
          <p:nvPr/>
        </p:nvSpPr>
        <p:spPr>
          <a:xfrm>
            <a:off x="2981341" y="3113897"/>
            <a:ext cx="534905" cy="984693"/>
          </a:xfrm>
          <a:prstGeom prst="ellipse">
            <a:avLst/>
          </a:prstGeom>
          <a:solidFill>
            <a:srgbClr val="E46C0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155" name="Picture 25"/>
          <p:cNvPicPr>
            <a:picLocks noChangeAspect="1" noChangeArrowheads="1"/>
          </p:cNvPicPr>
          <p:nvPr/>
        </p:nvPicPr>
        <p:blipFill>
          <a:blip r:embed="rId4" cstate="print"/>
          <a:srcRect/>
          <a:stretch>
            <a:fillRect/>
          </a:stretch>
        </p:blipFill>
        <p:spPr bwMode="auto">
          <a:xfrm>
            <a:off x="3053234" y="3739542"/>
            <a:ext cx="368837" cy="359049"/>
          </a:xfrm>
          <a:prstGeom prst="rect">
            <a:avLst/>
          </a:prstGeom>
          <a:noFill/>
          <a:ln w="9525">
            <a:noFill/>
            <a:round/>
            <a:headEnd/>
            <a:tailEnd/>
          </a:ln>
        </p:spPr>
      </p:pic>
      <p:sp>
        <p:nvSpPr>
          <p:cNvPr id="6156" name="ZoneTexte 27"/>
          <p:cNvSpPr txBox="1">
            <a:spLocks noChangeArrowheads="1"/>
          </p:cNvSpPr>
          <p:nvPr/>
        </p:nvSpPr>
        <p:spPr bwMode="auto">
          <a:xfrm>
            <a:off x="3901126" y="3848117"/>
            <a:ext cx="535724" cy="369332"/>
          </a:xfrm>
          <a:prstGeom prst="rect">
            <a:avLst/>
          </a:prstGeom>
          <a:noFill/>
          <a:ln w="9525">
            <a:noFill/>
            <a:miter lim="800000"/>
            <a:headEnd/>
            <a:tailEnd/>
          </a:ln>
        </p:spPr>
        <p:txBody>
          <a:bodyPr wrap="none">
            <a:spAutoFit/>
          </a:bodyPr>
          <a:lstStyle/>
          <a:p>
            <a:r>
              <a:rPr lang="fr-FR" dirty="0" smtClean="0">
                <a:latin typeface="Calibri" pitchFamily="34" charset="0"/>
              </a:rPr>
              <a:t>CI 4</a:t>
            </a:r>
            <a:endParaRPr lang="fr-FR" dirty="0">
              <a:latin typeface="Calibri" pitchFamily="34" charset="0"/>
            </a:endParaRPr>
          </a:p>
        </p:txBody>
      </p:sp>
      <p:sp>
        <p:nvSpPr>
          <p:cNvPr id="6158" name="ZoneTexte 29"/>
          <p:cNvSpPr txBox="1">
            <a:spLocks noChangeArrowheads="1"/>
          </p:cNvSpPr>
          <p:nvPr/>
        </p:nvSpPr>
        <p:spPr bwMode="auto">
          <a:xfrm>
            <a:off x="3248384" y="2558108"/>
            <a:ext cx="535724" cy="369332"/>
          </a:xfrm>
          <a:prstGeom prst="rect">
            <a:avLst/>
          </a:prstGeom>
          <a:noFill/>
          <a:ln w="9525">
            <a:noFill/>
            <a:miter lim="800000"/>
            <a:headEnd/>
            <a:tailEnd/>
          </a:ln>
        </p:spPr>
        <p:txBody>
          <a:bodyPr wrap="none">
            <a:spAutoFit/>
          </a:bodyPr>
          <a:lstStyle/>
          <a:p>
            <a:r>
              <a:rPr lang="fr-FR" dirty="0" smtClean="0">
                <a:latin typeface="Calibri" pitchFamily="34" charset="0"/>
              </a:rPr>
              <a:t>CI 3</a:t>
            </a:r>
            <a:endParaRPr lang="fr-FR" dirty="0">
              <a:latin typeface="Calibri" pitchFamily="34" charset="0"/>
            </a:endParaRPr>
          </a:p>
        </p:txBody>
      </p:sp>
      <p:pic>
        <p:nvPicPr>
          <p:cNvPr id="18" name="Picture 25"/>
          <p:cNvPicPr>
            <a:picLocks noChangeAspect="1" noChangeArrowheads="1"/>
          </p:cNvPicPr>
          <p:nvPr/>
        </p:nvPicPr>
        <p:blipFill>
          <a:blip r:embed="rId4" cstate="print"/>
          <a:srcRect/>
          <a:stretch>
            <a:fillRect/>
          </a:stretch>
        </p:blipFill>
        <p:spPr bwMode="auto">
          <a:xfrm>
            <a:off x="3091894" y="3174743"/>
            <a:ext cx="368837" cy="359049"/>
          </a:xfrm>
          <a:prstGeom prst="rect">
            <a:avLst/>
          </a:prstGeom>
          <a:noFill/>
          <a:ln w="9525">
            <a:noFill/>
            <a:round/>
            <a:headEnd/>
            <a:tailEnd/>
          </a:ln>
        </p:spPr>
      </p:pic>
      <p:sp>
        <p:nvSpPr>
          <p:cNvPr id="19" name="ZoneTexte 27"/>
          <p:cNvSpPr txBox="1">
            <a:spLocks noChangeArrowheads="1"/>
          </p:cNvSpPr>
          <p:nvPr/>
        </p:nvSpPr>
        <p:spPr bwMode="auto">
          <a:xfrm>
            <a:off x="2726862" y="3416800"/>
            <a:ext cx="535724" cy="369332"/>
          </a:xfrm>
          <a:prstGeom prst="rect">
            <a:avLst/>
          </a:prstGeom>
          <a:noFill/>
          <a:ln w="9525">
            <a:noFill/>
            <a:miter lim="800000"/>
            <a:headEnd/>
            <a:tailEnd/>
          </a:ln>
        </p:spPr>
        <p:txBody>
          <a:bodyPr wrap="none">
            <a:spAutoFit/>
          </a:bodyPr>
          <a:lstStyle/>
          <a:p>
            <a:r>
              <a:rPr lang="fr-FR" dirty="0" smtClean="0">
                <a:latin typeface="Calibri" pitchFamily="34" charset="0"/>
              </a:rPr>
              <a:t>CI 5</a:t>
            </a:r>
            <a:endParaRPr lang="fr-FR" dirty="0">
              <a:latin typeface="Calibri" pitchFamily="34" charset="0"/>
            </a:endParaRPr>
          </a:p>
        </p:txBody>
      </p:sp>
      <p:sp>
        <p:nvSpPr>
          <p:cNvPr id="21" name="AutoShape 4"/>
          <p:cNvSpPr>
            <a:spLocks noChangeArrowheads="1"/>
          </p:cNvSpPr>
          <p:nvPr/>
        </p:nvSpPr>
        <p:spPr bwMode="auto">
          <a:xfrm>
            <a:off x="152400" y="188640"/>
            <a:ext cx="8785224" cy="374677"/>
          </a:xfrm>
          <a:prstGeom prst="roundRect">
            <a:avLst>
              <a:gd name="adj" fmla="val 16667"/>
            </a:avLst>
          </a:prstGeom>
          <a:solidFill>
            <a:srgbClr val="7BB800"/>
          </a:solidFill>
          <a:ln w="9525">
            <a:noFill/>
            <a:round/>
            <a:headEnd/>
            <a:tailEnd/>
          </a:ln>
        </p:spPr>
        <p:txBody>
          <a:bodyPr/>
          <a:lstStyle/>
          <a:p>
            <a:pPr algn="ctr"/>
            <a:r>
              <a:rPr lang="fr-FR" sz="2000" b="1" dirty="0" smtClean="0">
                <a:solidFill>
                  <a:srgbClr val="FFFFFF"/>
                </a:solidFill>
                <a:latin typeface="Arial" panose="020B0604020202020204" pitchFamily="34" charset="0"/>
                <a:cs typeface="Arial" panose="020B0604020202020204" pitchFamily="34" charset="0"/>
              </a:rPr>
              <a:t>OBJECTIFS </a:t>
            </a:r>
            <a:r>
              <a:rPr lang="fr-FR" sz="2000" b="1" dirty="0" smtClean="0">
                <a:solidFill>
                  <a:srgbClr val="FFFFFF"/>
                </a:solidFill>
                <a:latin typeface="Arial" panose="020B0604020202020204" pitchFamily="34" charset="0"/>
                <a:cs typeface="Arial" panose="020B0604020202020204" pitchFamily="34" charset="0"/>
              </a:rPr>
              <a:t>PEDAGOGIQUES - connaissances        </a:t>
            </a:r>
            <a:endParaRPr lang="fr-FR" sz="2000" b="1" dirty="0">
              <a:solidFill>
                <a:srgbClr val="FFFFFF"/>
              </a:solidFill>
              <a:latin typeface="Arial" panose="020B0604020202020204" pitchFamily="34" charset="0"/>
              <a:cs typeface="Arial" panose="020B0604020202020204" pitchFamily="34" charset="0"/>
            </a:endParaRPr>
          </a:p>
        </p:txBody>
      </p:sp>
      <p:sp>
        <p:nvSpPr>
          <p:cNvPr id="22" name="Rectangle à coins arrondis 21"/>
          <p:cNvSpPr/>
          <p:nvPr/>
        </p:nvSpPr>
        <p:spPr>
          <a:xfrm>
            <a:off x="2949915" y="609428"/>
            <a:ext cx="718387" cy="598585"/>
          </a:xfrm>
          <a:prstGeom prst="roundRect">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sp>
        <p:nvSpPr>
          <p:cNvPr id="20" name="Ellipse 19"/>
          <p:cNvSpPr/>
          <p:nvPr/>
        </p:nvSpPr>
        <p:spPr>
          <a:xfrm>
            <a:off x="3410378" y="2819514"/>
            <a:ext cx="515848" cy="553380"/>
          </a:xfrm>
          <a:prstGeom prst="ellipse">
            <a:avLst/>
          </a:prstGeom>
          <a:solidFill>
            <a:schemeClr val="accent6">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5" name="Picture 25"/>
          <p:cNvPicPr>
            <a:picLocks noChangeAspect="1" noChangeArrowheads="1"/>
          </p:cNvPicPr>
          <p:nvPr/>
        </p:nvPicPr>
        <p:blipFill>
          <a:blip r:embed="rId4" cstate="print"/>
          <a:srcRect/>
          <a:stretch>
            <a:fillRect/>
          </a:stretch>
        </p:blipFill>
        <p:spPr bwMode="auto">
          <a:xfrm>
            <a:off x="3460731" y="2934374"/>
            <a:ext cx="368837" cy="359049"/>
          </a:xfrm>
          <a:prstGeom prst="rect">
            <a:avLst/>
          </a:prstGeom>
          <a:noFill/>
          <a:ln w="9525">
            <a:noFill/>
            <a:round/>
            <a:headEnd/>
            <a:tailEnd/>
          </a:ln>
        </p:spPr>
      </p:pic>
      <p:pic>
        <p:nvPicPr>
          <p:cNvPr id="23" name="Picture 25"/>
          <p:cNvPicPr>
            <a:picLocks noChangeAspect="1" noChangeArrowheads="1"/>
          </p:cNvPicPr>
          <p:nvPr/>
        </p:nvPicPr>
        <p:blipFill>
          <a:blip r:embed="rId4" cstate="print"/>
          <a:srcRect/>
          <a:stretch>
            <a:fillRect/>
          </a:stretch>
        </p:blipFill>
        <p:spPr bwMode="auto">
          <a:xfrm>
            <a:off x="3512400" y="3966994"/>
            <a:ext cx="368837" cy="359049"/>
          </a:xfrm>
          <a:prstGeom prst="rect">
            <a:avLst/>
          </a:prstGeom>
          <a:noFill/>
          <a:ln w="9525">
            <a:noFill/>
            <a:round/>
            <a:headEnd/>
            <a:tailEnd/>
          </a:ln>
        </p:spPr>
      </p:pic>
    </p:spTree>
    <p:extLst>
      <p:ext uri="{BB962C8B-B14F-4D97-AF65-F5344CB8AC3E}">
        <p14:creationId xmlns:p14="http://schemas.microsoft.com/office/powerpoint/2010/main" val="30609211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strVal val="#ppt_w*0.70"/>
                                          </p:val>
                                        </p:tav>
                                        <p:tav tm="100000">
                                          <p:val>
                                            <p:strVal val="#ppt_w"/>
                                          </p:val>
                                        </p:tav>
                                      </p:tavLst>
                                    </p:anim>
                                    <p:anim calcmode="lin" valueType="num">
                                      <p:cBhvr>
                                        <p:cTn id="8" dur="1000" fill="hold"/>
                                        <p:tgtEl>
                                          <p:spTgt spid="22"/>
                                        </p:tgtEl>
                                        <p:attrNameLst>
                                          <p:attrName>ppt_h</p:attrName>
                                        </p:attrNameLst>
                                      </p:cBhvr>
                                      <p:tavLst>
                                        <p:tav tm="0">
                                          <p:val>
                                            <p:strVal val="#ppt_h"/>
                                          </p:val>
                                        </p:tav>
                                        <p:tav tm="100000">
                                          <p:val>
                                            <p:strVal val="#ppt_h"/>
                                          </p:val>
                                        </p:tav>
                                      </p:tavLst>
                                    </p:anim>
                                    <p:animEffect transition="in" filter="fade">
                                      <p:cBhvr>
                                        <p:cTn id="9" dur="1000"/>
                                        <p:tgtEl>
                                          <p:spTgt spid="22"/>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6152">
                                            <p:txEl>
                                              <p:pRg st="10" end="10"/>
                                            </p:txEl>
                                          </p:spTgt>
                                        </p:tgtEl>
                                        <p:attrNameLst>
                                          <p:attrName>style.visibility</p:attrName>
                                        </p:attrNameLst>
                                      </p:cBhvr>
                                      <p:to>
                                        <p:strVal val="visible"/>
                                      </p:to>
                                    </p:set>
                                    <p:anim calcmode="lin" valueType="num">
                                      <p:cBhvr>
                                        <p:cTn id="13" dur="1000" fill="hold"/>
                                        <p:tgtEl>
                                          <p:spTgt spid="6152">
                                            <p:txEl>
                                              <p:pRg st="10" end="10"/>
                                            </p:txEl>
                                          </p:spTgt>
                                        </p:tgtEl>
                                        <p:attrNameLst>
                                          <p:attrName>ppt_w</p:attrName>
                                        </p:attrNameLst>
                                      </p:cBhvr>
                                      <p:tavLst>
                                        <p:tav tm="0">
                                          <p:val>
                                            <p:strVal val="#ppt_w*0.70"/>
                                          </p:val>
                                        </p:tav>
                                        <p:tav tm="100000">
                                          <p:val>
                                            <p:strVal val="#ppt_w"/>
                                          </p:val>
                                        </p:tav>
                                      </p:tavLst>
                                    </p:anim>
                                    <p:anim calcmode="lin" valueType="num">
                                      <p:cBhvr>
                                        <p:cTn id="14" dur="1000" fill="hold"/>
                                        <p:tgtEl>
                                          <p:spTgt spid="6152">
                                            <p:txEl>
                                              <p:pRg st="10" end="10"/>
                                            </p:txEl>
                                          </p:spTgt>
                                        </p:tgtEl>
                                        <p:attrNameLst>
                                          <p:attrName>ppt_h</p:attrName>
                                        </p:attrNameLst>
                                      </p:cBhvr>
                                      <p:tavLst>
                                        <p:tav tm="0">
                                          <p:val>
                                            <p:strVal val="#ppt_h"/>
                                          </p:val>
                                        </p:tav>
                                        <p:tav tm="100000">
                                          <p:val>
                                            <p:strVal val="#ppt_h"/>
                                          </p:val>
                                        </p:tav>
                                      </p:tavLst>
                                    </p:anim>
                                    <p:animEffect transition="in" filter="fade">
                                      <p:cBhvr>
                                        <p:cTn id="15" dur="1000"/>
                                        <p:tgtEl>
                                          <p:spTgt spid="6152">
                                            <p:txEl>
                                              <p:pRg st="10" end="10"/>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1000" fill="hold"/>
                                        <p:tgtEl>
                                          <p:spTgt spid="23"/>
                                        </p:tgtEl>
                                        <p:attrNameLst>
                                          <p:attrName>ppt_w</p:attrName>
                                        </p:attrNameLst>
                                      </p:cBhvr>
                                      <p:tavLst>
                                        <p:tav tm="0">
                                          <p:val>
                                            <p:strVal val="#ppt_w*0.70"/>
                                          </p:val>
                                        </p:tav>
                                        <p:tav tm="100000">
                                          <p:val>
                                            <p:strVal val="#ppt_w"/>
                                          </p:val>
                                        </p:tav>
                                      </p:tavLst>
                                    </p:anim>
                                    <p:anim calcmode="lin" valueType="num">
                                      <p:cBhvr>
                                        <p:cTn id="20" dur="1000" fill="hold"/>
                                        <p:tgtEl>
                                          <p:spTgt spid="23"/>
                                        </p:tgtEl>
                                        <p:attrNameLst>
                                          <p:attrName>ppt_h</p:attrName>
                                        </p:attrNameLst>
                                      </p:cBhvr>
                                      <p:tavLst>
                                        <p:tav tm="0">
                                          <p:val>
                                            <p:strVal val="#ppt_h"/>
                                          </p:val>
                                        </p:tav>
                                        <p:tav tm="100000">
                                          <p:val>
                                            <p:strVal val="#ppt_h"/>
                                          </p:val>
                                        </p:tav>
                                      </p:tavLst>
                                    </p:anim>
                                    <p:animEffect transition="in" filter="fade">
                                      <p:cBhvr>
                                        <p:cTn id="21" dur="1000"/>
                                        <p:tgtEl>
                                          <p:spTgt spid="23"/>
                                        </p:tgtEl>
                                      </p:cBhvr>
                                    </p:animEffect>
                                  </p:childTnLst>
                                </p:cTn>
                              </p:par>
                              <p:par>
                                <p:cTn id="22" presetID="55" presetClass="entr" presetSubtype="0" fill="hold" nodeType="withEffect">
                                  <p:stCondLst>
                                    <p:cond delay="0"/>
                                  </p:stCondLst>
                                  <p:childTnLst>
                                    <p:set>
                                      <p:cBhvr>
                                        <p:cTn id="23" dur="1" fill="hold">
                                          <p:stCondLst>
                                            <p:cond delay="0"/>
                                          </p:stCondLst>
                                        </p:cTn>
                                        <p:tgtEl>
                                          <p:spTgt spid="6161"/>
                                        </p:tgtEl>
                                        <p:attrNameLst>
                                          <p:attrName>style.visibility</p:attrName>
                                        </p:attrNameLst>
                                      </p:cBhvr>
                                      <p:to>
                                        <p:strVal val="visible"/>
                                      </p:to>
                                    </p:set>
                                    <p:anim calcmode="lin" valueType="num">
                                      <p:cBhvr>
                                        <p:cTn id="24" dur="1000" fill="hold"/>
                                        <p:tgtEl>
                                          <p:spTgt spid="6161"/>
                                        </p:tgtEl>
                                        <p:attrNameLst>
                                          <p:attrName>ppt_w</p:attrName>
                                        </p:attrNameLst>
                                      </p:cBhvr>
                                      <p:tavLst>
                                        <p:tav tm="0">
                                          <p:val>
                                            <p:strVal val="#ppt_w*0.70"/>
                                          </p:val>
                                        </p:tav>
                                        <p:tav tm="100000">
                                          <p:val>
                                            <p:strVal val="#ppt_w"/>
                                          </p:val>
                                        </p:tav>
                                      </p:tavLst>
                                    </p:anim>
                                    <p:anim calcmode="lin" valueType="num">
                                      <p:cBhvr>
                                        <p:cTn id="25" dur="1000" fill="hold"/>
                                        <p:tgtEl>
                                          <p:spTgt spid="6161"/>
                                        </p:tgtEl>
                                        <p:attrNameLst>
                                          <p:attrName>ppt_h</p:attrName>
                                        </p:attrNameLst>
                                      </p:cBhvr>
                                      <p:tavLst>
                                        <p:tav tm="0">
                                          <p:val>
                                            <p:strVal val="#ppt_h"/>
                                          </p:val>
                                        </p:tav>
                                        <p:tav tm="100000">
                                          <p:val>
                                            <p:strVal val="#ppt_h"/>
                                          </p:val>
                                        </p:tav>
                                      </p:tavLst>
                                    </p:anim>
                                    <p:animEffect transition="in" filter="fade">
                                      <p:cBhvr>
                                        <p:cTn id="26" dur="1000"/>
                                        <p:tgtEl>
                                          <p:spTgt spid="6161"/>
                                        </p:tgtEl>
                                      </p:cBhvr>
                                    </p:animEffect>
                                  </p:childTnLst>
                                </p:cTn>
                              </p:par>
                              <p:par>
                                <p:cTn id="27" presetID="55" presetClass="entr" presetSubtype="0" fill="hold" grpId="0" nodeType="withEffect">
                                  <p:stCondLst>
                                    <p:cond delay="0"/>
                                  </p:stCondLst>
                                  <p:childTnLst>
                                    <p:set>
                                      <p:cBhvr>
                                        <p:cTn id="28" dur="1" fill="hold">
                                          <p:stCondLst>
                                            <p:cond delay="0"/>
                                          </p:stCondLst>
                                        </p:cTn>
                                        <p:tgtEl>
                                          <p:spTgt spid="6156"/>
                                        </p:tgtEl>
                                        <p:attrNameLst>
                                          <p:attrName>style.visibility</p:attrName>
                                        </p:attrNameLst>
                                      </p:cBhvr>
                                      <p:to>
                                        <p:strVal val="visible"/>
                                      </p:to>
                                    </p:set>
                                    <p:anim calcmode="lin" valueType="num">
                                      <p:cBhvr>
                                        <p:cTn id="29" dur="1000" fill="hold"/>
                                        <p:tgtEl>
                                          <p:spTgt spid="6156"/>
                                        </p:tgtEl>
                                        <p:attrNameLst>
                                          <p:attrName>ppt_w</p:attrName>
                                        </p:attrNameLst>
                                      </p:cBhvr>
                                      <p:tavLst>
                                        <p:tav tm="0">
                                          <p:val>
                                            <p:strVal val="#ppt_w*0.70"/>
                                          </p:val>
                                        </p:tav>
                                        <p:tav tm="100000">
                                          <p:val>
                                            <p:strVal val="#ppt_w"/>
                                          </p:val>
                                        </p:tav>
                                      </p:tavLst>
                                    </p:anim>
                                    <p:anim calcmode="lin" valueType="num">
                                      <p:cBhvr>
                                        <p:cTn id="30" dur="1000" fill="hold"/>
                                        <p:tgtEl>
                                          <p:spTgt spid="6156"/>
                                        </p:tgtEl>
                                        <p:attrNameLst>
                                          <p:attrName>ppt_h</p:attrName>
                                        </p:attrNameLst>
                                      </p:cBhvr>
                                      <p:tavLst>
                                        <p:tav tm="0">
                                          <p:val>
                                            <p:strVal val="#ppt_h"/>
                                          </p:val>
                                        </p:tav>
                                        <p:tav tm="100000">
                                          <p:val>
                                            <p:strVal val="#ppt_h"/>
                                          </p:val>
                                        </p:tav>
                                      </p:tavLst>
                                    </p:anim>
                                    <p:animEffect transition="in" filter="fade">
                                      <p:cBhvr>
                                        <p:cTn id="31" dur="1000"/>
                                        <p:tgtEl>
                                          <p:spTgt spid="6156"/>
                                        </p:tgtEl>
                                      </p:cBhvr>
                                    </p:animEffect>
                                  </p:childTnLst>
                                </p:cTn>
                              </p:par>
                              <p:par>
                                <p:cTn id="32" presetID="55"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1000" fill="hold"/>
                                        <p:tgtEl>
                                          <p:spTgt spid="17"/>
                                        </p:tgtEl>
                                        <p:attrNameLst>
                                          <p:attrName>ppt_w</p:attrName>
                                        </p:attrNameLst>
                                      </p:cBhvr>
                                      <p:tavLst>
                                        <p:tav tm="0">
                                          <p:val>
                                            <p:strVal val="#ppt_w*0.70"/>
                                          </p:val>
                                        </p:tav>
                                        <p:tav tm="100000">
                                          <p:val>
                                            <p:strVal val="#ppt_w"/>
                                          </p:val>
                                        </p:tav>
                                      </p:tavLst>
                                    </p:anim>
                                    <p:anim calcmode="lin" valueType="num">
                                      <p:cBhvr>
                                        <p:cTn id="35" dur="1000" fill="hold"/>
                                        <p:tgtEl>
                                          <p:spTgt spid="17"/>
                                        </p:tgtEl>
                                        <p:attrNameLst>
                                          <p:attrName>ppt_h</p:attrName>
                                        </p:attrNameLst>
                                      </p:cBhvr>
                                      <p:tavLst>
                                        <p:tav tm="0">
                                          <p:val>
                                            <p:strVal val="#ppt_h"/>
                                          </p:val>
                                        </p:tav>
                                        <p:tav tm="100000">
                                          <p:val>
                                            <p:strVal val="#ppt_h"/>
                                          </p:val>
                                        </p:tav>
                                      </p:tavLst>
                                    </p:anim>
                                    <p:animEffect transition="in" filter="fade">
                                      <p:cBhvr>
                                        <p:cTn id="36" dur="1000"/>
                                        <p:tgtEl>
                                          <p:spTgt spid="17"/>
                                        </p:tgtEl>
                                      </p:cBhvr>
                                    </p:animEffect>
                                  </p:childTnLst>
                                </p:cTn>
                              </p:par>
                            </p:childTnLst>
                          </p:cTn>
                        </p:par>
                        <p:par>
                          <p:cTn id="37" fill="hold">
                            <p:stCondLst>
                              <p:cond delay="3000"/>
                            </p:stCondLst>
                            <p:childTnLst>
                              <p:par>
                                <p:cTn id="38" presetID="55" presetClass="entr" presetSubtype="0" fill="hold" nodeType="afterEffect">
                                  <p:stCondLst>
                                    <p:cond delay="0"/>
                                  </p:stCondLst>
                                  <p:childTnLst>
                                    <p:set>
                                      <p:cBhvr>
                                        <p:cTn id="39" dur="1" fill="hold">
                                          <p:stCondLst>
                                            <p:cond delay="0"/>
                                          </p:stCondLst>
                                        </p:cTn>
                                        <p:tgtEl>
                                          <p:spTgt spid="6152">
                                            <p:txEl>
                                              <p:pRg st="4" end="4"/>
                                            </p:txEl>
                                          </p:spTgt>
                                        </p:tgtEl>
                                        <p:attrNameLst>
                                          <p:attrName>style.visibility</p:attrName>
                                        </p:attrNameLst>
                                      </p:cBhvr>
                                      <p:to>
                                        <p:strVal val="visible"/>
                                      </p:to>
                                    </p:set>
                                    <p:anim calcmode="lin" valueType="num">
                                      <p:cBhvr>
                                        <p:cTn id="40" dur="1000" fill="hold"/>
                                        <p:tgtEl>
                                          <p:spTgt spid="6152">
                                            <p:txEl>
                                              <p:pRg st="4" end="4"/>
                                            </p:txEl>
                                          </p:spTgt>
                                        </p:tgtEl>
                                        <p:attrNameLst>
                                          <p:attrName>ppt_w</p:attrName>
                                        </p:attrNameLst>
                                      </p:cBhvr>
                                      <p:tavLst>
                                        <p:tav tm="0">
                                          <p:val>
                                            <p:strVal val="#ppt_w*0.70"/>
                                          </p:val>
                                        </p:tav>
                                        <p:tav tm="100000">
                                          <p:val>
                                            <p:strVal val="#ppt_w"/>
                                          </p:val>
                                        </p:tav>
                                      </p:tavLst>
                                    </p:anim>
                                    <p:anim calcmode="lin" valueType="num">
                                      <p:cBhvr>
                                        <p:cTn id="41" dur="1000" fill="hold"/>
                                        <p:tgtEl>
                                          <p:spTgt spid="6152">
                                            <p:txEl>
                                              <p:pRg st="4" end="4"/>
                                            </p:txEl>
                                          </p:spTgt>
                                        </p:tgtEl>
                                        <p:attrNameLst>
                                          <p:attrName>ppt_h</p:attrName>
                                        </p:attrNameLst>
                                      </p:cBhvr>
                                      <p:tavLst>
                                        <p:tav tm="0">
                                          <p:val>
                                            <p:strVal val="#ppt_h"/>
                                          </p:val>
                                        </p:tav>
                                        <p:tav tm="100000">
                                          <p:val>
                                            <p:strVal val="#ppt_h"/>
                                          </p:val>
                                        </p:tav>
                                      </p:tavLst>
                                    </p:anim>
                                    <p:animEffect transition="in" filter="fade">
                                      <p:cBhvr>
                                        <p:cTn id="42" dur="1000"/>
                                        <p:tgtEl>
                                          <p:spTgt spid="6152">
                                            <p:txEl>
                                              <p:pRg st="4" end="4"/>
                                            </p:txEl>
                                          </p:spTgt>
                                        </p:tgtEl>
                                      </p:cBhvr>
                                    </p:animEffect>
                                  </p:childTnLst>
                                </p:cTn>
                              </p:par>
                              <p:par>
                                <p:cTn id="43" presetID="55" presetClass="entr" presetSubtype="0" fill="hold" grpId="0" nodeType="withEffect">
                                  <p:stCondLst>
                                    <p:cond delay="0"/>
                                  </p:stCondLst>
                                  <p:childTnLst>
                                    <p:set>
                                      <p:cBhvr>
                                        <p:cTn id="44" dur="1" fill="hold">
                                          <p:stCondLst>
                                            <p:cond delay="0"/>
                                          </p:stCondLst>
                                        </p:cTn>
                                        <p:tgtEl>
                                          <p:spTgt spid="6158"/>
                                        </p:tgtEl>
                                        <p:attrNameLst>
                                          <p:attrName>style.visibility</p:attrName>
                                        </p:attrNameLst>
                                      </p:cBhvr>
                                      <p:to>
                                        <p:strVal val="visible"/>
                                      </p:to>
                                    </p:set>
                                    <p:anim calcmode="lin" valueType="num">
                                      <p:cBhvr>
                                        <p:cTn id="45" dur="1000" fill="hold"/>
                                        <p:tgtEl>
                                          <p:spTgt spid="6158"/>
                                        </p:tgtEl>
                                        <p:attrNameLst>
                                          <p:attrName>ppt_w</p:attrName>
                                        </p:attrNameLst>
                                      </p:cBhvr>
                                      <p:tavLst>
                                        <p:tav tm="0">
                                          <p:val>
                                            <p:strVal val="#ppt_w*0.70"/>
                                          </p:val>
                                        </p:tav>
                                        <p:tav tm="100000">
                                          <p:val>
                                            <p:strVal val="#ppt_w"/>
                                          </p:val>
                                        </p:tav>
                                      </p:tavLst>
                                    </p:anim>
                                    <p:anim calcmode="lin" valueType="num">
                                      <p:cBhvr>
                                        <p:cTn id="46" dur="1000" fill="hold"/>
                                        <p:tgtEl>
                                          <p:spTgt spid="6158"/>
                                        </p:tgtEl>
                                        <p:attrNameLst>
                                          <p:attrName>ppt_h</p:attrName>
                                        </p:attrNameLst>
                                      </p:cBhvr>
                                      <p:tavLst>
                                        <p:tav tm="0">
                                          <p:val>
                                            <p:strVal val="#ppt_h"/>
                                          </p:val>
                                        </p:tav>
                                        <p:tav tm="100000">
                                          <p:val>
                                            <p:strVal val="#ppt_h"/>
                                          </p:val>
                                        </p:tav>
                                      </p:tavLst>
                                    </p:anim>
                                    <p:animEffect transition="in" filter="fade">
                                      <p:cBhvr>
                                        <p:cTn id="47" dur="1000"/>
                                        <p:tgtEl>
                                          <p:spTgt spid="6158"/>
                                        </p:tgtEl>
                                      </p:cBhvr>
                                    </p:animEffect>
                                  </p:childTnLst>
                                </p:cTn>
                              </p:par>
                              <p:par>
                                <p:cTn id="48" presetID="55"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p:cTn id="50" dur="1000" fill="hold"/>
                                        <p:tgtEl>
                                          <p:spTgt spid="20"/>
                                        </p:tgtEl>
                                        <p:attrNameLst>
                                          <p:attrName>ppt_w</p:attrName>
                                        </p:attrNameLst>
                                      </p:cBhvr>
                                      <p:tavLst>
                                        <p:tav tm="0">
                                          <p:val>
                                            <p:strVal val="#ppt_w*0.70"/>
                                          </p:val>
                                        </p:tav>
                                        <p:tav tm="100000">
                                          <p:val>
                                            <p:strVal val="#ppt_w"/>
                                          </p:val>
                                        </p:tav>
                                      </p:tavLst>
                                    </p:anim>
                                    <p:anim calcmode="lin" valueType="num">
                                      <p:cBhvr>
                                        <p:cTn id="51" dur="1000" fill="hold"/>
                                        <p:tgtEl>
                                          <p:spTgt spid="20"/>
                                        </p:tgtEl>
                                        <p:attrNameLst>
                                          <p:attrName>ppt_h</p:attrName>
                                        </p:attrNameLst>
                                      </p:cBhvr>
                                      <p:tavLst>
                                        <p:tav tm="0">
                                          <p:val>
                                            <p:strVal val="#ppt_h"/>
                                          </p:val>
                                        </p:tav>
                                        <p:tav tm="100000">
                                          <p:val>
                                            <p:strVal val="#ppt_h"/>
                                          </p:val>
                                        </p:tav>
                                      </p:tavLst>
                                    </p:anim>
                                    <p:animEffect transition="in" filter="fade">
                                      <p:cBhvr>
                                        <p:cTn id="52" dur="1000"/>
                                        <p:tgtEl>
                                          <p:spTgt spid="20"/>
                                        </p:tgtEl>
                                      </p:cBhvr>
                                    </p:animEffect>
                                  </p:childTnLst>
                                </p:cTn>
                              </p:par>
                              <p:par>
                                <p:cTn id="53" presetID="55" presetClass="entr" presetSubtype="0" fill="hold"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1000" fill="hold"/>
                                        <p:tgtEl>
                                          <p:spTgt spid="15"/>
                                        </p:tgtEl>
                                        <p:attrNameLst>
                                          <p:attrName>ppt_w</p:attrName>
                                        </p:attrNameLst>
                                      </p:cBhvr>
                                      <p:tavLst>
                                        <p:tav tm="0">
                                          <p:val>
                                            <p:strVal val="#ppt_w*0.70"/>
                                          </p:val>
                                        </p:tav>
                                        <p:tav tm="100000">
                                          <p:val>
                                            <p:strVal val="#ppt_w"/>
                                          </p:val>
                                        </p:tav>
                                      </p:tavLst>
                                    </p:anim>
                                    <p:anim calcmode="lin" valueType="num">
                                      <p:cBhvr>
                                        <p:cTn id="56" dur="1000" fill="hold"/>
                                        <p:tgtEl>
                                          <p:spTgt spid="15"/>
                                        </p:tgtEl>
                                        <p:attrNameLst>
                                          <p:attrName>ppt_h</p:attrName>
                                        </p:attrNameLst>
                                      </p:cBhvr>
                                      <p:tavLst>
                                        <p:tav tm="0">
                                          <p:val>
                                            <p:strVal val="#ppt_h"/>
                                          </p:val>
                                        </p:tav>
                                        <p:tav tm="100000">
                                          <p:val>
                                            <p:strVal val="#ppt_h"/>
                                          </p:val>
                                        </p:tav>
                                      </p:tavLst>
                                    </p:anim>
                                    <p:animEffect transition="in" filter="fade">
                                      <p:cBhvr>
                                        <p:cTn id="57" dur="1000"/>
                                        <p:tgtEl>
                                          <p:spTgt spid="15"/>
                                        </p:tgtEl>
                                      </p:cBhvr>
                                    </p:animEffect>
                                  </p:childTnLst>
                                </p:cTn>
                              </p:par>
                            </p:childTnLst>
                          </p:cTn>
                        </p:par>
                        <p:par>
                          <p:cTn id="58" fill="hold">
                            <p:stCondLst>
                              <p:cond delay="4000"/>
                            </p:stCondLst>
                            <p:childTnLst>
                              <p:par>
                                <p:cTn id="59" presetID="55" presetClass="entr" presetSubtype="0" fill="hold" nodeType="afterEffect">
                                  <p:stCondLst>
                                    <p:cond delay="0"/>
                                  </p:stCondLst>
                                  <p:childTnLst>
                                    <p:set>
                                      <p:cBhvr>
                                        <p:cTn id="60" dur="1" fill="hold">
                                          <p:stCondLst>
                                            <p:cond delay="0"/>
                                          </p:stCondLst>
                                        </p:cTn>
                                        <p:tgtEl>
                                          <p:spTgt spid="6152">
                                            <p:txEl>
                                              <p:pRg st="7" end="7"/>
                                            </p:txEl>
                                          </p:spTgt>
                                        </p:tgtEl>
                                        <p:attrNameLst>
                                          <p:attrName>style.visibility</p:attrName>
                                        </p:attrNameLst>
                                      </p:cBhvr>
                                      <p:to>
                                        <p:strVal val="visible"/>
                                      </p:to>
                                    </p:set>
                                    <p:anim calcmode="lin" valueType="num">
                                      <p:cBhvr>
                                        <p:cTn id="61" dur="1000" fill="hold"/>
                                        <p:tgtEl>
                                          <p:spTgt spid="6152">
                                            <p:txEl>
                                              <p:pRg st="7" end="7"/>
                                            </p:txEl>
                                          </p:spTgt>
                                        </p:tgtEl>
                                        <p:attrNameLst>
                                          <p:attrName>ppt_w</p:attrName>
                                        </p:attrNameLst>
                                      </p:cBhvr>
                                      <p:tavLst>
                                        <p:tav tm="0">
                                          <p:val>
                                            <p:strVal val="#ppt_w*0.70"/>
                                          </p:val>
                                        </p:tav>
                                        <p:tav tm="100000">
                                          <p:val>
                                            <p:strVal val="#ppt_w"/>
                                          </p:val>
                                        </p:tav>
                                      </p:tavLst>
                                    </p:anim>
                                    <p:anim calcmode="lin" valueType="num">
                                      <p:cBhvr>
                                        <p:cTn id="62" dur="1000" fill="hold"/>
                                        <p:tgtEl>
                                          <p:spTgt spid="6152">
                                            <p:txEl>
                                              <p:pRg st="7" end="7"/>
                                            </p:txEl>
                                          </p:spTgt>
                                        </p:tgtEl>
                                        <p:attrNameLst>
                                          <p:attrName>ppt_h</p:attrName>
                                        </p:attrNameLst>
                                      </p:cBhvr>
                                      <p:tavLst>
                                        <p:tav tm="0">
                                          <p:val>
                                            <p:strVal val="#ppt_h"/>
                                          </p:val>
                                        </p:tav>
                                        <p:tav tm="100000">
                                          <p:val>
                                            <p:strVal val="#ppt_h"/>
                                          </p:val>
                                        </p:tav>
                                      </p:tavLst>
                                    </p:anim>
                                    <p:animEffect transition="in" filter="fade">
                                      <p:cBhvr>
                                        <p:cTn id="63" dur="1000"/>
                                        <p:tgtEl>
                                          <p:spTgt spid="6152">
                                            <p:txEl>
                                              <p:pRg st="7" end="7"/>
                                            </p:txEl>
                                          </p:spTgt>
                                        </p:tgtEl>
                                      </p:cBhvr>
                                    </p:animEffect>
                                  </p:childTnLst>
                                </p:cTn>
                              </p:par>
                            </p:childTnLst>
                          </p:cTn>
                        </p:par>
                        <p:par>
                          <p:cTn id="64" fill="hold">
                            <p:stCondLst>
                              <p:cond delay="5000"/>
                            </p:stCondLst>
                            <p:childTnLst>
                              <p:par>
                                <p:cTn id="65" presetID="55" presetClass="entr" presetSubtype="0" fill="hold"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1000" fill="hold"/>
                                        <p:tgtEl>
                                          <p:spTgt spid="18"/>
                                        </p:tgtEl>
                                        <p:attrNameLst>
                                          <p:attrName>ppt_w</p:attrName>
                                        </p:attrNameLst>
                                      </p:cBhvr>
                                      <p:tavLst>
                                        <p:tav tm="0">
                                          <p:val>
                                            <p:strVal val="#ppt_w*0.70"/>
                                          </p:val>
                                        </p:tav>
                                        <p:tav tm="100000">
                                          <p:val>
                                            <p:strVal val="#ppt_w"/>
                                          </p:val>
                                        </p:tav>
                                      </p:tavLst>
                                    </p:anim>
                                    <p:anim calcmode="lin" valueType="num">
                                      <p:cBhvr>
                                        <p:cTn id="68" dur="1000" fill="hold"/>
                                        <p:tgtEl>
                                          <p:spTgt spid="18"/>
                                        </p:tgtEl>
                                        <p:attrNameLst>
                                          <p:attrName>ppt_h</p:attrName>
                                        </p:attrNameLst>
                                      </p:cBhvr>
                                      <p:tavLst>
                                        <p:tav tm="0">
                                          <p:val>
                                            <p:strVal val="#ppt_h"/>
                                          </p:val>
                                        </p:tav>
                                        <p:tav tm="100000">
                                          <p:val>
                                            <p:strVal val="#ppt_h"/>
                                          </p:val>
                                        </p:tav>
                                      </p:tavLst>
                                    </p:anim>
                                    <p:animEffect transition="in" filter="fade">
                                      <p:cBhvr>
                                        <p:cTn id="69" dur="1000"/>
                                        <p:tgtEl>
                                          <p:spTgt spid="18"/>
                                        </p:tgtEl>
                                      </p:cBhvr>
                                    </p:animEffect>
                                  </p:childTnLst>
                                </p:cTn>
                              </p:par>
                              <p:par>
                                <p:cTn id="70" presetID="55" presetClass="entr" presetSubtype="0" fill="hold" nodeType="withEffect">
                                  <p:stCondLst>
                                    <p:cond delay="0"/>
                                  </p:stCondLst>
                                  <p:childTnLst>
                                    <p:set>
                                      <p:cBhvr>
                                        <p:cTn id="71" dur="1" fill="hold">
                                          <p:stCondLst>
                                            <p:cond delay="0"/>
                                          </p:stCondLst>
                                        </p:cTn>
                                        <p:tgtEl>
                                          <p:spTgt spid="6155"/>
                                        </p:tgtEl>
                                        <p:attrNameLst>
                                          <p:attrName>style.visibility</p:attrName>
                                        </p:attrNameLst>
                                      </p:cBhvr>
                                      <p:to>
                                        <p:strVal val="visible"/>
                                      </p:to>
                                    </p:set>
                                    <p:anim calcmode="lin" valueType="num">
                                      <p:cBhvr>
                                        <p:cTn id="72" dur="1000" fill="hold"/>
                                        <p:tgtEl>
                                          <p:spTgt spid="6155"/>
                                        </p:tgtEl>
                                        <p:attrNameLst>
                                          <p:attrName>ppt_w</p:attrName>
                                        </p:attrNameLst>
                                      </p:cBhvr>
                                      <p:tavLst>
                                        <p:tav tm="0">
                                          <p:val>
                                            <p:strVal val="#ppt_w*0.70"/>
                                          </p:val>
                                        </p:tav>
                                        <p:tav tm="100000">
                                          <p:val>
                                            <p:strVal val="#ppt_w"/>
                                          </p:val>
                                        </p:tav>
                                      </p:tavLst>
                                    </p:anim>
                                    <p:anim calcmode="lin" valueType="num">
                                      <p:cBhvr>
                                        <p:cTn id="73" dur="1000" fill="hold"/>
                                        <p:tgtEl>
                                          <p:spTgt spid="6155"/>
                                        </p:tgtEl>
                                        <p:attrNameLst>
                                          <p:attrName>ppt_h</p:attrName>
                                        </p:attrNameLst>
                                      </p:cBhvr>
                                      <p:tavLst>
                                        <p:tav tm="0">
                                          <p:val>
                                            <p:strVal val="#ppt_h"/>
                                          </p:val>
                                        </p:tav>
                                        <p:tav tm="100000">
                                          <p:val>
                                            <p:strVal val="#ppt_h"/>
                                          </p:val>
                                        </p:tav>
                                      </p:tavLst>
                                    </p:anim>
                                    <p:animEffect transition="in" filter="fade">
                                      <p:cBhvr>
                                        <p:cTn id="74" dur="1000"/>
                                        <p:tgtEl>
                                          <p:spTgt spid="6155"/>
                                        </p:tgtEl>
                                      </p:cBhvr>
                                    </p:animEffect>
                                  </p:childTnLst>
                                </p:cTn>
                              </p:par>
                              <p:par>
                                <p:cTn id="75" presetID="55" presetClass="entr" presetSubtype="0" fill="hold" grpId="0" nodeType="with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1000" fill="hold"/>
                                        <p:tgtEl>
                                          <p:spTgt spid="16"/>
                                        </p:tgtEl>
                                        <p:attrNameLst>
                                          <p:attrName>ppt_w</p:attrName>
                                        </p:attrNameLst>
                                      </p:cBhvr>
                                      <p:tavLst>
                                        <p:tav tm="0">
                                          <p:val>
                                            <p:strVal val="#ppt_w*0.70"/>
                                          </p:val>
                                        </p:tav>
                                        <p:tav tm="100000">
                                          <p:val>
                                            <p:strVal val="#ppt_w"/>
                                          </p:val>
                                        </p:tav>
                                      </p:tavLst>
                                    </p:anim>
                                    <p:anim calcmode="lin" valueType="num">
                                      <p:cBhvr>
                                        <p:cTn id="78" dur="1000" fill="hold"/>
                                        <p:tgtEl>
                                          <p:spTgt spid="16"/>
                                        </p:tgtEl>
                                        <p:attrNameLst>
                                          <p:attrName>ppt_h</p:attrName>
                                        </p:attrNameLst>
                                      </p:cBhvr>
                                      <p:tavLst>
                                        <p:tav tm="0">
                                          <p:val>
                                            <p:strVal val="#ppt_h"/>
                                          </p:val>
                                        </p:tav>
                                        <p:tav tm="100000">
                                          <p:val>
                                            <p:strVal val="#ppt_h"/>
                                          </p:val>
                                        </p:tav>
                                      </p:tavLst>
                                    </p:anim>
                                    <p:animEffect transition="in" filter="fade">
                                      <p:cBhvr>
                                        <p:cTn id="79" dur="1000"/>
                                        <p:tgtEl>
                                          <p:spTgt spid="16"/>
                                        </p:tgtEl>
                                      </p:cBhvr>
                                    </p:animEffect>
                                  </p:childTnLst>
                                </p:cTn>
                              </p:par>
                              <p:par>
                                <p:cTn id="80" presetID="55" presetClass="entr" presetSubtype="0"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1000" fill="hold"/>
                                        <p:tgtEl>
                                          <p:spTgt spid="19"/>
                                        </p:tgtEl>
                                        <p:attrNameLst>
                                          <p:attrName>ppt_w</p:attrName>
                                        </p:attrNameLst>
                                      </p:cBhvr>
                                      <p:tavLst>
                                        <p:tav tm="0">
                                          <p:val>
                                            <p:strVal val="#ppt_w*0.70"/>
                                          </p:val>
                                        </p:tav>
                                        <p:tav tm="100000">
                                          <p:val>
                                            <p:strVal val="#ppt_w"/>
                                          </p:val>
                                        </p:tav>
                                      </p:tavLst>
                                    </p:anim>
                                    <p:anim calcmode="lin" valueType="num">
                                      <p:cBhvr>
                                        <p:cTn id="83" dur="1000" fill="hold"/>
                                        <p:tgtEl>
                                          <p:spTgt spid="19"/>
                                        </p:tgtEl>
                                        <p:attrNameLst>
                                          <p:attrName>ppt_h</p:attrName>
                                        </p:attrNameLst>
                                      </p:cBhvr>
                                      <p:tavLst>
                                        <p:tav tm="0">
                                          <p:val>
                                            <p:strVal val="#ppt_h"/>
                                          </p:val>
                                        </p:tav>
                                        <p:tav tm="100000">
                                          <p:val>
                                            <p:strVal val="#ppt_h"/>
                                          </p:val>
                                        </p:tav>
                                      </p:tavLst>
                                    </p:anim>
                                    <p:animEffect transition="in" filter="fade">
                                      <p:cBhvr>
                                        <p:cTn id="84"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6" grpId="0" animBg="1"/>
      <p:bldP spid="6156" grpId="0"/>
      <p:bldP spid="6158" grpId="0"/>
      <p:bldP spid="19" grpId="0"/>
      <p:bldP spid="22" grpId="0" animBg="1"/>
      <p:bldP spid="2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683568" y="1628800"/>
            <a:ext cx="8352928" cy="4896544"/>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5" name="AutoShape 4"/>
          <p:cNvSpPr>
            <a:spLocks noChangeArrowheads="1"/>
          </p:cNvSpPr>
          <p:nvPr/>
        </p:nvSpPr>
        <p:spPr bwMode="auto">
          <a:xfrm>
            <a:off x="683568" y="1268760"/>
            <a:ext cx="6768752" cy="504056"/>
          </a:xfrm>
          <a:prstGeom prst="roundRect">
            <a:avLst>
              <a:gd name="adj" fmla="val 16667"/>
            </a:avLst>
          </a:prstGeom>
          <a:solidFill>
            <a:srgbClr val="7BB800"/>
          </a:solidFill>
          <a:ln w="9525">
            <a:solidFill>
              <a:srgbClr val="7BB800"/>
            </a:solidFill>
            <a:round/>
            <a:headEnd/>
            <a:tailEnd/>
          </a:ln>
        </p:spPr>
        <p:txBody>
          <a:bodyPr/>
          <a:lstStyle/>
          <a:p>
            <a:r>
              <a:rPr lang="fr-FR" b="1" dirty="0" smtClean="0">
                <a:solidFill>
                  <a:srgbClr val="FFFFFF"/>
                </a:solidFill>
                <a:latin typeface="Calibri" pitchFamily="34" charset="0"/>
              </a:rPr>
              <a:t>Les éléments de structuration des connaissances</a:t>
            </a:r>
            <a:endParaRPr lang="fr-FR" dirty="0" smtClean="0">
              <a:solidFill>
                <a:schemeClr val="bg1"/>
              </a:solidFill>
            </a:endParaRPr>
          </a:p>
          <a:p>
            <a:pPr algn="ctr">
              <a:spcAft>
                <a:spcPts val="1000"/>
              </a:spcAft>
            </a:pPr>
            <a:endParaRPr lang="fr-FR" b="1" dirty="0">
              <a:solidFill>
                <a:schemeClr val="bg1"/>
              </a:solidFill>
              <a:latin typeface="Calibri" pitchFamily="34" charset="0"/>
            </a:endParaRPr>
          </a:p>
          <a:p>
            <a:endParaRPr lang="fr-FR" dirty="0"/>
          </a:p>
        </p:txBody>
      </p:sp>
      <p:pic>
        <p:nvPicPr>
          <p:cNvPr id="12" name="Picture 2"/>
          <p:cNvPicPr>
            <a:picLocks noChangeAspect="1" noChangeArrowheads="1"/>
          </p:cNvPicPr>
          <p:nvPr/>
        </p:nvPicPr>
        <p:blipFill>
          <a:blip r:embed="rId2" cstate="print"/>
          <a:srcRect/>
          <a:stretch>
            <a:fillRect/>
          </a:stretch>
        </p:blipFill>
        <p:spPr bwMode="auto">
          <a:xfrm>
            <a:off x="760149" y="4408810"/>
            <a:ext cx="5977566" cy="2054182"/>
          </a:xfrm>
          <a:prstGeom prst="roundRect">
            <a:avLst>
              <a:gd name="adj" fmla="val 12216"/>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5" name="Picture 3"/>
          <p:cNvPicPr>
            <a:picLocks noChangeAspect="1" noChangeArrowheads="1"/>
          </p:cNvPicPr>
          <p:nvPr/>
        </p:nvPicPr>
        <p:blipFill>
          <a:blip r:embed="rId3" cstate="print"/>
          <a:srcRect/>
          <a:stretch>
            <a:fillRect/>
          </a:stretch>
        </p:blipFill>
        <p:spPr bwMode="auto">
          <a:xfrm>
            <a:off x="4113967" y="1964379"/>
            <a:ext cx="4253243" cy="2215877"/>
          </a:xfrm>
          <a:prstGeom prst="roundRect">
            <a:avLst>
              <a:gd name="adj" fmla="val 6590"/>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 name="Picture 2" descr="http://www.reveco.eu/images/gestes_img04.png"/>
          <p:cNvPicPr>
            <a:picLocks noChangeAspect="1" noChangeArrowheads="1"/>
          </p:cNvPicPr>
          <p:nvPr/>
        </p:nvPicPr>
        <p:blipFill>
          <a:blip r:embed="rId4" cstate="print"/>
          <a:srcRect/>
          <a:stretch>
            <a:fillRect/>
          </a:stretch>
        </p:blipFill>
        <p:spPr bwMode="auto">
          <a:xfrm>
            <a:off x="6776775" y="4330813"/>
            <a:ext cx="2367225" cy="1994678"/>
          </a:xfrm>
          <a:prstGeom prst="rect">
            <a:avLst/>
          </a:prstGeom>
          <a:noFill/>
          <a:ln w="9525">
            <a:noFill/>
            <a:miter lim="800000"/>
            <a:headEnd/>
            <a:tailEnd/>
          </a:ln>
        </p:spPr>
      </p:pic>
      <p:sp>
        <p:nvSpPr>
          <p:cNvPr id="24"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25" name="Groupe 24"/>
          <p:cNvGrpSpPr/>
          <p:nvPr/>
        </p:nvGrpSpPr>
        <p:grpSpPr>
          <a:xfrm>
            <a:off x="3748930" y="-108869"/>
            <a:ext cx="5287566" cy="1440000"/>
            <a:chOff x="3748930" y="-108869"/>
            <a:chExt cx="5287566" cy="1440000"/>
          </a:xfrm>
        </p:grpSpPr>
        <p:grpSp>
          <p:nvGrpSpPr>
            <p:cNvPr id="26" name="Groupe 21"/>
            <p:cNvGrpSpPr>
              <a:grpSpLocks/>
            </p:cNvGrpSpPr>
            <p:nvPr/>
          </p:nvGrpSpPr>
          <p:grpSpPr bwMode="auto">
            <a:xfrm>
              <a:off x="3748930" y="72008"/>
              <a:ext cx="5287566" cy="908050"/>
              <a:chOff x="0" y="0"/>
              <a:chExt cx="2615791" cy="513739"/>
            </a:xfrm>
          </p:grpSpPr>
          <p:sp>
            <p:nvSpPr>
              <p:cNvPr id="28" name="AutoShape 3"/>
              <p:cNvSpPr>
                <a:spLocks noChangeArrowheads="1"/>
              </p:cNvSpPr>
              <p:nvPr/>
            </p:nvSpPr>
            <p:spPr bwMode="auto">
              <a:xfrm>
                <a:off x="1" y="150881"/>
                <a:ext cx="2615790"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9"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27" name="Image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grpSp>
        <p:nvGrpSpPr>
          <p:cNvPr id="30" name="Groupe 21"/>
          <p:cNvGrpSpPr>
            <a:grpSpLocks/>
          </p:cNvGrpSpPr>
          <p:nvPr/>
        </p:nvGrpSpPr>
        <p:grpSpPr bwMode="auto">
          <a:xfrm>
            <a:off x="639521" y="72008"/>
            <a:ext cx="2996375" cy="908050"/>
            <a:chOff x="53873" y="29132"/>
            <a:chExt cx="2049225" cy="509714"/>
          </a:xfrm>
        </p:grpSpPr>
        <p:sp>
          <p:nvSpPr>
            <p:cNvPr id="31" name="AutoShape 3"/>
            <p:cNvSpPr>
              <a:spLocks noChangeArrowheads="1"/>
            </p:cNvSpPr>
            <p:nvPr/>
          </p:nvSpPr>
          <p:spPr bwMode="auto">
            <a:xfrm>
              <a:off x="56544" y="74334"/>
              <a:ext cx="2046554"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538163" algn="ctr"/>
              <a:r>
                <a:rPr lang="fr-FR" sz="2000" b="1" dirty="0" smtClean="0">
                  <a:solidFill>
                    <a:srgbClr val="7BB800"/>
                  </a:solidFill>
                  <a:latin typeface="Century Gothic" pitchFamily="34" charset="0"/>
                </a:rPr>
                <a:t>L’énergie </a:t>
              </a:r>
            </a:p>
            <a:p>
              <a:pPr marL="53816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32" name="AutoShape 4"/>
            <p:cNvSpPr>
              <a:spLocks noChangeArrowheads="1"/>
            </p:cNvSpPr>
            <p:nvPr/>
          </p:nvSpPr>
          <p:spPr bwMode="auto">
            <a:xfrm>
              <a:off x="5387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942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0749" y="1521773"/>
            <a:ext cx="2881889" cy="29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4449" name="Picture 1"/>
          <p:cNvPicPr>
            <a:picLocks noChangeAspect="1" noChangeArrowheads="1"/>
          </p:cNvPicPr>
          <p:nvPr/>
        </p:nvPicPr>
        <p:blipFill>
          <a:blip r:embed="rId2" cstate="print"/>
          <a:srcRect/>
          <a:stretch>
            <a:fillRect/>
          </a:stretch>
        </p:blipFill>
        <p:spPr bwMode="auto">
          <a:xfrm>
            <a:off x="0" y="4210012"/>
            <a:ext cx="7452320" cy="2647988"/>
          </a:xfrm>
          <a:prstGeom prst="rect">
            <a:avLst/>
          </a:prstGeom>
          <a:noFill/>
          <a:ln w="9525">
            <a:noFill/>
            <a:miter lim="800000"/>
            <a:headEnd/>
            <a:tailEnd/>
          </a:ln>
          <a:effectLst/>
        </p:spPr>
      </p:pic>
      <p:cxnSp>
        <p:nvCxnSpPr>
          <p:cNvPr id="34" name="Connecteur droit 33"/>
          <p:cNvCxnSpPr/>
          <p:nvPr/>
        </p:nvCxnSpPr>
        <p:spPr>
          <a:xfrm>
            <a:off x="36512" y="3789040"/>
            <a:ext cx="9144000" cy="0"/>
          </a:xfrm>
          <a:prstGeom prst="line">
            <a:avLst/>
          </a:prstGeom>
        </p:spPr>
        <p:style>
          <a:lnRef idx="2">
            <a:schemeClr val="accent3"/>
          </a:lnRef>
          <a:fillRef idx="0">
            <a:schemeClr val="accent3"/>
          </a:fillRef>
          <a:effectRef idx="1">
            <a:schemeClr val="accent3"/>
          </a:effectRef>
          <a:fontRef idx="minor">
            <a:schemeClr val="tx1"/>
          </a:fontRef>
        </p:style>
      </p:cxnSp>
      <p:pic>
        <p:nvPicPr>
          <p:cNvPr id="35" name="Picture 6"/>
          <p:cNvPicPr>
            <a:picLocks noChangeAspect="1" noChangeArrowheads="1"/>
          </p:cNvPicPr>
          <p:nvPr/>
        </p:nvPicPr>
        <p:blipFill>
          <a:blip r:embed="rId3" cstate="print"/>
          <a:srcRect/>
          <a:stretch>
            <a:fillRect/>
          </a:stretch>
        </p:blipFill>
        <p:spPr bwMode="auto">
          <a:xfrm>
            <a:off x="5724128" y="2060848"/>
            <a:ext cx="1584176" cy="1224231"/>
          </a:xfrm>
          <a:prstGeom prst="rect">
            <a:avLst/>
          </a:prstGeom>
          <a:noFill/>
          <a:ln w="9525">
            <a:noFill/>
            <a:miter lim="800000"/>
            <a:headEnd/>
            <a:tailEnd/>
          </a:ln>
        </p:spPr>
      </p:pic>
      <p:pic>
        <p:nvPicPr>
          <p:cNvPr id="36" name="Picture 7"/>
          <p:cNvPicPr>
            <a:picLocks noChangeAspect="1" noChangeArrowheads="1"/>
          </p:cNvPicPr>
          <p:nvPr/>
        </p:nvPicPr>
        <p:blipFill>
          <a:blip r:embed="rId4" cstate="print"/>
          <a:srcRect/>
          <a:stretch>
            <a:fillRect/>
          </a:stretch>
        </p:blipFill>
        <p:spPr bwMode="auto">
          <a:xfrm>
            <a:off x="7308304" y="1844824"/>
            <a:ext cx="1584176" cy="1486015"/>
          </a:xfrm>
          <a:prstGeom prst="rect">
            <a:avLst/>
          </a:prstGeom>
          <a:noFill/>
          <a:ln w="9525">
            <a:noFill/>
            <a:miter lim="800000"/>
            <a:headEnd/>
            <a:tailEnd/>
          </a:ln>
        </p:spPr>
      </p:pic>
      <p:pic>
        <p:nvPicPr>
          <p:cNvPr id="37" name="Picture 8"/>
          <p:cNvPicPr>
            <a:picLocks noChangeAspect="1" noChangeArrowheads="1"/>
          </p:cNvPicPr>
          <p:nvPr/>
        </p:nvPicPr>
        <p:blipFill>
          <a:blip r:embed="rId5" cstate="print"/>
          <a:srcRect/>
          <a:stretch>
            <a:fillRect/>
          </a:stretch>
        </p:blipFill>
        <p:spPr bwMode="auto">
          <a:xfrm>
            <a:off x="4139952" y="2060848"/>
            <a:ext cx="1440160" cy="1170513"/>
          </a:xfrm>
          <a:prstGeom prst="rect">
            <a:avLst/>
          </a:prstGeom>
          <a:noFill/>
          <a:ln w="9525">
            <a:noFill/>
            <a:miter lim="800000"/>
            <a:headEnd/>
            <a:tailEnd/>
          </a:ln>
        </p:spPr>
      </p:pic>
      <p:sp>
        <p:nvSpPr>
          <p:cNvPr id="38" name="Rectangle à coins arrondis 37"/>
          <p:cNvSpPr/>
          <p:nvPr/>
        </p:nvSpPr>
        <p:spPr>
          <a:xfrm>
            <a:off x="3995936" y="1471613"/>
            <a:ext cx="4979789" cy="2173411"/>
          </a:xfrm>
          <a:prstGeom prst="round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 name="Rectangle à coins arrondis 1"/>
          <p:cNvSpPr/>
          <p:nvPr/>
        </p:nvSpPr>
        <p:spPr>
          <a:xfrm>
            <a:off x="5076056" y="1052736"/>
            <a:ext cx="3960440" cy="8640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Prolongement en projet EE avec manipulation approfondie de logiciel  métier</a:t>
            </a:r>
            <a:endParaRPr lang="fr-FR" dirty="0"/>
          </a:p>
        </p:txBody>
      </p:sp>
      <p:sp>
        <p:nvSpPr>
          <p:cNvPr id="40" name="Virage 39"/>
          <p:cNvSpPr/>
          <p:nvPr/>
        </p:nvSpPr>
        <p:spPr>
          <a:xfrm>
            <a:off x="2411760" y="1988840"/>
            <a:ext cx="1440160" cy="1512168"/>
          </a:xfrm>
          <a:prstGeom prst="bentArrow">
            <a:avLst>
              <a:gd name="adj1" fmla="val 42118"/>
              <a:gd name="adj2" fmla="val 42118"/>
              <a:gd name="adj3" fmla="val 28112"/>
              <a:gd name="adj4" fmla="val 4375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
        <p:nvSpPr>
          <p:cNvPr id="43" name="Losange 42"/>
          <p:cNvSpPr/>
          <p:nvPr/>
        </p:nvSpPr>
        <p:spPr bwMode="auto">
          <a:xfrm>
            <a:off x="3563888" y="4149080"/>
            <a:ext cx="1584167" cy="503984"/>
          </a:xfrm>
          <a:prstGeom prst="diamond">
            <a:avLst/>
          </a:prstGeom>
        </p:spPr>
        <p:style>
          <a:lnRef idx="0">
            <a:schemeClr val="accent4"/>
          </a:lnRef>
          <a:fillRef idx="3">
            <a:schemeClr val="accent4"/>
          </a:fillRef>
          <a:effectRef idx="3">
            <a:schemeClr val="accent4"/>
          </a:effectRef>
          <a:fontRef idx="minor">
            <a:schemeClr val="lt1"/>
          </a:fontRef>
        </p:style>
        <p:txBody>
          <a:bodyPr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fr-FR" sz="1000" b="1" dirty="0" smtClean="0"/>
              <a:t>Evaluation</a:t>
            </a:r>
            <a:endParaRPr lang="fr-FR" sz="1000" b="1" dirty="0"/>
          </a:p>
        </p:txBody>
      </p:sp>
      <p:sp>
        <p:nvSpPr>
          <p:cNvPr id="44" name="Losange 43"/>
          <p:cNvSpPr/>
          <p:nvPr/>
        </p:nvSpPr>
        <p:spPr bwMode="auto">
          <a:xfrm>
            <a:off x="4283968" y="5589240"/>
            <a:ext cx="1584167" cy="503984"/>
          </a:xfrm>
          <a:prstGeom prst="diamond">
            <a:avLst/>
          </a:prstGeom>
        </p:spPr>
        <p:style>
          <a:lnRef idx="0">
            <a:schemeClr val="accent4"/>
          </a:lnRef>
          <a:fillRef idx="3">
            <a:schemeClr val="accent4"/>
          </a:fillRef>
          <a:effectRef idx="3">
            <a:schemeClr val="accent4"/>
          </a:effectRef>
          <a:fontRef idx="minor">
            <a:schemeClr val="lt1"/>
          </a:fontRef>
        </p:style>
        <p:txBody>
          <a:bodyPr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fr-FR" sz="1000" b="1" dirty="0" smtClean="0"/>
              <a:t>Evaluation</a:t>
            </a:r>
            <a:endParaRPr lang="fr-FR" sz="1000" b="1" dirty="0"/>
          </a:p>
        </p:txBody>
      </p:sp>
      <p:grpSp>
        <p:nvGrpSpPr>
          <p:cNvPr id="26" name="Groupe 21"/>
          <p:cNvGrpSpPr>
            <a:grpSpLocks/>
          </p:cNvGrpSpPr>
          <p:nvPr/>
        </p:nvGrpSpPr>
        <p:grpSpPr bwMode="auto">
          <a:xfrm>
            <a:off x="3748930" y="72008"/>
            <a:ext cx="5395070" cy="908050"/>
            <a:chOff x="0" y="0"/>
            <a:chExt cx="2668974" cy="513739"/>
          </a:xfrm>
        </p:grpSpPr>
        <p:sp>
          <p:nvSpPr>
            <p:cNvPr id="27"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8"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30" name="Groupe 21"/>
          <p:cNvGrpSpPr>
            <a:grpSpLocks/>
          </p:cNvGrpSpPr>
          <p:nvPr/>
        </p:nvGrpSpPr>
        <p:grpSpPr bwMode="auto">
          <a:xfrm>
            <a:off x="323530" y="44624"/>
            <a:ext cx="3168350" cy="908050"/>
            <a:chOff x="1" y="0"/>
            <a:chExt cx="1691406" cy="513739"/>
          </a:xfrm>
        </p:grpSpPr>
        <p:sp>
          <p:nvSpPr>
            <p:cNvPr id="31"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32"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pic>
        <p:nvPicPr>
          <p:cNvPr id="19" name="Imag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à coins arrondis 20"/>
          <p:cNvSpPr/>
          <p:nvPr/>
        </p:nvSpPr>
        <p:spPr>
          <a:xfrm>
            <a:off x="737046" y="1628801"/>
            <a:ext cx="7757988" cy="439916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pic>
        <p:nvPicPr>
          <p:cNvPr id="14337" name="Picture 1"/>
          <p:cNvPicPr>
            <a:picLocks noChangeAspect="1" noChangeArrowheads="1"/>
          </p:cNvPicPr>
          <p:nvPr/>
        </p:nvPicPr>
        <p:blipFill>
          <a:blip r:embed="rId2" cstate="print"/>
          <a:srcRect l="7393" t="21676" r="7301" b="8653"/>
          <a:stretch>
            <a:fillRect/>
          </a:stretch>
        </p:blipFill>
        <p:spPr bwMode="auto">
          <a:xfrm>
            <a:off x="1115616" y="2348880"/>
            <a:ext cx="7056784" cy="3240360"/>
          </a:xfrm>
          <a:prstGeom prst="rect">
            <a:avLst/>
          </a:prstGeom>
          <a:noFill/>
          <a:ln w="9525">
            <a:noFill/>
            <a:miter lim="800000"/>
            <a:headEnd/>
            <a:tailEnd/>
          </a:ln>
        </p:spPr>
      </p:pic>
      <p:sp>
        <p:nvSpPr>
          <p:cNvPr id="13" name="Rectangle 11"/>
          <p:cNvSpPr>
            <a:spLocks noChangeArrowheads="1"/>
          </p:cNvSpPr>
          <p:nvPr/>
        </p:nvSpPr>
        <p:spPr bwMode="auto">
          <a:xfrm>
            <a:off x="5706293" y="5296123"/>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20" name="AutoShape 4"/>
          <p:cNvSpPr>
            <a:spLocks noChangeArrowheads="1"/>
          </p:cNvSpPr>
          <p:nvPr/>
        </p:nvSpPr>
        <p:spPr bwMode="auto">
          <a:xfrm>
            <a:off x="715888" y="1412775"/>
            <a:ext cx="4648200" cy="432049"/>
          </a:xfrm>
          <a:prstGeom prst="roundRect">
            <a:avLst>
              <a:gd name="adj" fmla="val 16667"/>
            </a:avLst>
          </a:prstGeom>
          <a:solidFill>
            <a:srgbClr val="7BB800"/>
          </a:solidFill>
          <a:ln w="9525">
            <a:solidFill>
              <a:srgbClr val="7BB800"/>
            </a:solidFill>
            <a:round/>
            <a:headEnd/>
            <a:tailEnd/>
          </a:ln>
        </p:spPr>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Evaluation– 2H </a:t>
            </a:r>
            <a:endParaRPr lang="fr-FR" dirty="0"/>
          </a:p>
        </p:txBody>
      </p:sp>
      <p:sp>
        <p:nvSpPr>
          <p:cNvPr id="22" name="Text Box 10"/>
          <p:cNvSpPr txBox="1">
            <a:spLocks noChangeArrowheads="1"/>
          </p:cNvSpPr>
          <p:nvPr/>
        </p:nvSpPr>
        <p:spPr bwMode="auto">
          <a:xfrm>
            <a:off x="875034" y="3662536"/>
            <a:ext cx="7620000" cy="366713"/>
          </a:xfrm>
          <a:prstGeom prst="rect">
            <a:avLst/>
          </a:prstGeom>
          <a:noFill/>
          <a:ln w="9525">
            <a:noFill/>
            <a:miter lim="800000"/>
            <a:headEnd/>
            <a:tailEnd/>
          </a:ln>
        </p:spPr>
        <p:txBody>
          <a:bodyPr>
            <a:spAutoFit/>
          </a:bodyPr>
          <a:lstStyle/>
          <a:p>
            <a:pPr>
              <a:spcBef>
                <a:spcPct val="50000"/>
              </a:spcBef>
            </a:pPr>
            <a:endParaRPr lang="fr-FR">
              <a:solidFill>
                <a:schemeClr val="bg1"/>
              </a:solidFill>
            </a:endParaRPr>
          </a:p>
        </p:txBody>
      </p:sp>
      <p:sp>
        <p:nvSpPr>
          <p:cNvPr id="23" name="Rectangle 11"/>
          <p:cNvSpPr>
            <a:spLocks noChangeArrowheads="1"/>
          </p:cNvSpPr>
          <p:nvPr/>
        </p:nvSpPr>
        <p:spPr bwMode="auto">
          <a:xfrm>
            <a:off x="4823147" y="4288011"/>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pic>
        <p:nvPicPr>
          <p:cNvPr id="15" name="Imag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sp>
        <p:nvSpPr>
          <p:cNvPr id="16"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E T -  Séquence 4</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17" name="Groupe 16"/>
          <p:cNvGrpSpPr/>
          <p:nvPr/>
        </p:nvGrpSpPr>
        <p:grpSpPr>
          <a:xfrm>
            <a:off x="3748930" y="-108869"/>
            <a:ext cx="5268516" cy="1440000"/>
            <a:chOff x="3748930" y="-108869"/>
            <a:chExt cx="5268516" cy="1440000"/>
          </a:xfrm>
        </p:grpSpPr>
        <p:grpSp>
          <p:nvGrpSpPr>
            <p:cNvPr id="18" name="Groupe 21"/>
            <p:cNvGrpSpPr>
              <a:grpSpLocks/>
            </p:cNvGrpSpPr>
            <p:nvPr/>
          </p:nvGrpSpPr>
          <p:grpSpPr bwMode="auto">
            <a:xfrm>
              <a:off x="3748930" y="72008"/>
              <a:ext cx="5268516" cy="908050"/>
              <a:chOff x="0" y="0"/>
              <a:chExt cx="2606367" cy="513739"/>
            </a:xfrm>
          </p:grpSpPr>
          <p:sp>
            <p:nvSpPr>
              <p:cNvPr id="24" name="AutoShape 3"/>
              <p:cNvSpPr>
                <a:spLocks noChangeArrowheads="1"/>
              </p:cNvSpPr>
              <p:nvPr/>
            </p:nvSpPr>
            <p:spPr bwMode="auto">
              <a:xfrm>
                <a:off x="1" y="150881"/>
                <a:ext cx="260636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5"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19" name="Imag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grpSp>
        <p:nvGrpSpPr>
          <p:cNvPr id="26" name="Groupe 21"/>
          <p:cNvGrpSpPr>
            <a:grpSpLocks/>
          </p:cNvGrpSpPr>
          <p:nvPr/>
        </p:nvGrpSpPr>
        <p:grpSpPr bwMode="auto">
          <a:xfrm>
            <a:off x="639521" y="72008"/>
            <a:ext cx="2996375" cy="908050"/>
            <a:chOff x="53873" y="29132"/>
            <a:chExt cx="2049225" cy="509714"/>
          </a:xfrm>
        </p:grpSpPr>
        <p:sp>
          <p:nvSpPr>
            <p:cNvPr id="34" name="AutoShape 3"/>
            <p:cNvSpPr>
              <a:spLocks noChangeArrowheads="1"/>
            </p:cNvSpPr>
            <p:nvPr/>
          </p:nvSpPr>
          <p:spPr bwMode="auto">
            <a:xfrm>
              <a:off x="56544" y="74334"/>
              <a:ext cx="2046554"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538163" algn="ctr"/>
              <a:r>
                <a:rPr lang="fr-FR" sz="2000" b="1" dirty="0" smtClean="0">
                  <a:solidFill>
                    <a:srgbClr val="7BB800"/>
                  </a:solidFill>
                  <a:latin typeface="Century Gothic" pitchFamily="34" charset="0"/>
                </a:rPr>
                <a:t>L’énergie </a:t>
              </a:r>
            </a:p>
            <a:p>
              <a:pPr marL="53816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35" name="AutoShape 4"/>
            <p:cNvSpPr>
              <a:spLocks noChangeArrowheads="1"/>
            </p:cNvSpPr>
            <p:nvPr/>
          </p:nvSpPr>
          <p:spPr bwMode="auto">
            <a:xfrm>
              <a:off x="53873"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9523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73496" y="4594051"/>
            <a:ext cx="2044431" cy="1990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500"/>
                                  </p:stCondLst>
                                  <p:childTnLst>
                                    <p:set>
                                      <p:cBhvr>
                                        <p:cTn id="6" dur="1" fill="hold">
                                          <p:stCondLst>
                                            <p:cond delay="0"/>
                                          </p:stCondLst>
                                        </p:cTn>
                                        <p:tgtEl>
                                          <p:spTgt spid="95234"/>
                                        </p:tgtEl>
                                        <p:attrNameLst>
                                          <p:attrName>style.visibility</p:attrName>
                                        </p:attrNameLst>
                                      </p:cBhvr>
                                      <p:to>
                                        <p:strVal val="visible"/>
                                      </p:to>
                                    </p:set>
                                    <p:animEffect transition="in" filter="wipe(left)">
                                      <p:cBhvr>
                                        <p:cTn id="7" dur="500"/>
                                        <p:tgtEl>
                                          <p:spTgt spid="95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ous-titre 2"/>
          <p:cNvSpPr txBox="1">
            <a:spLocks/>
          </p:cNvSpPr>
          <p:nvPr/>
        </p:nvSpPr>
        <p:spPr>
          <a:xfrm>
            <a:off x="806711" y="2527746"/>
            <a:ext cx="3038591" cy="1333301"/>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fr-FR" sz="2800" b="1" dirty="0">
              <a:solidFill>
                <a:schemeClr val="bg1">
                  <a:lumMod val="50000"/>
                </a:schemeClr>
              </a:solidFill>
              <a:latin typeface="Arial" panose="020B0604020202020204" pitchFamily="34" charset="0"/>
              <a:cs typeface="Arial" panose="020B0604020202020204" pitchFamily="34" charset="0"/>
            </a:endParaRPr>
          </a:p>
        </p:txBody>
      </p:sp>
      <p:sp>
        <p:nvSpPr>
          <p:cNvPr id="6" name="Rectangle à coins arrondis 5"/>
          <p:cNvSpPr/>
          <p:nvPr/>
        </p:nvSpPr>
        <p:spPr>
          <a:xfrm>
            <a:off x="827848" y="2887787"/>
            <a:ext cx="2376264" cy="133330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b="1" dirty="0" smtClean="0">
                <a:solidFill>
                  <a:schemeClr val="bg1"/>
                </a:solidFill>
                <a:latin typeface="Arial" panose="020B0604020202020204" pitchFamily="34" charset="0"/>
                <a:cs typeface="Arial" panose="020B0604020202020204" pitchFamily="34" charset="0"/>
              </a:rPr>
              <a:t>Séquence 4 </a:t>
            </a:r>
            <a:r>
              <a:rPr lang="fr-FR" sz="2200" dirty="0">
                <a:solidFill>
                  <a:schemeClr val="bg1"/>
                </a:solidFill>
                <a:latin typeface="Arial" panose="020B0604020202020204" pitchFamily="34" charset="0"/>
                <a:cs typeface="Arial" panose="020B0604020202020204" pitchFamily="34" charset="0"/>
              </a:rPr>
              <a:t>« </a:t>
            </a:r>
            <a:r>
              <a:rPr lang="fr-FR" sz="2200" dirty="0" smtClean="0">
                <a:solidFill>
                  <a:schemeClr val="bg1"/>
                </a:solidFill>
                <a:latin typeface="Arial" panose="020B0604020202020204" pitchFamily="34" charset="0"/>
                <a:cs typeface="Arial" panose="020B0604020202020204" pitchFamily="34" charset="0"/>
              </a:rPr>
              <a:t>L’énergie </a:t>
            </a:r>
            <a:r>
              <a:rPr lang="fr-FR" sz="2200" dirty="0">
                <a:solidFill>
                  <a:schemeClr val="bg1"/>
                </a:solidFill>
                <a:latin typeface="Arial" panose="020B0604020202020204" pitchFamily="34" charset="0"/>
                <a:cs typeface="Arial" panose="020B0604020202020204" pitchFamily="34" charset="0"/>
              </a:rPr>
              <a:t>dans l’habitat </a:t>
            </a:r>
            <a:r>
              <a:rPr lang="fr-FR" sz="2200" dirty="0" smtClean="0">
                <a:solidFill>
                  <a:schemeClr val="bg1"/>
                </a:solidFill>
                <a:latin typeface="Arial" panose="020B0604020202020204" pitchFamily="34" charset="0"/>
                <a:cs typeface="Arial" panose="020B0604020202020204" pitchFamily="34" charset="0"/>
              </a:rPr>
              <a:t>»</a:t>
            </a:r>
            <a:endParaRPr lang="fr-FR" sz="2200" dirty="0">
              <a:solidFill>
                <a:schemeClr val="bg1"/>
              </a:solidFill>
              <a:latin typeface="Arial" panose="020B0604020202020204" pitchFamily="34" charset="0"/>
              <a:cs typeface="Arial" panose="020B0604020202020204" pitchFamily="34" charset="0"/>
            </a:endParaRPr>
          </a:p>
        </p:txBody>
      </p:sp>
      <p:sp>
        <p:nvSpPr>
          <p:cNvPr id="3" name="Rectangle à coins arrondis 2"/>
          <p:cNvSpPr/>
          <p:nvPr/>
        </p:nvSpPr>
        <p:spPr>
          <a:xfrm>
            <a:off x="611824" y="2797198"/>
            <a:ext cx="596937" cy="397198"/>
          </a:xfrm>
          <a:prstGeom prst="roundRect">
            <a:avLst/>
          </a:prstGeom>
          <a:ln>
            <a:solidFill>
              <a:schemeClr val="tx2">
                <a:lumMod val="40000"/>
                <a:lumOff val="60000"/>
              </a:schemeClr>
            </a:soli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a:solidFill>
                  <a:schemeClr val="bg1"/>
                </a:solidFill>
                <a:latin typeface="Arial" panose="020B0604020202020204" pitchFamily="34" charset="0"/>
                <a:cs typeface="Arial" panose="020B0604020202020204" pitchFamily="34" charset="0"/>
              </a:rPr>
              <a:t>ET</a:t>
            </a:r>
            <a:endParaRPr lang="fr-FR" dirty="0">
              <a:solidFill>
                <a:schemeClr val="bg1"/>
              </a:solidFill>
            </a:endParaRPr>
          </a:p>
        </p:txBody>
      </p:sp>
      <p:sp>
        <p:nvSpPr>
          <p:cNvPr id="10" name="Rectangle à coins arrondis 9"/>
          <p:cNvSpPr/>
          <p:nvPr/>
        </p:nvSpPr>
        <p:spPr>
          <a:xfrm>
            <a:off x="3780440" y="2889088"/>
            <a:ext cx="2376000" cy="13320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b="1" dirty="0" smtClean="0">
                <a:solidFill>
                  <a:schemeClr val="bg1"/>
                </a:solidFill>
                <a:latin typeface="Arial" panose="020B0604020202020204" pitchFamily="34" charset="0"/>
                <a:cs typeface="Arial" panose="020B0604020202020204" pitchFamily="34" charset="0"/>
              </a:rPr>
              <a:t>Séquence 5 </a:t>
            </a:r>
            <a:r>
              <a:rPr lang="fr-FR" sz="2200" dirty="0">
                <a:solidFill>
                  <a:schemeClr val="bg1"/>
                </a:solidFill>
                <a:latin typeface="Arial" panose="020B0604020202020204" pitchFamily="34" charset="0"/>
                <a:cs typeface="Arial" panose="020B0604020202020204" pitchFamily="34" charset="0"/>
              </a:rPr>
              <a:t>« </a:t>
            </a:r>
            <a:r>
              <a:rPr lang="fr-FR" sz="2200" dirty="0" smtClean="0">
                <a:solidFill>
                  <a:schemeClr val="bg1"/>
                </a:solidFill>
                <a:latin typeface="Arial" panose="020B0604020202020204" pitchFamily="34" charset="0"/>
                <a:cs typeface="Arial" panose="020B0604020202020204" pitchFamily="34" charset="0"/>
              </a:rPr>
              <a:t>L’énergie </a:t>
            </a:r>
            <a:r>
              <a:rPr lang="fr-FR" sz="2200" dirty="0">
                <a:solidFill>
                  <a:schemeClr val="bg1"/>
                </a:solidFill>
                <a:latin typeface="Arial" panose="020B0604020202020204" pitchFamily="34" charset="0"/>
                <a:cs typeface="Arial" panose="020B0604020202020204" pitchFamily="34" charset="0"/>
              </a:rPr>
              <a:t>dans l’habitat </a:t>
            </a:r>
            <a:r>
              <a:rPr lang="fr-FR" sz="2200" dirty="0" smtClean="0">
                <a:solidFill>
                  <a:schemeClr val="bg1"/>
                </a:solidFill>
                <a:latin typeface="Arial" panose="020B0604020202020204" pitchFamily="34" charset="0"/>
                <a:cs typeface="Arial" panose="020B0604020202020204" pitchFamily="34" charset="0"/>
              </a:rPr>
              <a:t>»</a:t>
            </a:r>
            <a:endParaRPr lang="fr-FR" sz="2200" dirty="0">
              <a:solidFill>
                <a:schemeClr val="bg1"/>
              </a:solidFill>
              <a:latin typeface="Arial" panose="020B0604020202020204" pitchFamily="34" charset="0"/>
              <a:cs typeface="Arial" panose="020B0604020202020204" pitchFamily="34" charset="0"/>
            </a:endParaRPr>
          </a:p>
        </p:txBody>
      </p:sp>
      <p:sp>
        <p:nvSpPr>
          <p:cNvPr id="11" name="Rectangle à coins arrondis 10"/>
          <p:cNvSpPr/>
          <p:nvPr/>
        </p:nvSpPr>
        <p:spPr>
          <a:xfrm>
            <a:off x="3564152" y="2797198"/>
            <a:ext cx="596937" cy="397198"/>
          </a:xfrm>
          <a:prstGeom prst="roundRect">
            <a:avLst/>
          </a:prstGeom>
          <a:ln>
            <a:solidFill>
              <a:schemeClr val="tx2">
                <a:lumMod val="40000"/>
                <a:lumOff val="60000"/>
              </a:schemeClr>
            </a:soli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sp>
        <p:nvSpPr>
          <p:cNvPr id="12" name="Rectangle à coins arrondis 11"/>
          <p:cNvSpPr/>
          <p:nvPr/>
        </p:nvSpPr>
        <p:spPr>
          <a:xfrm>
            <a:off x="6660496" y="2852936"/>
            <a:ext cx="2376000" cy="13320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r-FR" sz="2200" b="1" dirty="0" smtClean="0">
                <a:solidFill>
                  <a:schemeClr val="bg1"/>
                </a:solidFill>
                <a:latin typeface="Arial" panose="020B0604020202020204" pitchFamily="34" charset="0"/>
                <a:cs typeface="Arial" panose="020B0604020202020204" pitchFamily="34" charset="0"/>
              </a:rPr>
              <a:t>Projet Crèche</a:t>
            </a:r>
          </a:p>
          <a:p>
            <a:pPr algn="ctr"/>
            <a:r>
              <a:rPr lang="fr-FR" sz="2200" dirty="0" smtClean="0">
                <a:solidFill>
                  <a:schemeClr val="bg1"/>
                </a:solidFill>
                <a:latin typeface="Arial" panose="020B0604020202020204" pitchFamily="34" charset="0"/>
                <a:cs typeface="Arial" panose="020B0604020202020204" pitchFamily="34" charset="0"/>
              </a:rPr>
              <a:t>« Extension d’un bâtiment » </a:t>
            </a:r>
            <a:endParaRPr lang="fr-FR" sz="2200" dirty="0">
              <a:solidFill>
                <a:schemeClr val="bg1"/>
              </a:solidFill>
              <a:latin typeface="Arial" panose="020B0604020202020204" pitchFamily="34" charset="0"/>
              <a:cs typeface="Arial" panose="020B0604020202020204" pitchFamily="34" charset="0"/>
            </a:endParaRPr>
          </a:p>
        </p:txBody>
      </p:sp>
      <p:sp>
        <p:nvSpPr>
          <p:cNvPr id="16" name="Rectangle à coins arrondis 15"/>
          <p:cNvSpPr/>
          <p:nvPr/>
        </p:nvSpPr>
        <p:spPr>
          <a:xfrm>
            <a:off x="6444472" y="2743770"/>
            <a:ext cx="596937" cy="397198"/>
          </a:xfrm>
          <a:prstGeom prst="roundRect">
            <a:avLst/>
          </a:prstGeom>
          <a:ln>
            <a:solidFill>
              <a:schemeClr val="tx2">
                <a:lumMod val="40000"/>
                <a:lumOff val="60000"/>
              </a:schemeClr>
            </a:soli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sp>
        <p:nvSpPr>
          <p:cNvPr id="4" name="Ellipse 3"/>
          <p:cNvSpPr/>
          <p:nvPr/>
        </p:nvSpPr>
        <p:spPr>
          <a:xfrm>
            <a:off x="3060096" y="3410421"/>
            <a:ext cx="802524" cy="81066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5" name="Ellipse 14"/>
          <p:cNvSpPr/>
          <p:nvPr/>
        </p:nvSpPr>
        <p:spPr>
          <a:xfrm>
            <a:off x="6043210" y="3410421"/>
            <a:ext cx="802524" cy="81066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pic>
        <p:nvPicPr>
          <p:cNvPr id="9011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2284" y="4134811"/>
            <a:ext cx="3816424" cy="2678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riangle isocèle 4"/>
          <p:cNvSpPr/>
          <p:nvPr/>
        </p:nvSpPr>
        <p:spPr>
          <a:xfrm rot="5400000">
            <a:off x="-19343" y="3338667"/>
            <a:ext cx="1081275" cy="971599"/>
          </a:xfrm>
          <a:prstGeom prst="triangl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dirty="0"/>
          </a:p>
        </p:txBody>
      </p:sp>
      <p:sp>
        <p:nvSpPr>
          <p:cNvPr id="8" name="ZoneTexte 7"/>
          <p:cNvSpPr txBox="1"/>
          <p:nvPr/>
        </p:nvSpPr>
        <p:spPr>
          <a:xfrm>
            <a:off x="-36512" y="3645024"/>
            <a:ext cx="1245273" cy="307777"/>
          </a:xfrm>
          <a:prstGeom prst="rect">
            <a:avLst/>
          </a:prstGeom>
          <a:noFill/>
        </p:spPr>
        <p:txBody>
          <a:bodyPr wrap="square" rtlCol="0">
            <a:spAutoFit/>
          </a:bodyPr>
          <a:lstStyle/>
          <a:p>
            <a:r>
              <a:rPr lang="fr-FR" sz="1400" b="1" dirty="0" smtClean="0">
                <a:solidFill>
                  <a:schemeClr val="bg1"/>
                </a:solidFill>
              </a:rPr>
              <a:t>Lancement</a:t>
            </a:r>
            <a:endParaRPr lang="fr-FR" sz="1400" b="1" dirty="0">
              <a:solidFill>
                <a:schemeClr val="bg1"/>
              </a:solidFill>
            </a:endParaRPr>
          </a:p>
        </p:txBody>
      </p:sp>
      <p:sp>
        <p:nvSpPr>
          <p:cNvPr id="14" name="Carré corné 13"/>
          <p:cNvSpPr/>
          <p:nvPr/>
        </p:nvSpPr>
        <p:spPr>
          <a:xfrm>
            <a:off x="1270332" y="1844824"/>
            <a:ext cx="1789764" cy="682922"/>
          </a:xfrm>
          <a:prstGeom prst="foldedCorner">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tx1">
                    <a:lumMod val="65000"/>
                    <a:lumOff val="35000"/>
                  </a:schemeClr>
                </a:solidFill>
              </a:rPr>
              <a:t>Fin novembre</a:t>
            </a:r>
            <a:endParaRPr lang="fr-FR" dirty="0">
              <a:solidFill>
                <a:schemeClr val="tx1">
                  <a:lumMod val="65000"/>
                  <a:lumOff val="35000"/>
                </a:schemeClr>
              </a:solidFill>
            </a:endParaRPr>
          </a:p>
        </p:txBody>
      </p:sp>
      <p:sp>
        <p:nvSpPr>
          <p:cNvPr id="23" name="Carré corné 22"/>
          <p:cNvSpPr/>
          <p:nvPr/>
        </p:nvSpPr>
        <p:spPr>
          <a:xfrm>
            <a:off x="4211960" y="1822713"/>
            <a:ext cx="1789764" cy="682922"/>
          </a:xfrm>
          <a:prstGeom prst="foldedCorner">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lumMod val="65000"/>
                    <a:lumOff val="35000"/>
                  </a:schemeClr>
                </a:solidFill>
              </a:rPr>
              <a:t>A</a:t>
            </a:r>
            <a:r>
              <a:rPr lang="fr-FR" dirty="0" smtClean="0">
                <a:solidFill>
                  <a:schemeClr val="tx1">
                    <a:lumMod val="65000"/>
                    <a:lumOff val="35000"/>
                  </a:schemeClr>
                </a:solidFill>
              </a:rPr>
              <a:t>vril</a:t>
            </a:r>
            <a:endParaRPr lang="fr-FR" dirty="0">
              <a:solidFill>
                <a:schemeClr val="tx1">
                  <a:lumMod val="65000"/>
                  <a:lumOff val="35000"/>
                </a:schemeClr>
              </a:solidFill>
            </a:endParaRPr>
          </a:p>
        </p:txBody>
      </p:sp>
      <p:grpSp>
        <p:nvGrpSpPr>
          <p:cNvPr id="24" name="Groupe 21"/>
          <p:cNvGrpSpPr>
            <a:grpSpLocks/>
          </p:cNvGrpSpPr>
          <p:nvPr/>
        </p:nvGrpSpPr>
        <p:grpSpPr bwMode="auto">
          <a:xfrm>
            <a:off x="4457918" y="489420"/>
            <a:ext cx="4320739" cy="668237"/>
            <a:chOff x="-25372" y="135678"/>
            <a:chExt cx="2605540" cy="378063"/>
          </a:xfrm>
        </p:grpSpPr>
        <p:sp>
          <p:nvSpPr>
            <p:cNvPr id="25"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6" name="AutoShape 4"/>
            <p:cNvSpPr>
              <a:spLocks noChangeArrowheads="1"/>
            </p:cNvSpPr>
            <p:nvPr/>
          </p:nvSpPr>
          <p:spPr bwMode="auto">
            <a:xfrm>
              <a:off x="-25372" y="135678"/>
              <a:ext cx="1290084" cy="196484"/>
            </a:xfrm>
            <a:prstGeom prst="roundRect">
              <a:avLst>
                <a:gd name="adj" fmla="val 16667"/>
              </a:avLst>
            </a:prstGeom>
            <a:solidFill>
              <a:srgbClr val="7BB800"/>
            </a:solidFill>
            <a:ln w="9525">
              <a:solidFill>
                <a:schemeClr val="tx2">
                  <a:lumMod val="40000"/>
                  <a:lumOff val="60000"/>
                </a:schemeClr>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27" name="Groupe 21"/>
          <p:cNvGrpSpPr>
            <a:grpSpLocks/>
          </p:cNvGrpSpPr>
          <p:nvPr/>
        </p:nvGrpSpPr>
        <p:grpSpPr bwMode="auto">
          <a:xfrm>
            <a:off x="107504" y="489420"/>
            <a:ext cx="4087356" cy="668238"/>
            <a:chOff x="1" y="29132"/>
            <a:chExt cx="2182012" cy="509714"/>
          </a:xfrm>
        </p:grpSpPr>
        <p:sp>
          <p:nvSpPr>
            <p:cNvPr id="28" name="AutoShape 3"/>
            <p:cNvSpPr>
              <a:spLocks noChangeArrowheads="1"/>
            </p:cNvSpPr>
            <p:nvPr/>
          </p:nvSpPr>
          <p:spPr bwMode="auto">
            <a:xfrm>
              <a:off x="56544" y="74334"/>
              <a:ext cx="2125469"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29" name="AutoShape 4"/>
            <p:cNvSpPr>
              <a:spLocks noChangeArrowheads="1"/>
            </p:cNvSpPr>
            <p:nvPr/>
          </p:nvSpPr>
          <p:spPr bwMode="auto">
            <a:xfrm>
              <a:off x="1"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sp>
        <p:nvSpPr>
          <p:cNvPr id="30" name="AutoShape 4"/>
          <p:cNvSpPr>
            <a:spLocks noChangeArrowheads="1"/>
          </p:cNvSpPr>
          <p:nvPr/>
        </p:nvSpPr>
        <p:spPr bwMode="auto">
          <a:xfrm>
            <a:off x="107380" y="44624"/>
            <a:ext cx="8785224" cy="374677"/>
          </a:xfrm>
          <a:prstGeom prst="roundRect">
            <a:avLst>
              <a:gd name="adj" fmla="val 16667"/>
            </a:avLst>
          </a:prstGeom>
          <a:solidFill>
            <a:srgbClr val="7BB800"/>
          </a:solidFill>
          <a:ln w="9525">
            <a:noFill/>
            <a:round/>
            <a:headEnd/>
            <a:tailEnd/>
          </a:ln>
        </p:spPr>
        <p:txBody>
          <a:bodyPr/>
          <a:lstStyle/>
          <a:p>
            <a:pPr marL="1163638"/>
            <a:r>
              <a:rPr lang="fr-FR" sz="2000" b="1" dirty="0" smtClean="0">
                <a:solidFill>
                  <a:srgbClr val="FFFFFF"/>
                </a:solidFill>
                <a:latin typeface="Arial" panose="020B0604020202020204" pitchFamily="34" charset="0"/>
                <a:cs typeface="Arial" panose="020B0604020202020204" pitchFamily="34" charset="0"/>
              </a:rPr>
              <a:t>L’enclenchement des séquences</a:t>
            </a:r>
            <a:endParaRPr lang="fr-FR" sz="2000" b="1" dirty="0">
              <a:solidFill>
                <a:srgbClr val="FFFFFF"/>
              </a:solidFill>
              <a:latin typeface="Arial" panose="020B0604020202020204" pitchFamily="34" charset="0"/>
              <a:cs typeface="Arial" panose="020B0604020202020204" pitchFamily="34" charset="0"/>
            </a:endParaRPr>
          </a:p>
        </p:txBody>
      </p:sp>
      <p:pic>
        <p:nvPicPr>
          <p:cNvPr id="31" name="Imag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spTree>
    <p:extLst>
      <p:ext uri="{BB962C8B-B14F-4D97-AF65-F5344CB8AC3E}">
        <p14:creationId xmlns:p14="http://schemas.microsoft.com/office/powerpoint/2010/main" val="886919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2000"/>
                                        <p:tgtEl>
                                          <p:spTgt spid="10"/>
                                        </p:tgtEl>
                                      </p:cBhvr>
                                    </p:animEffect>
                                  </p:childTnLst>
                                </p:cTn>
                              </p:par>
                            </p:childTnLst>
                          </p:cTn>
                        </p:par>
                        <p:par>
                          <p:cTn id="14" fill="hold">
                            <p:stCondLst>
                              <p:cond delay="3000"/>
                            </p:stCondLst>
                            <p:childTnLst>
                              <p:par>
                                <p:cTn id="15" presetID="2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par>
                          <p:cTn id="18" fill="hold">
                            <p:stCondLst>
                              <p:cond delay="3500"/>
                            </p:stCondLst>
                            <p:childTnLst>
                              <p:par>
                                <p:cTn id="19" presetID="55"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1000" fill="hold"/>
                                        <p:tgtEl>
                                          <p:spTgt spid="16"/>
                                        </p:tgtEl>
                                        <p:attrNameLst>
                                          <p:attrName>ppt_w</p:attrName>
                                        </p:attrNameLst>
                                      </p:cBhvr>
                                      <p:tavLst>
                                        <p:tav tm="0">
                                          <p:val>
                                            <p:strVal val="#ppt_w*0.70"/>
                                          </p:val>
                                        </p:tav>
                                        <p:tav tm="100000">
                                          <p:val>
                                            <p:strVal val="#ppt_w"/>
                                          </p:val>
                                        </p:tav>
                                      </p:tavLst>
                                    </p:anim>
                                    <p:anim calcmode="lin" valueType="num">
                                      <p:cBhvr>
                                        <p:cTn id="22" dur="1000" fill="hold"/>
                                        <p:tgtEl>
                                          <p:spTgt spid="16"/>
                                        </p:tgtEl>
                                        <p:attrNameLst>
                                          <p:attrName>ppt_h</p:attrName>
                                        </p:attrNameLst>
                                      </p:cBhvr>
                                      <p:tavLst>
                                        <p:tav tm="0">
                                          <p:val>
                                            <p:strVal val="#ppt_h"/>
                                          </p:val>
                                        </p:tav>
                                        <p:tav tm="100000">
                                          <p:val>
                                            <p:strVal val="#ppt_h"/>
                                          </p:val>
                                        </p:tav>
                                      </p:tavLst>
                                    </p:anim>
                                    <p:animEffect transition="in" filter="fade">
                                      <p:cBhvr>
                                        <p:cTn id="23" dur="1000"/>
                                        <p:tgtEl>
                                          <p:spTgt spid="16"/>
                                        </p:tgtEl>
                                      </p:cBhvr>
                                    </p:animEffect>
                                  </p:childTnLst>
                                </p:cTn>
                              </p:par>
                            </p:childTnLst>
                          </p:cTn>
                        </p:par>
                        <p:par>
                          <p:cTn id="24" fill="hold">
                            <p:stCondLst>
                              <p:cond delay="4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2000"/>
                                        <p:tgtEl>
                                          <p:spTgt spid="12"/>
                                        </p:tgtEl>
                                      </p:cBhvr>
                                    </p:animEffect>
                                  </p:childTnLst>
                                </p:cTn>
                              </p:par>
                            </p:childTnLst>
                          </p:cTn>
                        </p:par>
                        <p:par>
                          <p:cTn id="28" fill="hold">
                            <p:stCondLst>
                              <p:cond delay="6500"/>
                            </p:stCondLst>
                            <p:childTnLst>
                              <p:par>
                                <p:cTn id="29" presetID="53" presetClass="entr" presetSubtype="16" fill="hold" nodeType="afterEffect">
                                  <p:stCondLst>
                                    <p:cond delay="0"/>
                                  </p:stCondLst>
                                  <p:childTnLst>
                                    <p:set>
                                      <p:cBhvr>
                                        <p:cTn id="30" dur="1" fill="hold">
                                          <p:stCondLst>
                                            <p:cond delay="0"/>
                                          </p:stCondLst>
                                        </p:cTn>
                                        <p:tgtEl>
                                          <p:spTgt spid="90115"/>
                                        </p:tgtEl>
                                        <p:attrNameLst>
                                          <p:attrName>style.visibility</p:attrName>
                                        </p:attrNameLst>
                                      </p:cBhvr>
                                      <p:to>
                                        <p:strVal val="visible"/>
                                      </p:to>
                                    </p:set>
                                    <p:anim calcmode="lin" valueType="num">
                                      <p:cBhvr>
                                        <p:cTn id="31" dur="500" fill="hold"/>
                                        <p:tgtEl>
                                          <p:spTgt spid="90115"/>
                                        </p:tgtEl>
                                        <p:attrNameLst>
                                          <p:attrName>ppt_w</p:attrName>
                                        </p:attrNameLst>
                                      </p:cBhvr>
                                      <p:tavLst>
                                        <p:tav tm="0">
                                          <p:val>
                                            <p:fltVal val="0"/>
                                          </p:val>
                                        </p:tav>
                                        <p:tav tm="100000">
                                          <p:val>
                                            <p:strVal val="#ppt_w"/>
                                          </p:val>
                                        </p:tav>
                                      </p:tavLst>
                                    </p:anim>
                                    <p:anim calcmode="lin" valueType="num">
                                      <p:cBhvr>
                                        <p:cTn id="32" dur="500" fill="hold"/>
                                        <p:tgtEl>
                                          <p:spTgt spid="90115"/>
                                        </p:tgtEl>
                                        <p:attrNameLst>
                                          <p:attrName>ppt_h</p:attrName>
                                        </p:attrNameLst>
                                      </p:cBhvr>
                                      <p:tavLst>
                                        <p:tav tm="0">
                                          <p:val>
                                            <p:fltVal val="0"/>
                                          </p:val>
                                        </p:tav>
                                        <p:tav tm="100000">
                                          <p:val>
                                            <p:strVal val="#ppt_h"/>
                                          </p:val>
                                        </p:tav>
                                      </p:tavLst>
                                    </p:anim>
                                    <p:animEffect transition="in" filter="fade">
                                      <p:cBhvr>
                                        <p:cTn id="33" dur="500"/>
                                        <p:tgtEl>
                                          <p:spTgt spid="90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6" grpId="0" animBg="1"/>
      <p:bldP spid="1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e 33"/>
          <p:cNvGrpSpPr>
            <a:grpSpLocks/>
          </p:cNvGrpSpPr>
          <p:nvPr/>
        </p:nvGrpSpPr>
        <p:grpSpPr bwMode="auto">
          <a:xfrm>
            <a:off x="684485" y="5238750"/>
            <a:ext cx="1900238" cy="1430338"/>
            <a:chOff x="323528" y="5238849"/>
            <a:chExt cx="1900705" cy="1430511"/>
          </a:xfrm>
        </p:grpSpPr>
        <p:pic>
          <p:nvPicPr>
            <p:cNvPr id="15" name="Image 14" descr="cuisine.jpg"/>
            <p:cNvPicPr>
              <a:picLocks noChangeAspect="1"/>
            </p:cNvPicPr>
            <p:nvPr/>
          </p:nvPicPr>
          <p:blipFill>
            <a:blip r:embed="rId3" cstate="print"/>
            <a:stretch>
              <a:fillRect/>
            </a:stretch>
          </p:blipFill>
          <p:spPr>
            <a:xfrm>
              <a:off x="323528" y="5238849"/>
              <a:ext cx="1900705" cy="107047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 name="Text Box 2"/>
            <p:cNvSpPr txBox="1">
              <a:spLocks noChangeAspect="1" noChangeArrowheads="1"/>
            </p:cNvSpPr>
            <p:nvPr/>
          </p:nvSpPr>
          <p:spPr bwMode="auto">
            <a:xfrm>
              <a:off x="560485" y="6446991"/>
              <a:ext cx="1347219" cy="222369"/>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 NOURRIR</a:t>
              </a:r>
              <a:endParaRPr lang="fr-FR" sz="1100" dirty="0">
                <a:latin typeface="Arial" pitchFamily="34" charset="0"/>
                <a:cs typeface="+mn-cs"/>
              </a:endParaRPr>
            </a:p>
          </p:txBody>
        </p:sp>
      </p:grpSp>
      <p:grpSp>
        <p:nvGrpSpPr>
          <p:cNvPr id="4" name="Groupe 34"/>
          <p:cNvGrpSpPr>
            <a:grpSpLocks/>
          </p:cNvGrpSpPr>
          <p:nvPr/>
        </p:nvGrpSpPr>
        <p:grpSpPr bwMode="auto">
          <a:xfrm>
            <a:off x="684485" y="3587750"/>
            <a:ext cx="1892300" cy="1425575"/>
            <a:chOff x="323528" y="3588129"/>
            <a:chExt cx="1893346" cy="1425047"/>
          </a:xfrm>
        </p:grpSpPr>
        <p:pic>
          <p:nvPicPr>
            <p:cNvPr id="7" name="Image 6" descr="isolants.jpg"/>
            <p:cNvPicPr>
              <a:picLocks noChangeAspect="1"/>
            </p:cNvPicPr>
            <p:nvPr/>
          </p:nvPicPr>
          <p:blipFill>
            <a:blip r:embed="rId4" cstate="print"/>
            <a:stretch>
              <a:fillRect/>
            </a:stretch>
          </p:blipFill>
          <p:spPr>
            <a:xfrm>
              <a:off x="323528" y="3588129"/>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9" name="Text Box 2"/>
            <p:cNvSpPr txBox="1">
              <a:spLocks noChangeArrowheads="1"/>
            </p:cNvSpPr>
            <p:nvPr/>
          </p:nvSpPr>
          <p:spPr bwMode="auto">
            <a:xfrm>
              <a:off x="560485" y="4790807"/>
              <a:ext cx="1347219" cy="222369"/>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 LOGER</a:t>
              </a:r>
              <a:endParaRPr lang="fr-FR" sz="1100" dirty="0">
                <a:latin typeface="Arial" pitchFamily="34" charset="0"/>
                <a:cs typeface="+mn-cs"/>
              </a:endParaRPr>
            </a:p>
          </p:txBody>
        </p:sp>
      </p:grpSp>
      <p:grpSp>
        <p:nvGrpSpPr>
          <p:cNvPr id="5" name="Groupe 35"/>
          <p:cNvGrpSpPr>
            <a:grpSpLocks/>
          </p:cNvGrpSpPr>
          <p:nvPr/>
        </p:nvGrpSpPr>
        <p:grpSpPr bwMode="auto">
          <a:xfrm>
            <a:off x="684485" y="1931988"/>
            <a:ext cx="1892300" cy="1470025"/>
            <a:chOff x="323528" y="1931945"/>
            <a:chExt cx="1893346" cy="1470633"/>
          </a:xfrm>
        </p:grpSpPr>
        <p:pic>
          <p:nvPicPr>
            <p:cNvPr id="11" name="Image 10" descr="communiquer.jpg"/>
            <p:cNvPicPr>
              <a:picLocks noChangeAspect="1"/>
            </p:cNvPicPr>
            <p:nvPr/>
          </p:nvPicPr>
          <p:blipFill>
            <a:blip r:embed="rId5" cstate="print"/>
            <a:stretch>
              <a:fillRect/>
            </a:stretch>
          </p:blipFill>
          <p:spPr>
            <a:xfrm>
              <a:off x="323528" y="1931945"/>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2" name="Text Box 2"/>
            <p:cNvSpPr txBox="1">
              <a:spLocks noChangeArrowheads="1"/>
            </p:cNvSpPr>
            <p:nvPr/>
          </p:nvSpPr>
          <p:spPr bwMode="auto">
            <a:xfrm>
              <a:off x="467544" y="3140968"/>
              <a:ext cx="1584176"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COMMUNIQUER</a:t>
              </a:r>
              <a:endParaRPr lang="fr-FR" sz="1100" dirty="0">
                <a:latin typeface="Arial" pitchFamily="34" charset="0"/>
                <a:cs typeface="+mn-cs"/>
              </a:endParaRPr>
            </a:p>
          </p:txBody>
        </p:sp>
      </p:grpSp>
      <p:grpSp>
        <p:nvGrpSpPr>
          <p:cNvPr id="6" name="Groupe 37"/>
          <p:cNvGrpSpPr>
            <a:grpSpLocks/>
          </p:cNvGrpSpPr>
          <p:nvPr/>
        </p:nvGrpSpPr>
        <p:grpSpPr bwMode="auto">
          <a:xfrm>
            <a:off x="1311548" y="276225"/>
            <a:ext cx="1892300" cy="1463675"/>
            <a:chOff x="950462" y="275761"/>
            <a:chExt cx="1893346" cy="1464288"/>
          </a:xfrm>
        </p:grpSpPr>
        <p:pic>
          <p:nvPicPr>
            <p:cNvPr id="18" name="Image 17" descr="chauffage.jpg"/>
            <p:cNvPicPr>
              <a:picLocks noChangeAspect="1"/>
            </p:cNvPicPr>
            <p:nvPr/>
          </p:nvPicPr>
          <p:blipFill>
            <a:blip r:embed="rId6" cstate="print"/>
            <a:stretch>
              <a:fillRect/>
            </a:stretch>
          </p:blipFill>
          <p:spPr>
            <a:xfrm>
              <a:off x="950462" y="275761"/>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9" name="Text Box 2"/>
            <p:cNvSpPr txBox="1">
              <a:spLocks noChangeArrowheads="1"/>
            </p:cNvSpPr>
            <p:nvPr/>
          </p:nvSpPr>
          <p:spPr bwMode="auto">
            <a:xfrm>
              <a:off x="1280565" y="1478439"/>
              <a:ext cx="1419227"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 CHAUFFER</a:t>
              </a:r>
              <a:endParaRPr lang="fr-FR" sz="1100" dirty="0">
                <a:latin typeface="Arial" pitchFamily="34" charset="0"/>
                <a:cs typeface="+mn-cs"/>
              </a:endParaRPr>
            </a:p>
          </p:txBody>
        </p:sp>
      </p:grpSp>
      <p:pic>
        <p:nvPicPr>
          <p:cNvPr id="21" name="Image 20" descr="maison devant 1.jpg"/>
          <p:cNvPicPr>
            <a:picLocks noChangeAspect="1"/>
          </p:cNvPicPr>
          <p:nvPr/>
        </p:nvPicPr>
        <p:blipFill>
          <a:blip r:embed="rId7" cstate="print"/>
          <a:stretch>
            <a:fillRect/>
          </a:stretch>
        </p:blipFill>
        <p:spPr>
          <a:xfrm>
            <a:off x="3758774" y="188640"/>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2" name="Text Box 2"/>
          <p:cNvSpPr txBox="1">
            <a:spLocks noChangeArrowheads="1"/>
          </p:cNvSpPr>
          <p:nvPr/>
        </p:nvSpPr>
        <p:spPr bwMode="auto">
          <a:xfrm>
            <a:off x="3995936" y="1367190"/>
            <a:ext cx="1440160"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 DEPLACER</a:t>
            </a:r>
            <a:endParaRPr lang="fr-FR" sz="1100" dirty="0">
              <a:latin typeface="Arial" pitchFamily="34" charset="0"/>
              <a:cs typeface="+mn-cs"/>
            </a:endParaRPr>
          </a:p>
        </p:txBody>
      </p:sp>
      <p:pic>
        <p:nvPicPr>
          <p:cNvPr id="24" name="Image 23" descr="maison énergie.jpg"/>
          <p:cNvPicPr>
            <a:picLocks noChangeAspect="1"/>
          </p:cNvPicPr>
          <p:nvPr/>
        </p:nvPicPr>
        <p:blipFill>
          <a:blip r:embed="rId8" cstate="print"/>
          <a:stretch>
            <a:fillRect/>
          </a:stretch>
        </p:blipFill>
        <p:spPr>
          <a:xfrm>
            <a:off x="6423070" y="275761"/>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5" name="Text Box 2"/>
          <p:cNvSpPr txBox="1">
            <a:spLocks noChangeArrowheads="1"/>
          </p:cNvSpPr>
          <p:nvPr/>
        </p:nvSpPr>
        <p:spPr bwMode="auto">
          <a:xfrm>
            <a:off x="6516216" y="1484784"/>
            <a:ext cx="1656184" cy="215444"/>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800" b="1" dirty="0">
                <a:solidFill>
                  <a:srgbClr val="FFFF00"/>
                </a:solidFill>
                <a:latin typeface="Calibri" pitchFamily="34" charset="0"/>
                <a:cs typeface="+mn-cs"/>
              </a:rPr>
              <a:t>POUR ME PRODUIRE DE L’ENERGIE</a:t>
            </a:r>
            <a:endParaRPr lang="fr-FR" sz="800" dirty="0">
              <a:latin typeface="Arial" pitchFamily="34" charset="0"/>
              <a:cs typeface="+mn-cs"/>
            </a:endParaRPr>
          </a:p>
        </p:txBody>
      </p:sp>
      <p:pic>
        <p:nvPicPr>
          <p:cNvPr id="27" name="Image 26" descr="éclairage.jpg"/>
          <p:cNvPicPr>
            <a:picLocks noChangeAspect="1"/>
          </p:cNvPicPr>
          <p:nvPr/>
        </p:nvPicPr>
        <p:blipFill>
          <a:blip r:embed="rId9" cstate="print"/>
          <a:stretch>
            <a:fillRect/>
          </a:stretch>
        </p:blipFill>
        <p:spPr>
          <a:xfrm>
            <a:off x="7071142" y="1844824"/>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8" name="Text Box 2"/>
          <p:cNvSpPr txBox="1">
            <a:spLocks noChangeArrowheads="1"/>
          </p:cNvSpPr>
          <p:nvPr/>
        </p:nvSpPr>
        <p:spPr bwMode="auto">
          <a:xfrm>
            <a:off x="7236296" y="3023374"/>
            <a:ext cx="1440160"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M’ECLAIRER</a:t>
            </a:r>
            <a:endParaRPr lang="fr-FR" sz="1100" dirty="0">
              <a:latin typeface="Arial" pitchFamily="34" charset="0"/>
              <a:cs typeface="+mn-cs"/>
            </a:endParaRPr>
          </a:p>
        </p:txBody>
      </p:sp>
      <p:grpSp>
        <p:nvGrpSpPr>
          <p:cNvPr id="8" name="Groupe 39"/>
          <p:cNvGrpSpPr>
            <a:grpSpLocks/>
          </p:cNvGrpSpPr>
          <p:nvPr/>
        </p:nvGrpSpPr>
        <p:grpSpPr bwMode="auto">
          <a:xfrm>
            <a:off x="3381375" y="4800600"/>
            <a:ext cx="2559050" cy="1868488"/>
            <a:chOff x="3381494" y="4800873"/>
            <a:chExt cx="2558658" cy="1868487"/>
          </a:xfrm>
        </p:grpSpPr>
        <p:pic>
          <p:nvPicPr>
            <p:cNvPr id="30" name="Image 29" descr="tri.jpg"/>
            <p:cNvPicPr>
              <a:picLocks noChangeAspect="1"/>
            </p:cNvPicPr>
            <p:nvPr/>
          </p:nvPicPr>
          <p:blipFill>
            <a:blip r:embed="rId10" cstate="print"/>
            <a:stretch>
              <a:fillRect/>
            </a:stretch>
          </p:blipFill>
          <p:spPr>
            <a:xfrm>
              <a:off x="3381494" y="4800873"/>
              <a:ext cx="2558658" cy="1436439"/>
            </a:xfrm>
            <a:prstGeom prst="rect">
              <a:avLst/>
            </a:prstGeom>
            <a:solidFill>
              <a:srgbClr val="FFFFFF">
                <a:shade val="85000"/>
              </a:srgbClr>
            </a:solidFill>
            <a:ln w="381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220" name="Text Box 2"/>
            <p:cNvSpPr txBox="1">
              <a:spLocks noChangeArrowheads="1"/>
            </p:cNvSpPr>
            <p:nvPr/>
          </p:nvSpPr>
          <p:spPr bwMode="auto">
            <a:xfrm>
              <a:off x="4067944" y="6407750"/>
              <a:ext cx="1440160"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r>
                <a:rPr lang="fr-FR" sz="1100" b="1" dirty="0">
                  <a:solidFill>
                    <a:srgbClr val="FFFF00"/>
                  </a:solidFill>
                  <a:latin typeface="Calibri" pitchFamily="34" charset="0"/>
                </a:rPr>
                <a:t>JE RECYCLERAI</a:t>
              </a:r>
              <a:endParaRPr lang="fr-FR" sz="1100" dirty="0"/>
            </a:p>
          </p:txBody>
        </p:sp>
      </p:grpSp>
      <p:grpSp>
        <p:nvGrpSpPr>
          <p:cNvPr id="14" name="Groupe 38"/>
          <p:cNvGrpSpPr>
            <a:grpSpLocks/>
          </p:cNvGrpSpPr>
          <p:nvPr/>
        </p:nvGrpSpPr>
        <p:grpSpPr bwMode="auto">
          <a:xfrm>
            <a:off x="6659563" y="3573463"/>
            <a:ext cx="2233612" cy="1943100"/>
            <a:chOff x="6660232" y="3573014"/>
            <a:chExt cx="2232248" cy="1944218"/>
          </a:xfrm>
        </p:grpSpPr>
        <p:pic>
          <p:nvPicPr>
            <p:cNvPr id="33" name="Image 32" descr="robot aspi+ventilateur.jpg"/>
            <p:cNvPicPr>
              <a:picLocks noChangeAspect="1"/>
            </p:cNvPicPr>
            <p:nvPr/>
          </p:nvPicPr>
          <p:blipFill>
            <a:blip r:embed="rId11" cstate="print"/>
            <a:stretch>
              <a:fillRect/>
            </a:stretch>
          </p:blipFill>
          <p:spPr>
            <a:xfrm>
              <a:off x="6712883" y="3573014"/>
              <a:ext cx="2179597" cy="1223633"/>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218" name="Text Box 3"/>
            <p:cNvSpPr txBox="1">
              <a:spLocks noChangeAspect="1" noChangeArrowheads="1"/>
            </p:cNvSpPr>
            <p:nvPr/>
          </p:nvSpPr>
          <p:spPr bwMode="auto">
            <a:xfrm>
              <a:off x="6660232" y="4994012"/>
              <a:ext cx="2184954" cy="52322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r>
                <a:rPr lang="fr-FR" sz="1400" b="1" dirty="0">
                  <a:solidFill>
                    <a:srgbClr val="FFFF00"/>
                  </a:solidFill>
                  <a:latin typeface="Calibri" pitchFamily="34" charset="0"/>
                </a:rPr>
                <a:t>En me facilitant la vie tout en améliorant mon confort</a:t>
              </a:r>
              <a:endParaRPr lang="fr-FR" sz="1400" dirty="0"/>
            </a:p>
          </p:txBody>
        </p:sp>
      </p:grpSp>
      <p:sp>
        <p:nvSpPr>
          <p:cNvPr id="8215" name="Text Box 4"/>
          <p:cNvSpPr txBox="1">
            <a:spLocks noChangeArrowheads="1"/>
          </p:cNvSpPr>
          <p:nvPr/>
        </p:nvSpPr>
        <p:spPr bwMode="auto">
          <a:xfrm>
            <a:off x="6174866" y="5670411"/>
            <a:ext cx="2808288" cy="576262"/>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lstStyle/>
          <a:p>
            <a:pPr algn="ctr"/>
            <a:r>
              <a:rPr lang="fr-FR" sz="1400" b="1" dirty="0">
                <a:solidFill>
                  <a:srgbClr val="FFFF00"/>
                </a:solidFill>
                <a:latin typeface="Calibri" pitchFamily="34" charset="0"/>
              </a:rPr>
              <a:t>Avec une logique de limitation de l’impact sur l’environnement</a:t>
            </a:r>
            <a:endParaRPr lang="fr-FR" sz="1400" dirty="0"/>
          </a:p>
        </p:txBody>
      </p:sp>
      <p:sp>
        <p:nvSpPr>
          <p:cNvPr id="29"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AC -  Séquence 5</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pic>
        <p:nvPicPr>
          <p:cNvPr id="90116"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24449" y="2609240"/>
            <a:ext cx="3247028" cy="2030912"/>
          </a:xfrm>
          <a:prstGeom prst="rect">
            <a:avLst/>
          </a:prstGeom>
          <a:noFill/>
          <a:ln w="76200">
            <a:solidFill>
              <a:schemeClr val="accent3"/>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10" name="Ellipse 9"/>
          <p:cNvSpPr/>
          <p:nvPr/>
        </p:nvSpPr>
        <p:spPr>
          <a:xfrm>
            <a:off x="2603669" y="1739900"/>
            <a:ext cx="2832427" cy="1712338"/>
          </a:xfrm>
          <a:prstGeom prst="ellipse">
            <a:avLst/>
          </a:prstGeom>
          <a:blipFill dpi="0" rotWithShape="1">
            <a:blip r:embed="rId13">
              <a:extLst>
                <a:ext uri="{28A0092B-C50C-407E-A947-70E740481C1C}">
                  <a14:useLocalDpi xmlns:a14="http://schemas.microsoft.com/office/drawing/2010/main" val="0"/>
                </a:ext>
              </a:extLst>
            </a:blip>
            <a:srcRect/>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023065167"/>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Connecteur droit 62"/>
          <p:cNvCxnSpPr/>
          <p:nvPr/>
        </p:nvCxnSpPr>
        <p:spPr>
          <a:xfrm>
            <a:off x="36512" y="3068960"/>
            <a:ext cx="9144000" cy="0"/>
          </a:xfrm>
          <a:prstGeom prst="line">
            <a:avLst/>
          </a:prstGeom>
        </p:spPr>
        <p:style>
          <a:lnRef idx="2">
            <a:schemeClr val="accent3"/>
          </a:lnRef>
          <a:fillRef idx="0">
            <a:schemeClr val="accent3"/>
          </a:fillRef>
          <a:effectRef idx="1">
            <a:schemeClr val="accent3"/>
          </a:effectRef>
          <a:fontRef idx="minor">
            <a:schemeClr val="tx1"/>
          </a:fontRef>
        </p:style>
      </p:cxnSp>
      <p:grpSp>
        <p:nvGrpSpPr>
          <p:cNvPr id="93" name="Groupe 92"/>
          <p:cNvGrpSpPr/>
          <p:nvPr/>
        </p:nvGrpSpPr>
        <p:grpSpPr>
          <a:xfrm>
            <a:off x="-2052736" y="1196752"/>
            <a:ext cx="14437096" cy="5472608"/>
            <a:chOff x="-2052736" y="1196752"/>
            <a:chExt cx="14437096" cy="5472608"/>
          </a:xfrm>
        </p:grpSpPr>
        <p:sp>
          <p:nvSpPr>
            <p:cNvPr id="87" name="Rectangle à coins arrondis 86"/>
            <p:cNvSpPr/>
            <p:nvPr/>
          </p:nvSpPr>
          <p:spPr>
            <a:xfrm>
              <a:off x="8783960" y="3140968"/>
              <a:ext cx="3600400"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31" name="Rectangle à coins arrondis 30"/>
            <p:cNvSpPr/>
            <p:nvPr/>
          </p:nvSpPr>
          <p:spPr>
            <a:xfrm>
              <a:off x="935088" y="3140968"/>
              <a:ext cx="3744416"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5" name="Rectangle à coins arrondis 4"/>
            <p:cNvSpPr/>
            <p:nvPr/>
          </p:nvSpPr>
          <p:spPr>
            <a:xfrm>
              <a:off x="-865112" y="3421112"/>
              <a:ext cx="1584176" cy="280831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20" name="Rectangle à coins arrondis 19"/>
            <p:cNvSpPr/>
            <p:nvPr/>
          </p:nvSpPr>
          <p:spPr>
            <a:xfrm>
              <a:off x="-673471" y="3559795"/>
              <a:ext cx="1224136" cy="64807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100" dirty="0" smtClean="0"/>
            </a:p>
            <a:p>
              <a:pPr algn="ctr"/>
              <a:r>
                <a:rPr lang="fr-FR" sz="1100" dirty="0" smtClean="0"/>
                <a:t>Comprendre les principes de la RT2012</a:t>
              </a:r>
            </a:p>
            <a:p>
              <a:pPr algn="ctr"/>
              <a:endParaRPr lang="fr-FR" dirty="0" smtClean="0"/>
            </a:p>
          </p:txBody>
        </p:sp>
        <p:pic>
          <p:nvPicPr>
            <p:cNvPr id="21" name="Picture 3"/>
            <p:cNvPicPr>
              <a:picLocks noChangeAspect="1" noChangeArrowheads="1"/>
            </p:cNvPicPr>
            <p:nvPr/>
          </p:nvPicPr>
          <p:blipFill>
            <a:blip r:embed="rId8" cstate="print"/>
            <a:srcRect/>
            <a:stretch>
              <a:fillRect/>
            </a:stretch>
          </p:blipFill>
          <p:spPr bwMode="auto">
            <a:xfrm>
              <a:off x="-2052736" y="1196752"/>
              <a:ext cx="2915816" cy="1697804"/>
            </a:xfrm>
            <a:prstGeom prst="rect">
              <a:avLst/>
            </a:prstGeom>
            <a:noFill/>
            <a:ln w="9525">
              <a:noFill/>
              <a:miter lim="800000"/>
              <a:headEnd/>
              <a:tailEnd/>
            </a:ln>
            <a:effectLst/>
          </p:spPr>
        </p:pic>
        <p:sp>
          <p:nvSpPr>
            <p:cNvPr id="22" name="Rectangle à coins arrondis 21"/>
            <p:cNvSpPr/>
            <p:nvPr/>
          </p:nvSpPr>
          <p:spPr>
            <a:xfrm>
              <a:off x="-673471" y="4308450"/>
              <a:ext cx="1224136" cy="1008112"/>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fr-FR" sz="1100" dirty="0" smtClean="0"/>
                <a:t>Recherche sur des sites d’agence immobilière, relevé des performances</a:t>
              </a:r>
              <a:endParaRPr lang="fr-FR" dirty="0" smtClean="0"/>
            </a:p>
          </p:txBody>
        </p:sp>
        <p:sp>
          <p:nvSpPr>
            <p:cNvPr id="23" name="Rectangle à coins arrondis 22"/>
            <p:cNvSpPr/>
            <p:nvPr/>
          </p:nvSpPr>
          <p:spPr>
            <a:xfrm>
              <a:off x="-673471" y="5432003"/>
              <a:ext cx="1224136" cy="648072"/>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r-FR" sz="1100" dirty="0" smtClean="0"/>
                <a:t>Présentation des relevés</a:t>
              </a:r>
            </a:p>
            <a:p>
              <a:pPr algn="ctr"/>
              <a:r>
                <a:rPr lang="fr-FR" sz="1100" dirty="0" smtClean="0"/>
                <a:t>effectués </a:t>
              </a:r>
              <a:endParaRPr lang="fr-FR" dirty="0" smtClean="0"/>
            </a:p>
          </p:txBody>
        </p:sp>
        <p:sp>
          <p:nvSpPr>
            <p:cNvPr id="32" name="Rectangle à coins arrondis 31"/>
            <p:cNvSpPr/>
            <p:nvPr/>
          </p:nvSpPr>
          <p:spPr>
            <a:xfrm>
              <a:off x="3959424" y="3421112"/>
              <a:ext cx="432048" cy="280831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33" name="Rectangle à coins arrondis 32"/>
            <p:cNvSpPr/>
            <p:nvPr/>
          </p:nvSpPr>
          <p:spPr>
            <a:xfrm>
              <a:off x="1295128" y="3212976"/>
              <a:ext cx="1080120"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1100" b="1" dirty="0" smtClean="0"/>
                <a:t>Des idées lumineuses !</a:t>
              </a:r>
            </a:p>
            <a:p>
              <a:pPr algn="ctr"/>
              <a:endParaRPr lang="fr-FR" sz="1100" dirty="0" smtClean="0"/>
            </a:p>
            <a:p>
              <a:pPr algn="ctr"/>
              <a:r>
                <a:rPr lang="fr-FR" sz="1100" dirty="0" smtClean="0"/>
                <a:t>Quelles technologies choisir</a:t>
              </a:r>
            </a:p>
            <a:p>
              <a:pPr algn="ctr"/>
              <a:endParaRPr lang="fr-FR" sz="1100" dirty="0" smtClean="0"/>
            </a:p>
            <a:p>
              <a:pPr algn="ctr"/>
              <a:endParaRPr lang="fr-FR" sz="1100" dirty="0" smtClean="0"/>
            </a:p>
            <a:p>
              <a:pPr algn="ctr"/>
              <a:r>
                <a:rPr lang="fr-FR" sz="1100" dirty="0" smtClean="0"/>
                <a:t>pour améliorer l’efficacité énergétique ?</a:t>
              </a:r>
            </a:p>
          </p:txBody>
        </p:sp>
        <p:sp>
          <p:nvSpPr>
            <p:cNvPr id="18" name="Ellipse 17"/>
            <p:cNvSpPr/>
            <p:nvPr>
              <p:custDataLst>
                <p:tags r:id="rId1"/>
              </p:custDataLst>
            </p:nvPr>
          </p:nvSpPr>
          <p:spPr>
            <a:xfrm>
              <a:off x="444932" y="4357216"/>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9" name="ZoneTexte 18"/>
            <p:cNvSpPr txBox="1"/>
            <p:nvPr>
              <p:custDataLst>
                <p:tags r:id="rId2"/>
              </p:custDataLst>
            </p:nvPr>
          </p:nvSpPr>
          <p:spPr>
            <a:xfrm>
              <a:off x="143200" y="4573240"/>
              <a:ext cx="1800000" cy="707886"/>
            </a:xfrm>
            <a:prstGeom prst="rect">
              <a:avLst/>
            </a:prstGeom>
            <a:noFill/>
          </p:spPr>
          <p:txBody>
            <a:bodyPr wrap="square" rtlCol="0">
              <a:spAutoFit/>
            </a:bodyPr>
            <a:lstStyle/>
            <a:p>
              <a:pPr algn="ctr"/>
              <a:r>
                <a:rPr lang="fr-FR" sz="1000" b="1" dirty="0" smtClean="0"/>
                <a:t>Fiche synthèse </a:t>
              </a:r>
            </a:p>
            <a:p>
              <a:pPr algn="ctr"/>
              <a:r>
                <a:rPr lang="fr-FR" sz="1000" b="1" dirty="0" smtClean="0"/>
                <a:t>Diagnostic des </a:t>
              </a:r>
            </a:p>
            <a:p>
              <a:pPr algn="ctr"/>
              <a:r>
                <a:rPr lang="fr-FR" sz="1000" b="1" dirty="0" smtClean="0"/>
                <a:t>Performances</a:t>
              </a:r>
            </a:p>
            <a:p>
              <a:pPr algn="ctr"/>
              <a:r>
                <a:rPr lang="fr-FR" sz="1000" b="1" dirty="0" smtClean="0"/>
                <a:t> énergétiques</a:t>
              </a:r>
              <a:endParaRPr lang="fr-FR" sz="1000" b="1" dirty="0"/>
            </a:p>
          </p:txBody>
        </p:sp>
        <p:grpSp>
          <p:nvGrpSpPr>
            <p:cNvPr id="3" name="Grouper 25"/>
            <p:cNvGrpSpPr/>
            <p:nvPr/>
          </p:nvGrpSpPr>
          <p:grpSpPr>
            <a:xfrm>
              <a:off x="863081" y="1484785"/>
              <a:ext cx="4608511" cy="1440159"/>
              <a:chOff x="2103288" y="782639"/>
              <a:chExt cx="6858832" cy="3690947"/>
            </a:xfrm>
          </p:grpSpPr>
          <p:sp>
            <p:nvSpPr>
              <p:cNvPr id="35" name="Rectangle à coins arrondis 34"/>
              <p:cNvSpPr/>
              <p:nvPr/>
            </p:nvSpPr>
            <p:spPr>
              <a:xfrm>
                <a:off x="2103288" y="1468508"/>
                <a:ext cx="5123081" cy="23011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dirty="0"/>
              </a:p>
            </p:txBody>
          </p:sp>
          <p:sp>
            <p:nvSpPr>
              <p:cNvPr id="36" name="Rectangle à coins arrondis 35"/>
              <p:cNvSpPr/>
              <p:nvPr/>
            </p:nvSpPr>
            <p:spPr>
              <a:xfrm>
                <a:off x="2248794" y="1890761"/>
                <a:ext cx="1269905" cy="133183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defPPr>
                  <a:defRPr lang="fr-FR"/>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fr-FR" sz="800" dirty="0" smtClean="0"/>
                  <a:t>Problème technique à résoudre</a:t>
                </a:r>
                <a:endParaRPr lang="fr-FR" sz="800" dirty="0"/>
              </a:p>
            </p:txBody>
          </p:sp>
          <p:sp>
            <p:nvSpPr>
              <p:cNvPr id="37" name="Rectangle à coins arrondis 36"/>
              <p:cNvSpPr/>
              <p:nvPr/>
            </p:nvSpPr>
            <p:spPr>
              <a:xfrm>
                <a:off x="3707663" y="1917220"/>
                <a:ext cx="1689447" cy="1305375"/>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dirty="0" smtClean="0"/>
                  <a:t>Phase d’activité et de recherche interactive</a:t>
                </a:r>
                <a:endParaRPr lang="fr-FR" sz="800" dirty="0"/>
              </a:p>
            </p:txBody>
          </p:sp>
          <p:sp>
            <p:nvSpPr>
              <p:cNvPr id="38" name="Rectangle à coins arrondis 37"/>
              <p:cNvSpPr/>
              <p:nvPr/>
            </p:nvSpPr>
            <p:spPr>
              <a:xfrm>
                <a:off x="5691898" y="1917221"/>
                <a:ext cx="1283136" cy="1305376"/>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800" dirty="0" smtClean="0"/>
                  <a:t>Formalisation de savoirs</a:t>
                </a:r>
                <a:endParaRPr lang="fr-FR" sz="800" dirty="0"/>
              </a:p>
            </p:txBody>
          </p:sp>
          <p:cxnSp>
            <p:nvCxnSpPr>
              <p:cNvPr id="39" name="Connecteur droit avec flèche 38"/>
              <p:cNvCxnSpPr>
                <a:stCxn id="36" idx="3"/>
                <a:endCxn id="37" idx="1"/>
              </p:cNvCxnSpPr>
              <p:nvPr/>
            </p:nvCxnSpPr>
            <p:spPr>
              <a:xfrm>
                <a:off x="3518699" y="2556679"/>
                <a:ext cx="188964" cy="13229"/>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cxnSp>
            <p:nvCxnSpPr>
              <p:cNvPr id="40" name="Connecteur droit avec flèche 39"/>
              <p:cNvCxnSpPr>
                <a:stCxn id="37" idx="3"/>
                <a:endCxn id="38" idx="1"/>
              </p:cNvCxnSpPr>
              <p:nvPr/>
            </p:nvCxnSpPr>
            <p:spPr>
              <a:xfrm>
                <a:off x="5397110" y="2569908"/>
                <a:ext cx="294788" cy="1"/>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sp>
            <p:nvSpPr>
              <p:cNvPr id="41" name="ZoneTexte 24"/>
              <p:cNvSpPr txBox="1"/>
              <p:nvPr/>
            </p:nvSpPr>
            <p:spPr>
              <a:xfrm>
                <a:off x="2342407" y="1336279"/>
                <a:ext cx="5126205" cy="591593"/>
              </a:xfrm>
              <a:prstGeom prst="rect">
                <a:avLst/>
              </a:prstGeom>
              <a:noFill/>
            </p:spPr>
            <p:txBody>
              <a:bodyPr wrap="square" rtlCol="0">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900" b="1" i="1" dirty="0" smtClean="0"/>
                  <a:t>Activité pratique de découverte</a:t>
                </a:r>
                <a:endParaRPr lang="fr-FR" sz="900" b="1" i="1" dirty="0"/>
              </a:p>
            </p:txBody>
          </p:sp>
          <p:sp>
            <p:nvSpPr>
              <p:cNvPr id="49" name="Rectangle à coins arrondis 48"/>
              <p:cNvSpPr/>
              <p:nvPr/>
            </p:nvSpPr>
            <p:spPr>
              <a:xfrm>
                <a:off x="2235930" y="3931163"/>
                <a:ext cx="4977575" cy="542423"/>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b="1" dirty="0" smtClean="0">
                    <a:solidFill>
                      <a:srgbClr val="000000"/>
                    </a:solidFill>
                  </a:rPr>
                  <a:t>Support didactique, réel ou virtuel, présent ou à distance</a:t>
                </a:r>
                <a:endParaRPr lang="fr-FR" sz="1000" b="1" dirty="0">
                  <a:solidFill>
                    <a:srgbClr val="000000"/>
                  </a:solidFill>
                </a:endParaRPr>
              </a:p>
            </p:txBody>
          </p:sp>
          <p:sp>
            <p:nvSpPr>
              <p:cNvPr id="50" name="Rectangle à coins arrondis 49"/>
              <p:cNvSpPr/>
              <p:nvPr/>
            </p:nvSpPr>
            <p:spPr>
              <a:xfrm>
                <a:off x="2248794" y="782639"/>
                <a:ext cx="4977575" cy="542423"/>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b="1" dirty="0" smtClean="0">
                    <a:solidFill>
                      <a:srgbClr val="000000"/>
                    </a:solidFill>
                  </a:rPr>
                  <a:t>Elève isolé ou élèves en binôme</a:t>
                </a:r>
                <a:endParaRPr lang="fr-FR" sz="1000" b="1" dirty="0">
                  <a:solidFill>
                    <a:srgbClr val="000000"/>
                  </a:solidFill>
                </a:endParaRPr>
              </a:p>
            </p:txBody>
          </p:sp>
          <p:sp>
            <p:nvSpPr>
              <p:cNvPr id="52" name="Ellipse 51"/>
              <p:cNvSpPr/>
              <p:nvPr/>
            </p:nvSpPr>
            <p:spPr>
              <a:xfrm>
                <a:off x="7348550" y="1813623"/>
                <a:ext cx="1613570" cy="1514814"/>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solidFill>
                      <a:schemeClr val="bg1"/>
                    </a:solidFill>
                  </a:rPr>
                  <a:t>Structuration des savoirs</a:t>
                </a:r>
                <a:endParaRPr lang="fr-FR" sz="1000" dirty="0">
                  <a:solidFill>
                    <a:schemeClr val="bg1"/>
                  </a:solidFill>
                </a:endParaRPr>
              </a:p>
            </p:txBody>
          </p:sp>
          <p:sp>
            <p:nvSpPr>
              <p:cNvPr id="53" name="Flèche vers la droite 40"/>
              <p:cNvSpPr/>
              <p:nvPr/>
            </p:nvSpPr>
            <p:spPr>
              <a:xfrm>
                <a:off x="7070751" y="2331772"/>
                <a:ext cx="449759" cy="476273"/>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54" name="Flèche vers la droite 47"/>
              <p:cNvSpPr/>
              <p:nvPr/>
            </p:nvSpPr>
            <p:spPr>
              <a:xfrm rot="16200000">
                <a:off x="2530551" y="3490178"/>
                <a:ext cx="563078" cy="476273"/>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55" name="Flèche vers la droite 48"/>
              <p:cNvSpPr/>
              <p:nvPr/>
            </p:nvSpPr>
            <p:spPr>
              <a:xfrm rot="5400000">
                <a:off x="2635559" y="1266351"/>
                <a:ext cx="563078" cy="476273"/>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grpSp>
          <p:nvGrpSpPr>
            <p:cNvPr id="4" name="Groupe 60"/>
            <p:cNvGrpSpPr/>
            <p:nvPr/>
          </p:nvGrpSpPr>
          <p:grpSpPr>
            <a:xfrm>
              <a:off x="316158" y="1196753"/>
              <a:ext cx="2041992" cy="504056"/>
              <a:chOff x="-24464" y="0"/>
              <a:chExt cx="5726179" cy="1517706"/>
            </a:xfrm>
          </p:grpSpPr>
          <p:grpSp>
            <p:nvGrpSpPr>
              <p:cNvPr id="6" name="Groupe 55"/>
              <p:cNvGrpSpPr/>
              <p:nvPr/>
            </p:nvGrpSpPr>
            <p:grpSpPr>
              <a:xfrm>
                <a:off x="323528" y="0"/>
                <a:ext cx="1143000" cy="1143000"/>
                <a:chOff x="1800197" y="981048"/>
                <a:chExt cx="1143000" cy="1143000"/>
              </a:xfrm>
              <a:scene3d>
                <a:camera prst="orthographicFront"/>
                <a:lightRig rig="threePt" dir="t">
                  <a:rot lat="0" lon="0" rev="7500000"/>
                </a:lightRig>
              </a:scene3d>
            </p:grpSpPr>
            <p:sp>
              <p:nvSpPr>
                <p:cNvPr id="57" name="Ellipse 56"/>
                <p:cNvSpPr/>
                <p:nvPr/>
              </p:nvSpPr>
              <p:spPr>
                <a:xfrm>
                  <a:off x="1800197" y="981048"/>
                  <a:ext cx="1143000" cy="1143000"/>
                </a:xfrm>
                <a:prstGeom prst="ellipse">
                  <a:avLst/>
                </a:prstGeom>
                <a:sp3d prstMaterial="plastic">
                  <a:bevelT w="127000" h="25400" prst="relaxedInset"/>
                </a:sp3d>
              </p:spPr>
              <p:style>
                <a:lnRef idx="0">
                  <a:schemeClr val="lt1">
                    <a:hueOff val="0"/>
                    <a:satOff val="0"/>
                    <a:lumOff val="0"/>
                    <a:alphaOff val="0"/>
                  </a:schemeClr>
                </a:lnRef>
                <a:fillRef idx="3">
                  <a:schemeClr val="accent5">
                    <a:hueOff val="-4966938"/>
                    <a:satOff val="19906"/>
                    <a:lumOff val="4314"/>
                    <a:alphaOff val="0"/>
                  </a:schemeClr>
                </a:fillRef>
                <a:effectRef idx="2">
                  <a:schemeClr val="accent5">
                    <a:hueOff val="-4966938"/>
                    <a:satOff val="19906"/>
                    <a:lumOff val="4314"/>
                    <a:alphaOff val="0"/>
                  </a:schemeClr>
                </a:effectRef>
                <a:fontRef idx="minor">
                  <a:schemeClr val="lt1"/>
                </a:fontRef>
              </p:style>
            </p:sp>
            <p:sp>
              <p:nvSpPr>
                <p:cNvPr id="58" name="Ellipse 4"/>
                <p:cNvSpPr/>
                <p:nvPr/>
              </p:nvSpPr>
              <p:spPr>
                <a:xfrm>
                  <a:off x="1967586" y="1148436"/>
                  <a:ext cx="808222" cy="808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fr-FR" sz="1400" kern="1200" dirty="0"/>
                </a:p>
              </p:txBody>
            </p:sp>
          </p:grpSp>
          <p:sp>
            <p:nvSpPr>
              <p:cNvPr id="59" name=" 3"/>
              <p:cNvSpPr/>
              <p:nvPr/>
            </p:nvSpPr>
            <p:spPr>
              <a:xfrm>
                <a:off x="-24464" y="14990"/>
                <a:ext cx="1800200" cy="1502716"/>
              </a:xfrm>
              <a:prstGeom prst="funnel">
                <a:avLst/>
              </a:prstGeom>
              <a:scene3d>
                <a:camera prst="orthographicFront"/>
                <a:lightRig rig="threePt" dir="t">
                  <a:rot lat="0" lon="0" rev="7500000"/>
                </a:lightRig>
              </a:scene3d>
              <a:sp3d prstMaterial="plastic">
                <a:bevelT w="127000" h="35400"/>
              </a:sp3d>
            </p:spPr>
            <p:style>
              <a:lnRef idx="1">
                <a:schemeClr val="accent5">
                  <a:hueOff val="0"/>
                  <a:satOff val="0"/>
                  <a:lumOff val="0"/>
                  <a:alphaOff val="0"/>
                </a:schemeClr>
              </a:lnRef>
              <a:fillRef idx="1">
                <a:schemeClr val="lt1">
                  <a:alpha val="40000"/>
                  <a:hueOff val="0"/>
                  <a:satOff val="0"/>
                  <a:lumOff val="0"/>
                  <a:alphaOff val="0"/>
                </a:schemeClr>
              </a:fillRef>
              <a:effectRef idx="2">
                <a:schemeClr val="lt1">
                  <a:alpha val="40000"/>
                  <a:hueOff val="0"/>
                  <a:satOff val="0"/>
                  <a:lumOff val="0"/>
                  <a:alphaOff val="0"/>
                </a:schemeClr>
              </a:effectRef>
              <a:fontRef idx="minor">
                <a:schemeClr val="dk1">
                  <a:hueOff val="0"/>
                  <a:satOff val="0"/>
                  <a:lumOff val="0"/>
                  <a:alphaOff val="0"/>
                </a:schemeClr>
              </a:fontRef>
            </p:style>
          </p:sp>
          <p:sp>
            <p:nvSpPr>
              <p:cNvPr id="60" name="ZoneTexte 59"/>
              <p:cNvSpPr txBox="1"/>
              <p:nvPr/>
            </p:nvSpPr>
            <p:spPr>
              <a:xfrm>
                <a:off x="1589691" y="53730"/>
                <a:ext cx="4112024" cy="582229"/>
              </a:xfrm>
              <a:prstGeom prst="rect">
                <a:avLst/>
              </a:prstGeom>
              <a:noFill/>
            </p:spPr>
            <p:txBody>
              <a:bodyPr wrap="none" rtlCol="0">
                <a:spAutoFit/>
              </a:bodyPr>
              <a:lstStyle/>
              <a:p>
                <a:r>
                  <a:rPr lang="fr-FR" sz="800" dirty="0" smtClean="0"/>
                  <a:t>Résolution de problème technique</a:t>
                </a:r>
                <a:endParaRPr lang="fr-FR" sz="800" dirty="0"/>
              </a:p>
            </p:txBody>
          </p:sp>
        </p:grpSp>
        <p:grpSp>
          <p:nvGrpSpPr>
            <p:cNvPr id="7" name="Groupe 69"/>
            <p:cNvGrpSpPr/>
            <p:nvPr/>
          </p:nvGrpSpPr>
          <p:grpSpPr>
            <a:xfrm>
              <a:off x="5471592" y="1556792"/>
              <a:ext cx="3813688" cy="1224136"/>
              <a:chOff x="1838432" y="2924944"/>
              <a:chExt cx="5456763" cy="2114552"/>
            </a:xfrm>
          </p:grpSpPr>
          <p:sp>
            <p:nvSpPr>
              <p:cNvPr id="71" name="Rectangle à coins arrondis 70"/>
              <p:cNvSpPr/>
              <p:nvPr/>
            </p:nvSpPr>
            <p:spPr>
              <a:xfrm>
                <a:off x="1838432" y="2924944"/>
                <a:ext cx="5456763" cy="2114552"/>
              </a:xfrm>
              <a:prstGeom prst="roundRect">
                <a:avLst/>
              </a:prstGeom>
              <a:solidFill>
                <a:schemeClr val="accent6">
                  <a:lumMod val="75000"/>
                </a:schemeClr>
              </a:solidFill>
            </p:spPr>
            <p:style>
              <a:lnRef idx="1">
                <a:schemeClr val="accent2"/>
              </a:lnRef>
              <a:fillRef idx="3">
                <a:schemeClr val="accent2"/>
              </a:fillRef>
              <a:effectRef idx="2">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dirty="0"/>
              </a:p>
            </p:txBody>
          </p:sp>
          <p:sp>
            <p:nvSpPr>
              <p:cNvPr id="72" name="Rectangle à coins arrondis 71"/>
              <p:cNvSpPr/>
              <p:nvPr/>
            </p:nvSpPr>
            <p:spPr>
              <a:xfrm>
                <a:off x="1993416" y="3430487"/>
                <a:ext cx="1352618" cy="1187925"/>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defPPr>
                  <a:defRPr lang="fr-FR"/>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fr-FR" sz="1000" dirty="0" smtClean="0"/>
                  <a:t>Problème technique à résoudre</a:t>
                </a:r>
                <a:endParaRPr lang="fr-FR" sz="1000" dirty="0"/>
              </a:p>
            </p:txBody>
          </p:sp>
          <p:sp>
            <p:nvSpPr>
              <p:cNvPr id="73" name="Rectangle à coins arrondis 72"/>
              <p:cNvSpPr/>
              <p:nvPr/>
            </p:nvSpPr>
            <p:spPr>
              <a:xfrm>
                <a:off x="3547305" y="3454087"/>
                <a:ext cx="1799486" cy="1164323"/>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t>Phase d’activité et d’application interactive</a:t>
                </a:r>
                <a:endParaRPr lang="fr-FR" sz="1000" dirty="0"/>
              </a:p>
            </p:txBody>
          </p:sp>
          <p:sp>
            <p:nvSpPr>
              <p:cNvPr id="74" name="Rectangle à coins arrondis 73"/>
              <p:cNvSpPr/>
              <p:nvPr/>
            </p:nvSpPr>
            <p:spPr>
              <a:xfrm>
                <a:off x="5660779" y="3454088"/>
                <a:ext cx="1366711" cy="1164324"/>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000" dirty="0" smtClean="0"/>
                  <a:t>Analyse des résultats</a:t>
                </a:r>
                <a:endParaRPr lang="fr-FR" sz="1000" dirty="0"/>
              </a:p>
            </p:txBody>
          </p:sp>
          <p:cxnSp>
            <p:nvCxnSpPr>
              <p:cNvPr id="75" name="Connecteur droit avec flèche 74"/>
              <p:cNvCxnSpPr>
                <a:stCxn id="72" idx="3"/>
                <a:endCxn id="73" idx="1"/>
              </p:cNvCxnSpPr>
              <p:nvPr/>
            </p:nvCxnSpPr>
            <p:spPr>
              <a:xfrm>
                <a:off x="3346033" y="4024450"/>
                <a:ext cx="201272" cy="11800"/>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cxnSp>
            <p:nvCxnSpPr>
              <p:cNvPr id="76" name="Connecteur droit avec flèche 75"/>
              <p:cNvCxnSpPr>
                <a:stCxn id="73" idx="3"/>
                <a:endCxn id="74" idx="1"/>
              </p:cNvCxnSpPr>
              <p:nvPr/>
            </p:nvCxnSpPr>
            <p:spPr>
              <a:xfrm>
                <a:off x="5346791" y="4036249"/>
                <a:ext cx="313988" cy="1"/>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sp>
            <p:nvSpPr>
              <p:cNvPr id="77" name="ZoneTexte 36"/>
              <p:cNvSpPr txBox="1"/>
              <p:nvPr/>
            </p:nvSpPr>
            <p:spPr>
              <a:xfrm>
                <a:off x="1958482" y="3028026"/>
                <a:ext cx="5069008" cy="261610"/>
              </a:xfrm>
              <a:prstGeom prst="rect">
                <a:avLst/>
              </a:prstGeom>
              <a:solidFill>
                <a:schemeClr val="accent6">
                  <a:lumMod val="75000"/>
                </a:schemeClr>
              </a:solidFill>
            </p:spPr>
            <p:txBody>
              <a:bodyPr wrap="square" rtlCol="0">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1100" b="1" i="1" dirty="0" smtClean="0"/>
                  <a:t>Activité pratique de confortation</a:t>
                </a:r>
                <a:endParaRPr lang="fr-FR" sz="1100" b="1" i="1" dirty="0"/>
              </a:p>
            </p:txBody>
          </p:sp>
        </p:grpSp>
        <p:grpSp>
          <p:nvGrpSpPr>
            <p:cNvPr id="8" name="Groupe 60"/>
            <p:cNvGrpSpPr/>
            <p:nvPr/>
          </p:nvGrpSpPr>
          <p:grpSpPr>
            <a:xfrm>
              <a:off x="5013776" y="1196752"/>
              <a:ext cx="2041992" cy="504056"/>
              <a:chOff x="-24464" y="0"/>
              <a:chExt cx="5726179" cy="1517706"/>
            </a:xfrm>
          </p:grpSpPr>
          <p:grpSp>
            <p:nvGrpSpPr>
              <p:cNvPr id="9" name="Groupe 55"/>
              <p:cNvGrpSpPr/>
              <p:nvPr/>
            </p:nvGrpSpPr>
            <p:grpSpPr>
              <a:xfrm>
                <a:off x="323528" y="0"/>
                <a:ext cx="1143000" cy="1143000"/>
                <a:chOff x="1800197" y="981048"/>
                <a:chExt cx="1143000" cy="1143000"/>
              </a:xfrm>
              <a:scene3d>
                <a:camera prst="orthographicFront"/>
                <a:lightRig rig="threePt" dir="t">
                  <a:rot lat="0" lon="0" rev="7500000"/>
                </a:lightRig>
              </a:scene3d>
            </p:grpSpPr>
            <p:sp>
              <p:nvSpPr>
                <p:cNvPr id="82" name="Ellipse 81"/>
                <p:cNvSpPr/>
                <p:nvPr/>
              </p:nvSpPr>
              <p:spPr>
                <a:xfrm>
                  <a:off x="1800197" y="981048"/>
                  <a:ext cx="1143000" cy="1143000"/>
                </a:xfrm>
                <a:prstGeom prst="ellipse">
                  <a:avLst/>
                </a:prstGeom>
                <a:sp3d prstMaterial="plastic">
                  <a:bevelT w="127000" h="25400" prst="relaxedInset"/>
                </a:sp3d>
              </p:spPr>
              <p:style>
                <a:lnRef idx="0">
                  <a:schemeClr val="lt1">
                    <a:hueOff val="0"/>
                    <a:satOff val="0"/>
                    <a:lumOff val="0"/>
                    <a:alphaOff val="0"/>
                  </a:schemeClr>
                </a:lnRef>
                <a:fillRef idx="3">
                  <a:schemeClr val="accent5">
                    <a:hueOff val="-4966938"/>
                    <a:satOff val="19906"/>
                    <a:lumOff val="4314"/>
                    <a:alphaOff val="0"/>
                  </a:schemeClr>
                </a:fillRef>
                <a:effectRef idx="2">
                  <a:schemeClr val="accent5">
                    <a:hueOff val="-4966938"/>
                    <a:satOff val="19906"/>
                    <a:lumOff val="4314"/>
                    <a:alphaOff val="0"/>
                  </a:schemeClr>
                </a:effectRef>
                <a:fontRef idx="minor">
                  <a:schemeClr val="lt1"/>
                </a:fontRef>
              </p:style>
            </p:sp>
            <p:sp>
              <p:nvSpPr>
                <p:cNvPr id="83" name="Ellipse 4"/>
                <p:cNvSpPr/>
                <p:nvPr/>
              </p:nvSpPr>
              <p:spPr>
                <a:xfrm>
                  <a:off x="1967586" y="1148436"/>
                  <a:ext cx="808222" cy="80822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fr-FR" sz="1400" kern="1200" dirty="0"/>
                </a:p>
              </p:txBody>
            </p:sp>
          </p:grpSp>
          <p:sp>
            <p:nvSpPr>
              <p:cNvPr id="80" name=" 3"/>
              <p:cNvSpPr/>
              <p:nvPr/>
            </p:nvSpPr>
            <p:spPr>
              <a:xfrm>
                <a:off x="-24464" y="14990"/>
                <a:ext cx="1800200" cy="1502716"/>
              </a:xfrm>
              <a:prstGeom prst="funnel">
                <a:avLst/>
              </a:prstGeom>
              <a:scene3d>
                <a:camera prst="orthographicFront"/>
                <a:lightRig rig="threePt" dir="t">
                  <a:rot lat="0" lon="0" rev="7500000"/>
                </a:lightRig>
              </a:scene3d>
              <a:sp3d prstMaterial="plastic">
                <a:bevelT w="127000" h="35400"/>
              </a:sp3d>
            </p:spPr>
            <p:style>
              <a:lnRef idx="1">
                <a:schemeClr val="accent5">
                  <a:hueOff val="0"/>
                  <a:satOff val="0"/>
                  <a:lumOff val="0"/>
                  <a:alphaOff val="0"/>
                </a:schemeClr>
              </a:lnRef>
              <a:fillRef idx="1">
                <a:schemeClr val="lt1">
                  <a:alpha val="40000"/>
                  <a:hueOff val="0"/>
                  <a:satOff val="0"/>
                  <a:lumOff val="0"/>
                  <a:alphaOff val="0"/>
                </a:schemeClr>
              </a:fillRef>
              <a:effectRef idx="2">
                <a:schemeClr val="lt1">
                  <a:alpha val="40000"/>
                  <a:hueOff val="0"/>
                  <a:satOff val="0"/>
                  <a:lumOff val="0"/>
                  <a:alphaOff val="0"/>
                </a:schemeClr>
              </a:effectRef>
              <a:fontRef idx="minor">
                <a:schemeClr val="dk1">
                  <a:hueOff val="0"/>
                  <a:satOff val="0"/>
                  <a:lumOff val="0"/>
                  <a:alphaOff val="0"/>
                </a:schemeClr>
              </a:fontRef>
            </p:style>
          </p:sp>
          <p:sp>
            <p:nvSpPr>
              <p:cNvPr id="81" name="ZoneTexte 80"/>
              <p:cNvSpPr txBox="1"/>
              <p:nvPr/>
            </p:nvSpPr>
            <p:spPr>
              <a:xfrm>
                <a:off x="1589691" y="53730"/>
                <a:ext cx="4112024" cy="582229"/>
              </a:xfrm>
              <a:prstGeom prst="rect">
                <a:avLst/>
              </a:prstGeom>
              <a:noFill/>
            </p:spPr>
            <p:txBody>
              <a:bodyPr wrap="none" rtlCol="0">
                <a:spAutoFit/>
              </a:bodyPr>
              <a:lstStyle/>
              <a:p>
                <a:r>
                  <a:rPr lang="fr-FR" sz="800" dirty="0" smtClean="0"/>
                  <a:t>Résolution de problème technique</a:t>
                </a:r>
                <a:endParaRPr lang="fr-FR" sz="800" dirty="0"/>
              </a:p>
            </p:txBody>
          </p:sp>
        </p:grpSp>
        <p:sp>
          <p:nvSpPr>
            <p:cNvPr id="84" name="Rectangle à coins arrondis 83"/>
            <p:cNvSpPr/>
            <p:nvPr/>
          </p:nvSpPr>
          <p:spPr>
            <a:xfrm>
              <a:off x="4895528" y="3140968"/>
              <a:ext cx="3600400"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69" name="Rectangle à coins arrondis 68"/>
            <p:cNvSpPr/>
            <p:nvPr/>
          </p:nvSpPr>
          <p:spPr>
            <a:xfrm>
              <a:off x="4895528" y="3140968"/>
              <a:ext cx="3600400" cy="3528392"/>
            </a:xfrm>
            <a:prstGeom prst="roundRect">
              <a:avLst/>
            </a:prstGeom>
            <a:solidFill>
              <a:schemeClr val="accent6">
                <a:lumMod val="75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70" name="Rectangle à coins arrondis 69"/>
            <p:cNvSpPr/>
            <p:nvPr/>
          </p:nvSpPr>
          <p:spPr>
            <a:xfrm>
              <a:off x="6372200" y="3293368"/>
              <a:ext cx="1512168" cy="6086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Quelle  est l’influence de la VMC sur l’efficacité énergétique?</a:t>
              </a:r>
              <a:endParaRPr lang="fr-FR" sz="1000" dirty="0"/>
            </a:p>
          </p:txBody>
        </p:sp>
        <p:sp>
          <p:nvSpPr>
            <p:cNvPr id="78" name="Rectangle à coins arrondis 77"/>
            <p:cNvSpPr/>
            <p:nvPr/>
          </p:nvSpPr>
          <p:spPr>
            <a:xfrm>
              <a:off x="6407696" y="5328504"/>
              <a:ext cx="147667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1000" dirty="0" smtClean="0"/>
                <a:t>Les échanges thermiques  ente le bâti et l’extérieur</a:t>
              </a:r>
            </a:p>
          </p:txBody>
        </p:sp>
        <p:sp>
          <p:nvSpPr>
            <p:cNvPr id="79" name="Rectangle à coins arrondis 78"/>
            <p:cNvSpPr/>
            <p:nvPr/>
          </p:nvSpPr>
          <p:spPr>
            <a:xfrm>
              <a:off x="6407696" y="4005064"/>
              <a:ext cx="147667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La position de l’isolant a t-elle une influence?</a:t>
              </a:r>
              <a:endParaRPr lang="fr-FR" sz="1000" dirty="0"/>
            </a:p>
          </p:txBody>
        </p:sp>
        <p:sp>
          <p:nvSpPr>
            <p:cNvPr id="89" name="Rectangle à coins arrondis 88"/>
            <p:cNvSpPr/>
            <p:nvPr/>
          </p:nvSpPr>
          <p:spPr>
            <a:xfrm>
              <a:off x="6407696" y="4653136"/>
              <a:ext cx="147667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Quel est l’influence de l’isolation sur l’efficacité énergétique</a:t>
              </a:r>
            </a:p>
          </p:txBody>
        </p:sp>
        <p:sp>
          <p:nvSpPr>
            <p:cNvPr id="90" name="Rectangle à coins arrondis 89"/>
            <p:cNvSpPr/>
            <p:nvPr/>
          </p:nvSpPr>
          <p:spPr>
            <a:xfrm>
              <a:off x="6407696" y="6007640"/>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Inertie thermique</a:t>
              </a:r>
            </a:p>
          </p:txBody>
        </p:sp>
        <p:sp>
          <p:nvSpPr>
            <p:cNvPr id="91" name="Rectangle à coins arrondis 90"/>
            <p:cNvSpPr/>
            <p:nvPr/>
          </p:nvSpPr>
          <p:spPr>
            <a:xfrm>
              <a:off x="7956376" y="3421112"/>
              <a:ext cx="432048" cy="280831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92" name="Rectangle à coins arrondis 91"/>
            <p:cNvSpPr/>
            <p:nvPr/>
          </p:nvSpPr>
          <p:spPr>
            <a:xfrm>
              <a:off x="5255568" y="3212976"/>
              <a:ext cx="1080120"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100" dirty="0" smtClean="0"/>
            </a:p>
            <a:p>
              <a:pPr algn="ctr"/>
              <a:r>
                <a:rPr lang="fr-FR" sz="1100" b="1" dirty="0" smtClean="0"/>
                <a:t>Une question d’isolation</a:t>
              </a:r>
            </a:p>
            <a:p>
              <a:pPr algn="ctr"/>
              <a:endParaRPr lang="fr-FR" sz="1100" dirty="0" smtClean="0"/>
            </a:p>
            <a:p>
              <a:pPr algn="ctr"/>
              <a:r>
                <a:rPr lang="fr-FR" sz="1100" dirty="0" smtClean="0"/>
                <a:t>Quels matériaux isolants choisir</a:t>
              </a:r>
            </a:p>
            <a:p>
              <a:pPr algn="ctr"/>
              <a:endParaRPr lang="fr-FR" sz="1100" dirty="0" smtClean="0"/>
            </a:p>
            <a:p>
              <a:pPr algn="ctr"/>
              <a:endParaRPr lang="fr-FR" sz="1100" dirty="0" smtClean="0"/>
            </a:p>
            <a:p>
              <a:pPr algn="ctr"/>
              <a:r>
                <a:rPr lang="fr-FR" sz="1100" dirty="0" smtClean="0"/>
                <a:t>pour améliorer l’efficacité énergétique ?</a:t>
              </a:r>
            </a:p>
            <a:p>
              <a:pPr algn="ctr"/>
              <a:endParaRPr lang="fr-FR" dirty="0" smtClean="0"/>
            </a:p>
          </p:txBody>
        </p:sp>
        <p:sp>
          <p:nvSpPr>
            <p:cNvPr id="15" name="Ellipse 14"/>
            <p:cNvSpPr/>
            <p:nvPr>
              <p:custDataLst>
                <p:tags r:id="rId3"/>
              </p:custDataLst>
            </p:nvPr>
          </p:nvSpPr>
          <p:spPr>
            <a:xfrm>
              <a:off x="4333564" y="4328077"/>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6" name="ZoneTexte 15"/>
            <p:cNvSpPr txBox="1"/>
            <p:nvPr>
              <p:custDataLst>
                <p:tags r:id="rId4"/>
              </p:custDataLst>
            </p:nvPr>
          </p:nvSpPr>
          <p:spPr>
            <a:xfrm>
              <a:off x="3959624" y="4698006"/>
              <a:ext cx="1800000" cy="400110"/>
            </a:xfrm>
            <a:prstGeom prst="rect">
              <a:avLst/>
            </a:prstGeom>
            <a:noFill/>
          </p:spPr>
          <p:txBody>
            <a:bodyPr wrap="square" rtlCol="0">
              <a:spAutoFit/>
            </a:bodyPr>
            <a:lstStyle/>
            <a:p>
              <a:pPr algn="ctr"/>
              <a:r>
                <a:rPr lang="fr-FR" sz="1000" b="1" dirty="0" smtClean="0"/>
                <a:t>Structuration</a:t>
              </a:r>
            </a:p>
            <a:p>
              <a:pPr algn="ctr"/>
              <a:r>
                <a:rPr lang="fr-FR" sz="1000" b="1" dirty="0" smtClean="0"/>
                <a:t> des savoirs</a:t>
              </a:r>
              <a:endParaRPr lang="fr-FR" sz="1000" b="1" dirty="0"/>
            </a:p>
          </p:txBody>
        </p:sp>
        <p:sp>
          <p:nvSpPr>
            <p:cNvPr id="85" name="Ellipse 84"/>
            <p:cNvSpPr/>
            <p:nvPr>
              <p:custDataLst>
                <p:tags r:id="rId5"/>
              </p:custDataLst>
            </p:nvPr>
          </p:nvSpPr>
          <p:spPr>
            <a:xfrm>
              <a:off x="8149988" y="4350823"/>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86" name="ZoneTexte 85"/>
            <p:cNvSpPr txBox="1"/>
            <p:nvPr>
              <p:custDataLst>
                <p:tags r:id="rId6"/>
              </p:custDataLst>
            </p:nvPr>
          </p:nvSpPr>
          <p:spPr>
            <a:xfrm>
              <a:off x="7776048" y="4720752"/>
              <a:ext cx="1800000" cy="400110"/>
            </a:xfrm>
            <a:prstGeom prst="rect">
              <a:avLst/>
            </a:prstGeom>
            <a:noFill/>
          </p:spPr>
          <p:txBody>
            <a:bodyPr wrap="square" rtlCol="0">
              <a:spAutoFit/>
            </a:bodyPr>
            <a:lstStyle/>
            <a:p>
              <a:pPr algn="ctr"/>
              <a:r>
                <a:rPr lang="fr-FR" sz="1000" b="1" dirty="0" smtClean="0"/>
                <a:t>Structuration</a:t>
              </a:r>
            </a:p>
            <a:p>
              <a:pPr algn="ctr"/>
              <a:r>
                <a:rPr lang="fr-FR" sz="1000" b="1" dirty="0" smtClean="0"/>
                <a:t> des savoirs</a:t>
              </a:r>
              <a:endParaRPr lang="fr-FR" sz="1000" b="1" dirty="0"/>
            </a:p>
          </p:txBody>
        </p:sp>
        <p:sp>
          <p:nvSpPr>
            <p:cNvPr id="99" name="Rectangle à coins arrondis 98"/>
            <p:cNvSpPr/>
            <p:nvPr/>
          </p:nvSpPr>
          <p:spPr>
            <a:xfrm>
              <a:off x="2447256" y="3465383"/>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Exploitation de l’éclairage naturel</a:t>
              </a:r>
              <a:endParaRPr lang="fr-FR" sz="1000" dirty="0"/>
            </a:p>
          </p:txBody>
        </p:sp>
        <p:sp>
          <p:nvSpPr>
            <p:cNvPr id="100" name="Rectangle à coins arrondis 99"/>
            <p:cNvSpPr/>
            <p:nvPr/>
          </p:nvSpPr>
          <p:spPr>
            <a:xfrm>
              <a:off x="2447256" y="4581128"/>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Gradateur de lumière</a:t>
              </a:r>
            </a:p>
          </p:txBody>
        </p:sp>
        <p:sp>
          <p:nvSpPr>
            <p:cNvPr id="101" name="Rectangle à coins arrondis 100"/>
            <p:cNvSpPr/>
            <p:nvPr/>
          </p:nvSpPr>
          <p:spPr>
            <a:xfrm>
              <a:off x="2447256" y="4032360"/>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Optimisation type de lampe</a:t>
              </a:r>
              <a:endParaRPr lang="fr-FR" sz="1000" dirty="0"/>
            </a:p>
          </p:txBody>
        </p:sp>
        <p:sp>
          <p:nvSpPr>
            <p:cNvPr id="103" name="Rectangle à coins arrondis 102"/>
            <p:cNvSpPr/>
            <p:nvPr/>
          </p:nvSpPr>
          <p:spPr>
            <a:xfrm>
              <a:off x="2447256" y="5161496"/>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1000" dirty="0" smtClean="0"/>
                <a:t>Le choix des couleurs</a:t>
              </a:r>
            </a:p>
          </p:txBody>
        </p:sp>
        <p:sp>
          <p:nvSpPr>
            <p:cNvPr id="104" name="Rectangle à coins arrondis 103"/>
            <p:cNvSpPr/>
            <p:nvPr/>
          </p:nvSpPr>
          <p:spPr>
            <a:xfrm>
              <a:off x="2447256" y="5737560"/>
              <a:ext cx="1368152" cy="476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5</a:t>
              </a:r>
            </a:p>
            <a:p>
              <a:pPr algn="ctr"/>
              <a:r>
                <a:rPr lang="fr-FR" sz="1000" dirty="0" smtClean="0"/>
                <a:t>Eclairage naturel et facture énergétique</a:t>
              </a:r>
            </a:p>
          </p:txBody>
        </p:sp>
      </p:grpSp>
      <p:sp>
        <p:nvSpPr>
          <p:cNvPr id="88" name="Ellipse 87"/>
          <p:cNvSpPr/>
          <p:nvPr/>
        </p:nvSpPr>
        <p:spPr>
          <a:xfrm>
            <a:off x="180008" y="3293368"/>
            <a:ext cx="871984" cy="85620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900" b="1" dirty="0" smtClean="0">
                <a:solidFill>
                  <a:schemeClr val="bg1"/>
                </a:solidFill>
              </a:rPr>
              <a:t>5 Equipes d’élèves</a:t>
            </a:r>
            <a:endParaRPr lang="fr-FR" sz="900" b="1" dirty="0">
              <a:solidFill>
                <a:schemeClr val="bg1"/>
              </a:solidFill>
            </a:endParaRPr>
          </a:p>
        </p:txBody>
      </p:sp>
      <p:sp>
        <p:nvSpPr>
          <p:cNvPr id="98" name="Flèche vers la droite 32"/>
          <p:cNvSpPr/>
          <p:nvPr/>
        </p:nvSpPr>
        <p:spPr>
          <a:xfrm rot="452134">
            <a:off x="1061647" y="3732790"/>
            <a:ext cx="251954" cy="291696"/>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nvGrpSpPr>
          <p:cNvPr id="118" name="Groupe 21"/>
          <p:cNvGrpSpPr>
            <a:grpSpLocks/>
          </p:cNvGrpSpPr>
          <p:nvPr/>
        </p:nvGrpSpPr>
        <p:grpSpPr bwMode="auto">
          <a:xfrm>
            <a:off x="323530" y="44624"/>
            <a:ext cx="3168350" cy="908050"/>
            <a:chOff x="1" y="0"/>
            <a:chExt cx="1691406" cy="513739"/>
          </a:xfrm>
        </p:grpSpPr>
        <p:sp>
          <p:nvSpPr>
            <p:cNvPr id="119"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120"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grpSp>
        <p:nvGrpSpPr>
          <p:cNvPr id="2" name="Groupe 1"/>
          <p:cNvGrpSpPr/>
          <p:nvPr/>
        </p:nvGrpSpPr>
        <p:grpSpPr>
          <a:xfrm>
            <a:off x="3748930" y="-108869"/>
            <a:ext cx="4934168" cy="1440000"/>
            <a:chOff x="3748930" y="-108869"/>
            <a:chExt cx="4934168" cy="1440000"/>
          </a:xfrm>
        </p:grpSpPr>
        <p:grpSp>
          <p:nvGrpSpPr>
            <p:cNvPr id="114" name="Groupe 21"/>
            <p:cNvGrpSpPr>
              <a:grpSpLocks/>
            </p:cNvGrpSpPr>
            <p:nvPr/>
          </p:nvGrpSpPr>
          <p:grpSpPr bwMode="auto">
            <a:xfrm>
              <a:off x="3748930" y="72008"/>
              <a:ext cx="4934168" cy="908050"/>
              <a:chOff x="0" y="0"/>
              <a:chExt cx="2440963" cy="513739"/>
            </a:xfrm>
          </p:grpSpPr>
          <p:sp>
            <p:nvSpPr>
              <p:cNvPr id="115" name="AutoShape 3"/>
              <p:cNvSpPr>
                <a:spLocks noChangeArrowheads="1"/>
              </p:cNvSpPr>
              <p:nvPr/>
            </p:nvSpPr>
            <p:spPr bwMode="auto">
              <a:xfrm>
                <a:off x="1" y="150881"/>
                <a:ext cx="2440962"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16"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94" name="Image 9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5.55556E-7 3.7037E-7 L -0.40347 0.00023 " pathEditMode="relative" rAng="0" ptsTypes="AA">
                                      <p:cBhvr>
                                        <p:cTn id="6" dur="2000" fill="hold"/>
                                        <p:tgtEl>
                                          <p:spTgt spid="93"/>
                                        </p:tgtEl>
                                        <p:attrNameLst>
                                          <p:attrName>ppt_x</p:attrName>
                                          <p:attrName>ppt_y</p:attrName>
                                        </p:attrNameLst>
                                      </p:cBhvr>
                                      <p:rCtr x="-20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4"/>
          <p:cNvSpPr>
            <a:spLocks noChangeArrowheads="1"/>
          </p:cNvSpPr>
          <p:nvPr/>
        </p:nvSpPr>
        <p:spPr bwMode="auto">
          <a:xfrm>
            <a:off x="792732" y="3284984"/>
            <a:ext cx="6299548" cy="504056"/>
          </a:xfrm>
          <a:prstGeom prst="roundRect">
            <a:avLst>
              <a:gd name="adj" fmla="val 16667"/>
            </a:avLst>
          </a:prstGeom>
          <a:solidFill>
            <a:srgbClr val="7BB800"/>
          </a:solidFill>
          <a:ln w="9525">
            <a:solidFill>
              <a:srgbClr val="7BB800"/>
            </a:solidFill>
            <a:round/>
            <a:headEnd/>
            <a:tailEnd/>
          </a:ln>
        </p:spPr>
        <p:txBody>
          <a:bodyPr/>
          <a:lstStyle/>
          <a:p>
            <a:pPr algn="ctr">
              <a:spcAft>
                <a:spcPts val="1000"/>
              </a:spcAft>
            </a:pPr>
            <a:r>
              <a:rPr lang="fr-FR" b="1" dirty="0" smtClean="0">
                <a:solidFill>
                  <a:srgbClr val="FFFFFF"/>
                </a:solidFill>
                <a:latin typeface="Calibri" pitchFamily="34" charset="0"/>
              </a:rPr>
              <a:t>Phase d’appropriation : rechercher des pistes de solutions</a:t>
            </a:r>
            <a:endParaRPr lang="fr-FR" b="1" dirty="0">
              <a:solidFill>
                <a:srgbClr val="FFFFFF"/>
              </a:solidFill>
              <a:latin typeface="Calibri" pitchFamily="34" charset="0"/>
            </a:endParaRPr>
          </a:p>
          <a:p>
            <a:endParaRPr lang="fr-FR" dirty="0"/>
          </a:p>
        </p:txBody>
      </p:sp>
      <p:sp>
        <p:nvSpPr>
          <p:cNvPr id="17" name="Rectangle à coins arrondis 16"/>
          <p:cNvSpPr/>
          <p:nvPr/>
        </p:nvSpPr>
        <p:spPr>
          <a:xfrm>
            <a:off x="756096" y="3600897"/>
            <a:ext cx="8280400" cy="2996455"/>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1268" name="Text Box 10"/>
          <p:cNvSpPr txBox="1">
            <a:spLocks noChangeArrowheads="1"/>
          </p:cNvSpPr>
          <p:nvPr/>
        </p:nvSpPr>
        <p:spPr bwMode="auto">
          <a:xfrm>
            <a:off x="1211379" y="4637459"/>
            <a:ext cx="3801233" cy="923330"/>
          </a:xfrm>
          <a:prstGeom prst="rect">
            <a:avLst/>
          </a:prstGeom>
          <a:noFill/>
          <a:ln w="9525">
            <a:noFill/>
            <a:miter lim="800000"/>
            <a:headEnd/>
            <a:tailEnd/>
          </a:ln>
        </p:spPr>
        <p:txBody>
          <a:bodyPr wrap="square">
            <a:spAutoFit/>
          </a:bodyPr>
          <a:lstStyle/>
          <a:p>
            <a:pPr>
              <a:spcBef>
                <a:spcPct val="50000"/>
              </a:spcBef>
            </a:pPr>
            <a:r>
              <a:rPr lang="fr-FR" dirty="0" smtClean="0">
                <a:solidFill>
                  <a:schemeClr val="tx2">
                    <a:lumMod val="50000"/>
                  </a:schemeClr>
                </a:solidFill>
              </a:rPr>
              <a:t>Inventorier les solutions envisageables  pour réduire sa consommation énergétique.</a:t>
            </a:r>
            <a:endParaRPr lang="fr-FR" dirty="0">
              <a:solidFill>
                <a:schemeClr val="tx2">
                  <a:lumMod val="50000"/>
                </a:schemeClr>
              </a:solidFill>
            </a:endParaRPr>
          </a:p>
        </p:txBody>
      </p:sp>
      <p:sp>
        <p:nvSpPr>
          <p:cNvPr id="11269" name="Rectangle 11"/>
          <p:cNvSpPr>
            <a:spLocks noChangeArrowheads="1"/>
          </p:cNvSpPr>
          <p:nvPr/>
        </p:nvSpPr>
        <p:spPr bwMode="auto">
          <a:xfrm>
            <a:off x="4770189" y="4748659"/>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 name="Rectangle à coins arrondis 13"/>
          <p:cNvSpPr/>
          <p:nvPr/>
        </p:nvSpPr>
        <p:spPr>
          <a:xfrm>
            <a:off x="756096" y="1340049"/>
            <a:ext cx="8280400" cy="1800919"/>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3" name="AutoShape 4"/>
          <p:cNvSpPr>
            <a:spLocks noChangeArrowheads="1"/>
          </p:cNvSpPr>
          <p:nvPr/>
        </p:nvSpPr>
        <p:spPr bwMode="auto">
          <a:xfrm>
            <a:off x="787896" y="1096144"/>
            <a:ext cx="4648200" cy="460648"/>
          </a:xfrm>
          <a:prstGeom prst="roundRect">
            <a:avLst>
              <a:gd name="adj" fmla="val 16667"/>
            </a:avLst>
          </a:prstGeom>
          <a:solidFill>
            <a:srgbClr val="7BB800"/>
          </a:solidFill>
          <a:ln w="9525">
            <a:solidFill>
              <a:srgbClr val="7BB800"/>
            </a:solidFill>
            <a:round/>
            <a:headEnd/>
            <a:tailEnd/>
          </a:ln>
        </p:spPr>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Problème technique à résoudre</a:t>
            </a:r>
            <a:endParaRPr lang="fr-FR" altLang="zh-CN" sz="1000" dirty="0" smtClean="0">
              <a:latin typeface="Arial" pitchFamily="34" charset="0"/>
              <a:cs typeface="Arial" pitchFamily="34" charset="0"/>
            </a:endParaRPr>
          </a:p>
          <a:p>
            <a:endParaRPr lang="fr-FR" dirty="0"/>
          </a:p>
        </p:txBody>
      </p:sp>
      <p:sp>
        <p:nvSpPr>
          <p:cNvPr id="15" name="Text Box 10"/>
          <p:cNvSpPr txBox="1">
            <a:spLocks noChangeArrowheads="1"/>
          </p:cNvSpPr>
          <p:nvPr/>
        </p:nvSpPr>
        <p:spPr bwMode="auto">
          <a:xfrm>
            <a:off x="822076" y="1862336"/>
            <a:ext cx="7620000" cy="366713"/>
          </a:xfrm>
          <a:prstGeom prst="rect">
            <a:avLst/>
          </a:prstGeom>
          <a:noFill/>
          <a:ln w="9525">
            <a:noFill/>
            <a:miter lim="800000"/>
            <a:headEnd/>
            <a:tailEnd/>
          </a:ln>
        </p:spPr>
        <p:txBody>
          <a:bodyPr>
            <a:spAutoFit/>
          </a:bodyPr>
          <a:lstStyle/>
          <a:p>
            <a:pPr>
              <a:spcBef>
                <a:spcPct val="50000"/>
              </a:spcBef>
            </a:pPr>
            <a:endParaRPr lang="fr-FR">
              <a:solidFill>
                <a:schemeClr val="bg1"/>
              </a:solidFill>
            </a:endParaRPr>
          </a:p>
        </p:txBody>
      </p:sp>
      <p:sp>
        <p:nvSpPr>
          <p:cNvPr id="18" name="Rectangle 12"/>
          <p:cNvSpPr>
            <a:spLocks noChangeArrowheads="1"/>
          </p:cNvSpPr>
          <p:nvPr/>
        </p:nvSpPr>
        <p:spPr bwMode="auto">
          <a:xfrm>
            <a:off x="827588" y="1628800"/>
            <a:ext cx="5849512" cy="1569660"/>
          </a:xfrm>
          <a:prstGeom prst="rect">
            <a:avLst/>
          </a:prstGeom>
          <a:noFill/>
          <a:ln w="9525">
            <a:noFill/>
            <a:miter lim="800000"/>
            <a:headEnd/>
            <a:tailEnd/>
          </a:ln>
          <a:effectLst/>
        </p:spPr>
        <p:txBody>
          <a:bodyPr wrap="square">
            <a:spAutoFit/>
          </a:bodyPr>
          <a:lstStyle/>
          <a:p>
            <a:pPr lvl="0" algn="just" fontAlgn="base">
              <a:spcBef>
                <a:spcPct val="0"/>
              </a:spcBef>
              <a:spcAft>
                <a:spcPct val="0"/>
              </a:spcAft>
            </a:pPr>
            <a:r>
              <a:rPr lang="fr-FR" altLang="zh-CN" sz="2400" b="1" dirty="0" smtClean="0">
                <a:solidFill>
                  <a:schemeClr val="accent1">
                    <a:lumMod val="50000"/>
                  </a:schemeClr>
                </a:solidFill>
                <a:latin typeface="Arial" pitchFamily="34" charset="0"/>
                <a:cs typeface="Arial" pitchFamily="34" charset="0"/>
              </a:rPr>
              <a:t>Comment </a:t>
            </a:r>
            <a:r>
              <a:rPr lang="fr-FR" altLang="zh-CN" sz="2400" b="1" dirty="0">
                <a:solidFill>
                  <a:schemeClr val="accent1">
                    <a:lumMod val="50000"/>
                  </a:schemeClr>
                </a:solidFill>
                <a:latin typeface="Arial" pitchFamily="34" charset="0"/>
                <a:cs typeface="Arial" pitchFamily="34" charset="0"/>
              </a:rPr>
              <a:t>la mise en œuvre </a:t>
            </a:r>
            <a:r>
              <a:rPr lang="fr-FR" altLang="zh-CN" sz="2400" b="1" dirty="0" smtClean="0">
                <a:solidFill>
                  <a:schemeClr val="accent1">
                    <a:lumMod val="50000"/>
                  </a:schemeClr>
                </a:solidFill>
                <a:latin typeface="Arial" pitchFamily="34" charset="0"/>
                <a:cs typeface="Arial" pitchFamily="34" charset="0"/>
              </a:rPr>
              <a:t>d’un bâti performant permet de maîtriser notre consommation d’énergie?</a:t>
            </a:r>
          </a:p>
          <a:p>
            <a:pPr lvl="0" algn="just" fontAlgn="base">
              <a:spcBef>
                <a:spcPct val="0"/>
              </a:spcBef>
              <a:spcAft>
                <a:spcPct val="0"/>
              </a:spcAft>
            </a:pPr>
            <a:r>
              <a:rPr lang="fr-FR" altLang="zh-CN" sz="2400" b="1" dirty="0" smtClean="0">
                <a:solidFill>
                  <a:schemeClr val="accent1">
                    <a:lumMod val="50000"/>
                  </a:schemeClr>
                </a:solidFill>
                <a:latin typeface="Arial" pitchFamily="34" charset="0"/>
                <a:cs typeface="Arial" pitchFamily="34" charset="0"/>
              </a:rPr>
              <a:t>=&gt; Pour quel confort ?</a:t>
            </a:r>
          </a:p>
        </p:txBody>
      </p:sp>
      <p:grpSp>
        <p:nvGrpSpPr>
          <p:cNvPr id="27" name="Groupe 21"/>
          <p:cNvGrpSpPr>
            <a:grpSpLocks/>
          </p:cNvGrpSpPr>
          <p:nvPr/>
        </p:nvGrpSpPr>
        <p:grpSpPr bwMode="auto">
          <a:xfrm>
            <a:off x="827586" y="44624"/>
            <a:ext cx="3168350" cy="908050"/>
            <a:chOff x="1" y="0"/>
            <a:chExt cx="1691406" cy="513739"/>
          </a:xfrm>
        </p:grpSpPr>
        <p:sp>
          <p:nvSpPr>
            <p:cNvPr id="28"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9" name="AutoShape 4"/>
            <p:cNvSpPr>
              <a:spLocks noChangeArrowheads="1"/>
            </p:cNvSpPr>
            <p:nvPr/>
          </p:nvSpPr>
          <p:spPr bwMode="auto">
            <a:xfrm>
              <a:off x="1" y="0"/>
              <a:ext cx="1576083"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AC Thème de séquence n°5</a:t>
              </a:r>
              <a:endParaRPr lang="fr-FR" b="1" dirty="0">
                <a:solidFill>
                  <a:srgbClr val="FFFFFF"/>
                </a:solidFill>
                <a:latin typeface="Calibri" pitchFamily="34" charset="0"/>
              </a:endParaRPr>
            </a:p>
          </p:txBody>
        </p:sp>
      </p:grpSp>
      <p:pic>
        <p:nvPicPr>
          <p:cNvPr id="901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54321" y="3876601"/>
            <a:ext cx="3337718" cy="2648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AutoShape 4"/>
          <p:cNvSpPr>
            <a:spLocks noChangeArrowheads="1"/>
          </p:cNvSpPr>
          <p:nvPr/>
        </p:nvSpPr>
        <p:spPr bwMode="auto">
          <a:xfrm>
            <a:off x="0"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AC -  Séquence 5</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21" name="Groupe 20"/>
          <p:cNvGrpSpPr/>
          <p:nvPr/>
        </p:nvGrpSpPr>
        <p:grpSpPr>
          <a:xfrm>
            <a:off x="4317700" y="-108869"/>
            <a:ext cx="4718796" cy="1440000"/>
            <a:chOff x="3748930" y="-108869"/>
            <a:chExt cx="4718796" cy="1440000"/>
          </a:xfrm>
        </p:grpSpPr>
        <p:grpSp>
          <p:nvGrpSpPr>
            <p:cNvPr id="22" name="Groupe 21"/>
            <p:cNvGrpSpPr>
              <a:grpSpLocks/>
            </p:cNvGrpSpPr>
            <p:nvPr/>
          </p:nvGrpSpPr>
          <p:grpSpPr bwMode="auto">
            <a:xfrm>
              <a:off x="3748930" y="72008"/>
              <a:ext cx="4718796" cy="908050"/>
              <a:chOff x="0" y="0"/>
              <a:chExt cx="2334417" cy="513739"/>
            </a:xfrm>
          </p:grpSpPr>
          <p:sp>
            <p:nvSpPr>
              <p:cNvPr id="31" name="AutoShape 3"/>
              <p:cNvSpPr>
                <a:spLocks noChangeArrowheads="1"/>
              </p:cNvSpPr>
              <p:nvPr/>
            </p:nvSpPr>
            <p:spPr bwMode="auto">
              <a:xfrm>
                <a:off x="1" y="150881"/>
                <a:ext cx="233441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32" name="AutoShape 4"/>
              <p:cNvSpPr>
                <a:spLocks noChangeArrowheads="1"/>
              </p:cNvSpPr>
              <p:nvPr/>
            </p:nvSpPr>
            <p:spPr bwMode="auto">
              <a:xfrm>
                <a:off x="0" y="0"/>
                <a:ext cx="1404616" cy="211977"/>
              </a:xfrm>
              <a:prstGeom prst="roundRect">
                <a:avLst>
                  <a:gd name="adj" fmla="val 16667"/>
                </a:avLst>
              </a:prstGeom>
              <a:solidFill>
                <a:srgbClr val="7BB800"/>
              </a:solidFill>
              <a:ln w="9525">
                <a:solidFill>
                  <a:srgbClr val="548DD4"/>
                </a:solidFill>
                <a:round/>
                <a:headEnd/>
                <a:tailEnd/>
              </a:ln>
            </p:spPr>
            <p:txBody>
              <a:bodyPr/>
              <a:lstStyle/>
              <a:p>
                <a:pPr algn="ctr"/>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30" name="Imag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grpSp>
      <p:pic>
        <p:nvPicPr>
          <p:cNvPr id="23" name="Imag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9968" y="1484968"/>
            <a:ext cx="1645248" cy="1656000"/>
          </a:xfrm>
          <a:prstGeom prst="rect">
            <a:avLst/>
          </a:prstGeom>
        </p:spPr>
      </p:pic>
    </p:spTree>
    <p:extLst>
      <p:ext uri="{BB962C8B-B14F-4D97-AF65-F5344CB8AC3E}">
        <p14:creationId xmlns:p14="http://schemas.microsoft.com/office/powerpoint/2010/main" val="244589918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1149" name="Imag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6296" y="2313806"/>
            <a:ext cx="1590675" cy="161925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5" name="Imag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3536" y="3784451"/>
            <a:ext cx="1609725" cy="1228725"/>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4" name="Imag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616" y="4257185"/>
            <a:ext cx="1409700" cy="127635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8" name="Imag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427" y="2420372"/>
            <a:ext cx="1533525" cy="108585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1" name="Imag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76503" y="5447878"/>
            <a:ext cx="1533525" cy="93345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39" name="Image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92888" y="4419110"/>
            <a:ext cx="1371600" cy="95250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2" name="Imag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51460" y="2288282"/>
            <a:ext cx="1571625" cy="142875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37" name="Image 11"/>
          <p:cNvPicPr>
            <a:picLocks noChangeAspect="1" noChangeArrowheads="1"/>
          </p:cNvPicPr>
          <p:nvPr/>
        </p:nvPicPr>
        <p:blipFill>
          <a:blip r:embed="rId9">
            <a:extLst>
              <a:ext uri="{28A0092B-C50C-407E-A947-70E740481C1C}">
                <a14:useLocalDpi xmlns:a14="http://schemas.microsoft.com/office/drawing/2010/main" val="0"/>
              </a:ext>
            </a:extLst>
          </a:blip>
          <a:srcRect l="60989" t="45042" r="24248" b="32364"/>
          <a:stretch>
            <a:fillRect/>
          </a:stretch>
        </p:blipFill>
        <p:spPr bwMode="auto">
          <a:xfrm>
            <a:off x="5023548" y="4466864"/>
            <a:ext cx="873125" cy="752475"/>
          </a:xfrm>
          <a:prstGeom prst="rect">
            <a:avLst/>
          </a:prstGeom>
          <a:noFill/>
          <a:extLst>
            <a:ext uri="{909E8E84-426E-40DD-AFC4-6F175D3DCCD1}">
              <a14:hiddenFill xmlns:a14="http://schemas.microsoft.com/office/drawing/2010/main">
                <a:solidFill>
                  <a:srgbClr val="FFFFFF"/>
                </a:solidFill>
              </a14:hiddenFill>
            </a:ext>
          </a:extLst>
        </p:spPr>
      </p:pic>
      <p:pic>
        <p:nvPicPr>
          <p:cNvPr id="91146" name="Imag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21906" y="5200567"/>
            <a:ext cx="1590675" cy="104775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51" name="Picture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4488" y="88291"/>
            <a:ext cx="8820000" cy="2188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138" name="Image 3"/>
          <p:cNvPicPr>
            <a:picLocks noChangeAspect="1" noChangeArrowheads="1"/>
          </p:cNvPicPr>
          <p:nvPr/>
        </p:nvPicPr>
        <p:blipFill>
          <a:blip r:embed="rId12">
            <a:extLst>
              <a:ext uri="{28A0092B-C50C-407E-A947-70E740481C1C}">
                <a14:useLocalDpi xmlns:a14="http://schemas.microsoft.com/office/drawing/2010/main" val="0"/>
              </a:ext>
            </a:extLst>
          </a:blip>
          <a:srcRect r="4688"/>
          <a:stretch>
            <a:fillRect/>
          </a:stretch>
        </p:blipFill>
        <p:spPr bwMode="auto">
          <a:xfrm>
            <a:off x="4435118" y="3525272"/>
            <a:ext cx="1581150" cy="962025"/>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3" name="Image 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239713" y="4257185"/>
            <a:ext cx="1590675" cy="125730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0" name="Image 1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726686" y="5230141"/>
            <a:ext cx="1466850" cy="93345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sp>
        <p:nvSpPr>
          <p:cNvPr id="17" name="Rectangle 16"/>
          <p:cNvSpPr/>
          <p:nvPr/>
        </p:nvSpPr>
        <p:spPr>
          <a:xfrm>
            <a:off x="136616" y="6381328"/>
            <a:ext cx="8690355" cy="444635"/>
          </a:xfrm>
          <a:prstGeom prst="rect">
            <a:avLst/>
          </a:prstGeom>
          <a:solidFill>
            <a:srgbClr val="92D050"/>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tx1"/>
                </a:solidFill>
              </a:rPr>
              <a:t>Comportement utilisateurs - Sobriété</a:t>
            </a:r>
          </a:p>
        </p:txBody>
      </p:sp>
      <p:sp>
        <p:nvSpPr>
          <p:cNvPr id="2" name="ZoneTexte 1"/>
          <p:cNvSpPr txBox="1"/>
          <p:nvPr/>
        </p:nvSpPr>
        <p:spPr>
          <a:xfrm>
            <a:off x="1124724" y="1844823"/>
            <a:ext cx="638964" cy="276999"/>
          </a:xfrm>
          <a:prstGeom prst="rect">
            <a:avLst/>
          </a:prstGeom>
          <a:solidFill>
            <a:schemeClr val="accent3">
              <a:lumMod val="75000"/>
            </a:schemeClr>
          </a:solidFill>
        </p:spPr>
        <p:txBody>
          <a:bodyPr wrap="square" rtlCol="0">
            <a:spAutoFit/>
          </a:bodyPr>
          <a:lstStyle/>
          <a:p>
            <a:r>
              <a:rPr lang="fr-FR" sz="1200" dirty="0" smtClean="0"/>
              <a:t>passif</a:t>
            </a:r>
            <a:endParaRPr lang="fr-FR" sz="1200" dirty="0"/>
          </a:p>
        </p:txBody>
      </p:sp>
      <p:pic>
        <p:nvPicPr>
          <p:cNvPr id="91147" name="Image 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360215" y="3438035"/>
            <a:ext cx="1504950" cy="981075"/>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33305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Diagramme 16"/>
          <p:cNvGraphicFramePr/>
          <p:nvPr>
            <p:extLst>
              <p:ext uri="{D42A27DB-BD31-4B8C-83A1-F6EECF244321}">
                <p14:modId xmlns:p14="http://schemas.microsoft.com/office/powerpoint/2010/main" val="1218253151"/>
              </p:ext>
            </p:extLst>
          </p:nvPr>
        </p:nvGraphicFramePr>
        <p:xfrm>
          <a:off x="1568748" y="1412776"/>
          <a:ext cx="6675659" cy="4608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0" name="Groupe 21"/>
          <p:cNvGrpSpPr>
            <a:grpSpLocks/>
          </p:cNvGrpSpPr>
          <p:nvPr/>
        </p:nvGrpSpPr>
        <p:grpSpPr bwMode="auto">
          <a:xfrm>
            <a:off x="683570" y="44624"/>
            <a:ext cx="3168350" cy="908050"/>
            <a:chOff x="1" y="0"/>
            <a:chExt cx="1691406" cy="513739"/>
          </a:xfrm>
        </p:grpSpPr>
        <p:sp>
          <p:nvSpPr>
            <p:cNvPr id="11"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12" name="AutoShape 4"/>
            <p:cNvSpPr>
              <a:spLocks noChangeArrowheads="1"/>
            </p:cNvSpPr>
            <p:nvPr/>
          </p:nvSpPr>
          <p:spPr bwMode="auto">
            <a:xfrm>
              <a:off x="1" y="0"/>
              <a:ext cx="1499202" cy="211977"/>
            </a:xfrm>
            <a:prstGeom prst="roundRect">
              <a:avLst>
                <a:gd name="adj" fmla="val 16667"/>
              </a:avLst>
            </a:prstGeom>
            <a:solidFill>
              <a:srgbClr val="7BB800"/>
            </a:solidFill>
            <a:ln w="9525">
              <a:noFill/>
              <a:round/>
              <a:headEnd/>
              <a:tailEnd/>
            </a:ln>
          </p:spPr>
          <p:txBody>
            <a:bodyPr/>
            <a:lstStyle/>
            <a:p>
              <a:r>
                <a:rPr lang="fr-FR" b="1" dirty="0" smtClean="0">
                  <a:solidFill>
                    <a:srgbClr val="FFFFFF"/>
                  </a:solidFill>
                  <a:latin typeface="Calibri" pitchFamily="34" charset="0"/>
                </a:rPr>
                <a:t>AC Thème de séquence n°5</a:t>
              </a:r>
              <a:endParaRPr lang="fr-FR" b="1" dirty="0">
                <a:solidFill>
                  <a:srgbClr val="FFFFFF"/>
                </a:solidFill>
                <a:latin typeface="Calibri" pitchFamily="34" charset="0"/>
              </a:endParaRPr>
            </a:p>
          </p:txBody>
        </p:sp>
      </p:grpSp>
      <p:grpSp>
        <p:nvGrpSpPr>
          <p:cNvPr id="65" name="Groupe 64"/>
          <p:cNvGrpSpPr/>
          <p:nvPr/>
        </p:nvGrpSpPr>
        <p:grpSpPr>
          <a:xfrm>
            <a:off x="3689058" y="2976996"/>
            <a:ext cx="2179086" cy="2036180"/>
            <a:chOff x="3473034" y="2976996"/>
            <a:chExt cx="2179086" cy="2036180"/>
          </a:xfrm>
        </p:grpSpPr>
        <p:sp>
          <p:nvSpPr>
            <p:cNvPr id="7" name="Ellipse 6"/>
            <p:cNvSpPr/>
            <p:nvPr/>
          </p:nvSpPr>
          <p:spPr>
            <a:xfrm>
              <a:off x="3473034" y="2976996"/>
              <a:ext cx="2179086" cy="2036180"/>
            </a:xfrm>
            <a:prstGeom prst="ellipse">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p:cNvSpPr/>
            <p:nvPr/>
          </p:nvSpPr>
          <p:spPr>
            <a:xfrm>
              <a:off x="3491880" y="3452807"/>
              <a:ext cx="2160240" cy="1200329"/>
            </a:xfrm>
            <a:prstGeom prst="rect">
              <a:avLst/>
            </a:prstGeom>
          </p:spPr>
          <p:txBody>
            <a:bodyPr wrap="square">
              <a:spAutoFit/>
            </a:bodyPr>
            <a:lstStyle/>
            <a:p>
              <a:pPr algn="ctr"/>
              <a:r>
                <a:rPr lang="fr-FR" sz="2400" b="1" dirty="0">
                  <a:solidFill>
                    <a:srgbClr val="C00000"/>
                  </a:solidFill>
                </a:rPr>
                <a:t>Maîtriser notre consommation d’énergie</a:t>
              </a:r>
            </a:p>
          </p:txBody>
        </p:sp>
      </p:grpSp>
      <p:grpSp>
        <p:nvGrpSpPr>
          <p:cNvPr id="66" name="Groupe 65"/>
          <p:cNvGrpSpPr/>
          <p:nvPr/>
        </p:nvGrpSpPr>
        <p:grpSpPr>
          <a:xfrm>
            <a:off x="513283" y="3837243"/>
            <a:ext cx="2330525" cy="1348003"/>
            <a:chOff x="297259" y="3837243"/>
            <a:chExt cx="2330525" cy="1348003"/>
          </a:xfrm>
        </p:grpSpPr>
        <p:pic>
          <p:nvPicPr>
            <p:cNvPr id="14" name="Image 2"/>
            <p:cNvPicPr>
              <a:picLocks noChangeAspect="1" noChangeArrowheads="1"/>
            </p:cNvPicPr>
            <p:nvPr/>
          </p:nvPicPr>
          <p:blipFill rotWithShape="1">
            <a:blip r:embed="rId7">
              <a:extLst>
                <a:ext uri="{28A0092B-C50C-407E-A947-70E740481C1C}">
                  <a14:useLocalDpi xmlns:a14="http://schemas.microsoft.com/office/drawing/2010/main" val="0"/>
                </a:ext>
              </a:extLst>
            </a:blip>
            <a:srcRect l="10638" t="40796" r="3351" b="-1"/>
            <a:stretch/>
          </p:blipFill>
          <p:spPr bwMode="auto">
            <a:xfrm>
              <a:off x="483635" y="4437112"/>
              <a:ext cx="1534954" cy="74813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 name="Rectangle 5"/>
            <p:cNvSpPr/>
            <p:nvPr/>
          </p:nvSpPr>
          <p:spPr>
            <a:xfrm>
              <a:off x="297259" y="3837243"/>
              <a:ext cx="2330525" cy="646331"/>
            </a:xfrm>
            <a:prstGeom prst="rect">
              <a:avLst/>
            </a:prstGeom>
          </p:spPr>
          <p:txBody>
            <a:bodyPr wrap="square">
              <a:spAutoFit/>
            </a:bodyPr>
            <a:lstStyle/>
            <a:p>
              <a:pPr lvl="0"/>
              <a:r>
                <a:rPr lang="fr-FR" dirty="0" smtClean="0">
                  <a:solidFill>
                    <a:schemeClr val="tx1">
                      <a:lumMod val="75000"/>
                      <a:lumOff val="25000"/>
                    </a:schemeClr>
                  </a:solidFill>
                </a:rPr>
                <a:t>Optimiser</a:t>
              </a:r>
            </a:p>
            <a:p>
              <a:pPr lvl="0"/>
              <a:r>
                <a:rPr lang="fr-FR" dirty="0" smtClean="0">
                  <a:solidFill>
                    <a:schemeClr val="tx1">
                      <a:lumMod val="75000"/>
                      <a:lumOff val="25000"/>
                    </a:schemeClr>
                  </a:solidFill>
                </a:rPr>
                <a:t>l’orientation </a:t>
              </a:r>
              <a:endParaRPr lang="fr-FR" dirty="0">
                <a:solidFill>
                  <a:schemeClr val="tx1">
                    <a:lumMod val="75000"/>
                    <a:lumOff val="25000"/>
                  </a:schemeClr>
                </a:solidFill>
              </a:endParaRPr>
            </a:p>
          </p:txBody>
        </p:sp>
        <p:cxnSp>
          <p:nvCxnSpPr>
            <p:cNvPr id="16" name="Connecteur droit 15"/>
            <p:cNvCxnSpPr/>
            <p:nvPr/>
          </p:nvCxnSpPr>
          <p:spPr>
            <a:xfrm>
              <a:off x="410070" y="4160408"/>
              <a:ext cx="1840618" cy="13938"/>
            </a:xfrm>
            <a:prstGeom prst="line">
              <a:avLst/>
            </a:prstGeom>
            <a:ln w="28575">
              <a:solidFill>
                <a:schemeClr val="accent4"/>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67" name="Groupe 66"/>
          <p:cNvGrpSpPr/>
          <p:nvPr/>
        </p:nvGrpSpPr>
        <p:grpSpPr>
          <a:xfrm>
            <a:off x="332756" y="2694731"/>
            <a:ext cx="2439044" cy="1022301"/>
            <a:chOff x="116732" y="2694731"/>
            <a:chExt cx="2439044" cy="1022301"/>
          </a:xfrm>
        </p:grpSpPr>
        <p:pic>
          <p:nvPicPr>
            <p:cNvPr id="15" name="Image 5"/>
            <p:cNvPicPr>
              <a:picLocks noChangeAspect="1" noChangeArrowheads="1"/>
            </p:cNvPicPr>
            <p:nvPr/>
          </p:nvPicPr>
          <p:blipFill rotWithShape="1">
            <a:blip r:embed="rId8">
              <a:extLst>
                <a:ext uri="{28A0092B-C50C-407E-A947-70E740481C1C}">
                  <a14:useLocalDpi xmlns:a14="http://schemas.microsoft.com/office/drawing/2010/main" val="0"/>
                </a:ext>
              </a:extLst>
            </a:blip>
            <a:srcRect l="32626" t="20027" r="32142" b="30135"/>
            <a:stretch/>
          </p:blipFill>
          <p:spPr bwMode="auto">
            <a:xfrm>
              <a:off x="1028997" y="3039534"/>
              <a:ext cx="734691" cy="67749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0" name="Rectangle 19"/>
            <p:cNvSpPr/>
            <p:nvPr/>
          </p:nvSpPr>
          <p:spPr>
            <a:xfrm>
              <a:off x="225251" y="2694731"/>
              <a:ext cx="2330525" cy="646331"/>
            </a:xfrm>
            <a:prstGeom prst="rect">
              <a:avLst/>
            </a:prstGeom>
          </p:spPr>
          <p:txBody>
            <a:bodyPr wrap="square">
              <a:spAutoFit/>
            </a:bodyPr>
            <a:lstStyle/>
            <a:p>
              <a:pPr lvl="0"/>
              <a:r>
                <a:rPr lang="fr-FR" dirty="0" smtClean="0">
                  <a:solidFill>
                    <a:schemeClr val="tx1">
                      <a:lumMod val="75000"/>
                      <a:lumOff val="25000"/>
                    </a:schemeClr>
                  </a:solidFill>
                </a:rPr>
                <a:t>Capter  les apports solaires</a:t>
              </a:r>
              <a:endParaRPr lang="fr-FR" dirty="0">
                <a:solidFill>
                  <a:schemeClr val="tx1">
                    <a:lumMod val="75000"/>
                    <a:lumOff val="25000"/>
                  </a:schemeClr>
                </a:solidFill>
              </a:endParaRPr>
            </a:p>
          </p:txBody>
        </p:sp>
        <p:cxnSp>
          <p:nvCxnSpPr>
            <p:cNvPr id="21" name="Connecteur droit 20"/>
            <p:cNvCxnSpPr/>
            <p:nvPr/>
          </p:nvCxnSpPr>
          <p:spPr>
            <a:xfrm>
              <a:off x="116732" y="3031834"/>
              <a:ext cx="1989940" cy="0"/>
            </a:xfrm>
            <a:prstGeom prst="line">
              <a:avLst/>
            </a:prstGeom>
            <a:ln w="28575">
              <a:solidFill>
                <a:schemeClr val="accent4"/>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68" name="Groupe 67"/>
          <p:cNvGrpSpPr/>
          <p:nvPr/>
        </p:nvGrpSpPr>
        <p:grpSpPr>
          <a:xfrm>
            <a:off x="576078" y="1490490"/>
            <a:ext cx="2555762" cy="984316"/>
            <a:chOff x="360054" y="1490490"/>
            <a:chExt cx="2555762" cy="984316"/>
          </a:xfrm>
        </p:grpSpPr>
        <p:pic>
          <p:nvPicPr>
            <p:cNvPr id="13" name="Image 7"/>
            <p:cNvPicPr>
              <a:picLocks noChangeAspect="1" noChangeArrowheads="1"/>
            </p:cNvPicPr>
            <p:nvPr/>
          </p:nvPicPr>
          <p:blipFill rotWithShape="1">
            <a:blip r:embed="rId9">
              <a:extLst>
                <a:ext uri="{28A0092B-C50C-407E-A947-70E740481C1C}">
                  <a14:useLocalDpi xmlns:a14="http://schemas.microsoft.com/office/drawing/2010/main" val="0"/>
                </a:ext>
              </a:extLst>
            </a:blip>
            <a:srcRect l="25602" t="52210" r="24626" b="17442"/>
            <a:stretch/>
          </p:blipFill>
          <p:spPr bwMode="auto">
            <a:xfrm>
              <a:off x="1255718" y="1970806"/>
              <a:ext cx="912912" cy="50400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2" name="Image 7"/>
            <p:cNvPicPr>
              <a:picLocks noChangeAspect="1" noChangeArrowheads="1"/>
            </p:cNvPicPr>
            <p:nvPr/>
          </p:nvPicPr>
          <p:blipFill rotWithShape="1">
            <a:blip r:embed="rId9">
              <a:extLst>
                <a:ext uri="{28A0092B-C50C-407E-A947-70E740481C1C}">
                  <a14:useLocalDpi xmlns:a14="http://schemas.microsoft.com/office/drawing/2010/main" val="0"/>
                </a:ext>
              </a:extLst>
            </a:blip>
            <a:srcRect l="25602" t="21862" r="24626" b="47790"/>
            <a:stretch/>
          </p:blipFill>
          <p:spPr bwMode="auto">
            <a:xfrm>
              <a:off x="410070" y="1970806"/>
              <a:ext cx="912926" cy="5040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3" name="Rectangle 22"/>
            <p:cNvSpPr/>
            <p:nvPr/>
          </p:nvSpPr>
          <p:spPr>
            <a:xfrm>
              <a:off x="360054" y="1490490"/>
              <a:ext cx="2555762" cy="369332"/>
            </a:xfrm>
            <a:prstGeom prst="rect">
              <a:avLst/>
            </a:prstGeom>
          </p:spPr>
          <p:txBody>
            <a:bodyPr wrap="square">
              <a:spAutoFit/>
            </a:bodyPr>
            <a:lstStyle/>
            <a:p>
              <a:pPr lvl="0"/>
              <a:r>
                <a:rPr lang="fr-FR" dirty="0">
                  <a:solidFill>
                    <a:schemeClr val="tx1">
                      <a:lumMod val="75000"/>
                      <a:lumOff val="25000"/>
                    </a:schemeClr>
                  </a:solidFill>
                </a:rPr>
                <a:t>Stocker </a:t>
              </a:r>
              <a:r>
                <a:rPr lang="fr-FR" dirty="0" smtClean="0">
                  <a:solidFill>
                    <a:schemeClr val="tx1">
                      <a:lumMod val="75000"/>
                      <a:lumOff val="25000"/>
                    </a:schemeClr>
                  </a:solidFill>
                </a:rPr>
                <a:t>l’énergie</a:t>
              </a:r>
              <a:endParaRPr lang="fr-FR" dirty="0">
                <a:solidFill>
                  <a:schemeClr val="tx1">
                    <a:lumMod val="75000"/>
                    <a:lumOff val="25000"/>
                  </a:schemeClr>
                </a:solidFill>
              </a:endParaRPr>
            </a:p>
          </p:txBody>
        </p:sp>
        <p:cxnSp>
          <p:nvCxnSpPr>
            <p:cNvPr id="24" name="Connecteur droit 23"/>
            <p:cNvCxnSpPr/>
            <p:nvPr/>
          </p:nvCxnSpPr>
          <p:spPr>
            <a:xfrm>
              <a:off x="395551" y="1844824"/>
              <a:ext cx="2448257" cy="0"/>
            </a:xfrm>
            <a:prstGeom prst="line">
              <a:avLst/>
            </a:prstGeom>
            <a:ln w="28575">
              <a:solidFill>
                <a:schemeClr val="accent4"/>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69" name="Groupe 68"/>
          <p:cNvGrpSpPr/>
          <p:nvPr/>
        </p:nvGrpSpPr>
        <p:grpSpPr>
          <a:xfrm>
            <a:off x="5758602" y="1231252"/>
            <a:ext cx="3205885" cy="646331"/>
            <a:chOff x="5542578" y="1231252"/>
            <a:chExt cx="3205885" cy="646331"/>
          </a:xfrm>
        </p:grpSpPr>
        <p:sp>
          <p:nvSpPr>
            <p:cNvPr id="27" name="Rectangle 26"/>
            <p:cNvSpPr/>
            <p:nvPr/>
          </p:nvSpPr>
          <p:spPr>
            <a:xfrm>
              <a:off x="6335694" y="1231252"/>
              <a:ext cx="2412769" cy="646331"/>
            </a:xfrm>
            <a:prstGeom prst="rect">
              <a:avLst/>
            </a:prstGeom>
          </p:spPr>
          <p:txBody>
            <a:bodyPr wrap="square">
              <a:spAutoFit/>
            </a:bodyPr>
            <a:lstStyle/>
            <a:p>
              <a:pPr lvl="0"/>
              <a:r>
                <a:rPr lang="fr-FR" dirty="0"/>
                <a:t>Optimiser la compacité </a:t>
              </a:r>
              <a:r>
                <a:rPr lang="fr-FR" dirty="0" smtClean="0"/>
                <a:t>              	du </a:t>
              </a:r>
              <a:r>
                <a:rPr lang="fr-FR" dirty="0"/>
                <a:t>bâti</a:t>
              </a:r>
            </a:p>
          </p:txBody>
        </p:sp>
        <p:cxnSp>
          <p:nvCxnSpPr>
            <p:cNvPr id="28" name="Connecteur droit 27"/>
            <p:cNvCxnSpPr/>
            <p:nvPr/>
          </p:nvCxnSpPr>
          <p:spPr>
            <a:xfrm flipH="1">
              <a:off x="5542578" y="1567628"/>
              <a:ext cx="3060847"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2" name="Groupe 1"/>
          <p:cNvGrpSpPr/>
          <p:nvPr/>
        </p:nvGrpSpPr>
        <p:grpSpPr>
          <a:xfrm>
            <a:off x="6876260" y="1772816"/>
            <a:ext cx="2771782" cy="646331"/>
            <a:chOff x="6876260" y="1772816"/>
            <a:chExt cx="2771782" cy="646331"/>
          </a:xfrm>
        </p:grpSpPr>
        <p:sp>
          <p:nvSpPr>
            <p:cNvPr id="30" name="Rectangle 29"/>
            <p:cNvSpPr/>
            <p:nvPr/>
          </p:nvSpPr>
          <p:spPr>
            <a:xfrm>
              <a:off x="7092280" y="1772816"/>
              <a:ext cx="2555762" cy="646331"/>
            </a:xfrm>
            <a:prstGeom prst="rect">
              <a:avLst/>
            </a:prstGeom>
          </p:spPr>
          <p:txBody>
            <a:bodyPr wrap="square">
              <a:spAutoFit/>
            </a:bodyPr>
            <a:lstStyle/>
            <a:p>
              <a:pPr lvl="0"/>
              <a:r>
                <a:rPr lang="fr-FR" dirty="0"/>
                <a:t>Supprimer les ponts thermiques</a:t>
              </a:r>
            </a:p>
          </p:txBody>
        </p:sp>
        <p:cxnSp>
          <p:nvCxnSpPr>
            <p:cNvPr id="31" name="Connecteur droit 30"/>
            <p:cNvCxnSpPr/>
            <p:nvPr/>
          </p:nvCxnSpPr>
          <p:spPr>
            <a:xfrm flipH="1">
              <a:off x="6876260" y="2109192"/>
              <a:ext cx="2088227"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0" name="Groupe 69"/>
          <p:cNvGrpSpPr/>
          <p:nvPr/>
        </p:nvGrpSpPr>
        <p:grpSpPr>
          <a:xfrm>
            <a:off x="7308304" y="2492896"/>
            <a:ext cx="2555762" cy="369332"/>
            <a:chOff x="7308304" y="2492896"/>
            <a:chExt cx="2555762" cy="369332"/>
          </a:xfrm>
        </p:grpSpPr>
        <p:sp>
          <p:nvSpPr>
            <p:cNvPr id="32" name="Rectangle 31"/>
            <p:cNvSpPr/>
            <p:nvPr/>
          </p:nvSpPr>
          <p:spPr>
            <a:xfrm>
              <a:off x="7308304" y="2492896"/>
              <a:ext cx="2555762" cy="369332"/>
            </a:xfrm>
            <a:prstGeom prst="rect">
              <a:avLst/>
            </a:prstGeom>
          </p:spPr>
          <p:txBody>
            <a:bodyPr wrap="square">
              <a:spAutoFit/>
            </a:bodyPr>
            <a:lstStyle/>
            <a:p>
              <a:pPr lvl="0"/>
              <a:r>
                <a:rPr lang="fr-FR" dirty="0"/>
                <a:t>Isoler l’enveloppe</a:t>
              </a:r>
            </a:p>
          </p:txBody>
        </p:sp>
        <p:cxnSp>
          <p:nvCxnSpPr>
            <p:cNvPr id="33" name="Connecteur droit 32"/>
            <p:cNvCxnSpPr/>
            <p:nvPr/>
          </p:nvCxnSpPr>
          <p:spPr>
            <a:xfrm flipH="1">
              <a:off x="7308304" y="2829272"/>
              <a:ext cx="1944215"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1" name="Groupe 70"/>
          <p:cNvGrpSpPr/>
          <p:nvPr/>
        </p:nvGrpSpPr>
        <p:grpSpPr>
          <a:xfrm>
            <a:off x="7452322" y="3068960"/>
            <a:ext cx="1907702" cy="646331"/>
            <a:chOff x="7236298" y="3068960"/>
            <a:chExt cx="1907702" cy="646331"/>
          </a:xfrm>
        </p:grpSpPr>
        <p:sp>
          <p:nvSpPr>
            <p:cNvPr id="34" name="Rectangle 33"/>
            <p:cNvSpPr/>
            <p:nvPr/>
          </p:nvSpPr>
          <p:spPr>
            <a:xfrm>
              <a:off x="7452320" y="3068960"/>
              <a:ext cx="1691680" cy="646331"/>
            </a:xfrm>
            <a:prstGeom prst="rect">
              <a:avLst/>
            </a:prstGeom>
          </p:spPr>
          <p:txBody>
            <a:bodyPr wrap="square">
              <a:spAutoFit/>
            </a:bodyPr>
            <a:lstStyle/>
            <a:p>
              <a:pPr lvl="0"/>
              <a:r>
                <a:rPr lang="fr-FR" dirty="0" smtClean="0"/>
                <a:t>Étanchéifier</a:t>
              </a:r>
            </a:p>
            <a:p>
              <a:pPr lvl="0"/>
              <a:r>
                <a:rPr lang="fr-FR" dirty="0" smtClean="0"/>
                <a:t> </a:t>
              </a:r>
              <a:r>
                <a:rPr lang="fr-FR" dirty="0"/>
                <a:t>à l’air</a:t>
              </a:r>
            </a:p>
          </p:txBody>
        </p:sp>
        <p:cxnSp>
          <p:nvCxnSpPr>
            <p:cNvPr id="35" name="Connecteur droit 34"/>
            <p:cNvCxnSpPr/>
            <p:nvPr/>
          </p:nvCxnSpPr>
          <p:spPr>
            <a:xfrm flipH="1">
              <a:off x="7236298" y="3405336"/>
              <a:ext cx="1368150"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2" name="Groupe 71"/>
          <p:cNvGrpSpPr/>
          <p:nvPr/>
        </p:nvGrpSpPr>
        <p:grpSpPr>
          <a:xfrm>
            <a:off x="7308306" y="3717032"/>
            <a:ext cx="2232246" cy="646331"/>
            <a:chOff x="7092282" y="3717032"/>
            <a:chExt cx="2232246" cy="646331"/>
          </a:xfrm>
        </p:grpSpPr>
        <p:sp>
          <p:nvSpPr>
            <p:cNvPr id="37" name="Rectangle 36"/>
            <p:cNvSpPr/>
            <p:nvPr/>
          </p:nvSpPr>
          <p:spPr>
            <a:xfrm>
              <a:off x="7236296" y="3717032"/>
              <a:ext cx="2088232" cy="646331"/>
            </a:xfrm>
            <a:prstGeom prst="rect">
              <a:avLst/>
            </a:prstGeom>
          </p:spPr>
          <p:txBody>
            <a:bodyPr wrap="square">
              <a:spAutoFit/>
            </a:bodyPr>
            <a:lstStyle/>
            <a:p>
              <a:pPr lvl="0"/>
              <a:r>
                <a:rPr lang="fr-FR" dirty="0"/>
                <a:t>Se protéger des vents dominants</a:t>
              </a:r>
            </a:p>
          </p:txBody>
        </p:sp>
        <p:cxnSp>
          <p:nvCxnSpPr>
            <p:cNvPr id="38" name="Connecteur droit 37"/>
            <p:cNvCxnSpPr/>
            <p:nvPr/>
          </p:nvCxnSpPr>
          <p:spPr>
            <a:xfrm flipH="1">
              <a:off x="7092282" y="4053408"/>
              <a:ext cx="1799175"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3" name="Groupe 72"/>
          <p:cNvGrpSpPr/>
          <p:nvPr/>
        </p:nvGrpSpPr>
        <p:grpSpPr>
          <a:xfrm>
            <a:off x="6254818" y="5324872"/>
            <a:ext cx="2987809" cy="646331"/>
            <a:chOff x="6038794" y="5324872"/>
            <a:chExt cx="2987809" cy="646331"/>
          </a:xfrm>
        </p:grpSpPr>
        <p:sp>
          <p:nvSpPr>
            <p:cNvPr id="43" name="Rectangle 42"/>
            <p:cNvSpPr/>
            <p:nvPr/>
          </p:nvSpPr>
          <p:spPr>
            <a:xfrm>
              <a:off x="6470841" y="5324872"/>
              <a:ext cx="2555762" cy="646331"/>
            </a:xfrm>
            <a:prstGeom prst="rect">
              <a:avLst/>
            </a:prstGeom>
          </p:spPr>
          <p:txBody>
            <a:bodyPr wrap="square">
              <a:spAutoFit/>
            </a:bodyPr>
            <a:lstStyle/>
            <a:p>
              <a:pPr lvl="0"/>
              <a:r>
                <a:rPr lang="fr-FR" dirty="0"/>
                <a:t>Utiliser les énergies renouvelables</a:t>
              </a:r>
            </a:p>
          </p:txBody>
        </p:sp>
        <p:cxnSp>
          <p:nvCxnSpPr>
            <p:cNvPr id="44" name="Connecteur droit 43"/>
            <p:cNvCxnSpPr/>
            <p:nvPr/>
          </p:nvCxnSpPr>
          <p:spPr>
            <a:xfrm flipH="1">
              <a:off x="6038794" y="5661248"/>
              <a:ext cx="2483767"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4" name="Groupe 73"/>
          <p:cNvGrpSpPr/>
          <p:nvPr/>
        </p:nvGrpSpPr>
        <p:grpSpPr>
          <a:xfrm>
            <a:off x="5508105" y="5951021"/>
            <a:ext cx="3456383" cy="646331"/>
            <a:chOff x="5292081" y="5951021"/>
            <a:chExt cx="3456383" cy="646331"/>
          </a:xfrm>
        </p:grpSpPr>
        <p:sp>
          <p:nvSpPr>
            <p:cNvPr id="45" name="Rectangle 44"/>
            <p:cNvSpPr/>
            <p:nvPr/>
          </p:nvSpPr>
          <p:spPr>
            <a:xfrm>
              <a:off x="6048686" y="5951021"/>
              <a:ext cx="2555762" cy="646331"/>
            </a:xfrm>
            <a:prstGeom prst="rect">
              <a:avLst/>
            </a:prstGeom>
          </p:spPr>
          <p:txBody>
            <a:bodyPr wrap="square">
              <a:spAutoFit/>
            </a:bodyPr>
            <a:lstStyle/>
            <a:p>
              <a:pPr lvl="0"/>
              <a:r>
                <a:rPr lang="fr-FR" dirty="0"/>
                <a:t>Installer un système de chauffage performent</a:t>
              </a:r>
            </a:p>
          </p:txBody>
        </p:sp>
        <p:cxnSp>
          <p:nvCxnSpPr>
            <p:cNvPr id="46" name="Connecteur droit 45"/>
            <p:cNvCxnSpPr/>
            <p:nvPr/>
          </p:nvCxnSpPr>
          <p:spPr>
            <a:xfrm flipH="1">
              <a:off x="5292081" y="6287397"/>
              <a:ext cx="3456383"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5" name="Groupe 74"/>
          <p:cNvGrpSpPr/>
          <p:nvPr/>
        </p:nvGrpSpPr>
        <p:grpSpPr>
          <a:xfrm>
            <a:off x="1043608" y="5999365"/>
            <a:ext cx="3096344" cy="646331"/>
            <a:chOff x="827584" y="5999365"/>
            <a:chExt cx="3096344" cy="646331"/>
          </a:xfrm>
        </p:grpSpPr>
        <p:sp>
          <p:nvSpPr>
            <p:cNvPr id="48" name="Rectangle 47"/>
            <p:cNvSpPr/>
            <p:nvPr/>
          </p:nvSpPr>
          <p:spPr>
            <a:xfrm>
              <a:off x="827584" y="5999365"/>
              <a:ext cx="2232249" cy="646331"/>
            </a:xfrm>
            <a:prstGeom prst="rect">
              <a:avLst/>
            </a:prstGeom>
          </p:spPr>
          <p:txBody>
            <a:bodyPr wrap="square">
              <a:spAutoFit/>
            </a:bodyPr>
            <a:lstStyle/>
            <a:p>
              <a:pPr lvl="0"/>
              <a:r>
                <a:rPr lang="fr-FR" dirty="0"/>
                <a:t>Récupérer l’énergie de la ventilation</a:t>
              </a:r>
            </a:p>
          </p:txBody>
        </p:sp>
        <p:cxnSp>
          <p:nvCxnSpPr>
            <p:cNvPr id="49" name="Connecteur droit 48"/>
            <p:cNvCxnSpPr/>
            <p:nvPr/>
          </p:nvCxnSpPr>
          <p:spPr>
            <a:xfrm>
              <a:off x="866533" y="6322531"/>
              <a:ext cx="3057395"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6" name="Groupe 75"/>
          <p:cNvGrpSpPr/>
          <p:nvPr/>
        </p:nvGrpSpPr>
        <p:grpSpPr>
          <a:xfrm>
            <a:off x="755576" y="5373216"/>
            <a:ext cx="2555762" cy="646331"/>
            <a:chOff x="539552" y="5373216"/>
            <a:chExt cx="2555762" cy="646331"/>
          </a:xfrm>
        </p:grpSpPr>
        <p:sp>
          <p:nvSpPr>
            <p:cNvPr id="50" name="Rectangle 49"/>
            <p:cNvSpPr/>
            <p:nvPr/>
          </p:nvSpPr>
          <p:spPr>
            <a:xfrm>
              <a:off x="539552" y="5373216"/>
              <a:ext cx="2555762" cy="646331"/>
            </a:xfrm>
            <a:prstGeom prst="rect">
              <a:avLst/>
            </a:prstGeom>
          </p:spPr>
          <p:txBody>
            <a:bodyPr wrap="square">
              <a:spAutoFit/>
            </a:bodyPr>
            <a:lstStyle/>
            <a:p>
              <a:pPr lvl="0"/>
              <a:r>
                <a:rPr lang="fr-FR" dirty="0"/>
                <a:t>Adopter un comportement sobre</a:t>
              </a:r>
            </a:p>
          </p:txBody>
        </p:sp>
        <p:cxnSp>
          <p:nvCxnSpPr>
            <p:cNvPr id="51" name="Connecteur droit 50"/>
            <p:cNvCxnSpPr/>
            <p:nvPr/>
          </p:nvCxnSpPr>
          <p:spPr>
            <a:xfrm>
              <a:off x="611560" y="5733256"/>
              <a:ext cx="2448273"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sp>
        <p:nvSpPr>
          <p:cNvPr id="77" name="AutoShape 4"/>
          <p:cNvSpPr>
            <a:spLocks noChangeArrowheads="1"/>
          </p:cNvSpPr>
          <p:nvPr/>
        </p:nvSpPr>
        <p:spPr bwMode="auto">
          <a:xfrm>
            <a:off x="-36512"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AC -  Séquence 5</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81" name="Groupe 80"/>
          <p:cNvGrpSpPr/>
          <p:nvPr/>
        </p:nvGrpSpPr>
        <p:grpSpPr>
          <a:xfrm>
            <a:off x="4174336" y="-171400"/>
            <a:ext cx="4790152" cy="1440000"/>
            <a:chOff x="3748930" y="-108869"/>
            <a:chExt cx="4790152" cy="1440000"/>
          </a:xfrm>
        </p:grpSpPr>
        <p:grpSp>
          <p:nvGrpSpPr>
            <p:cNvPr id="82" name="Groupe 21"/>
            <p:cNvGrpSpPr>
              <a:grpSpLocks/>
            </p:cNvGrpSpPr>
            <p:nvPr/>
          </p:nvGrpSpPr>
          <p:grpSpPr bwMode="auto">
            <a:xfrm>
              <a:off x="3748930" y="107153"/>
              <a:ext cx="4790151" cy="908052"/>
              <a:chOff x="0" y="19884"/>
              <a:chExt cx="2369717" cy="513740"/>
            </a:xfrm>
          </p:grpSpPr>
          <p:sp>
            <p:nvSpPr>
              <p:cNvPr id="84" name="AutoShape 3"/>
              <p:cNvSpPr>
                <a:spLocks noChangeArrowheads="1"/>
              </p:cNvSpPr>
              <p:nvPr/>
            </p:nvSpPr>
            <p:spPr bwMode="auto">
              <a:xfrm>
                <a:off x="1" y="170766"/>
                <a:ext cx="236971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85" name="AutoShape 4"/>
              <p:cNvSpPr>
                <a:spLocks noChangeArrowheads="1"/>
              </p:cNvSpPr>
              <p:nvPr/>
            </p:nvSpPr>
            <p:spPr bwMode="auto">
              <a:xfrm>
                <a:off x="0" y="19884"/>
                <a:ext cx="1694128" cy="211976"/>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83" name="Image 8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54114" y="-108869"/>
              <a:ext cx="1384968" cy="1440000"/>
            </a:xfrm>
            <a:prstGeom prst="rect">
              <a:avLst/>
            </a:prstGeom>
          </p:spPr>
        </p:pic>
      </p:grpSp>
    </p:spTree>
    <p:extLst>
      <p:ext uri="{BB962C8B-B14F-4D97-AF65-F5344CB8AC3E}">
        <p14:creationId xmlns:p14="http://schemas.microsoft.com/office/powerpoint/2010/main" val="978963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500"/>
                                  </p:stCondLst>
                                  <p:childTnLst>
                                    <p:set>
                                      <p:cBhvr>
                                        <p:cTn id="6" dur="1" fill="hold">
                                          <p:stCondLst>
                                            <p:cond delay="0"/>
                                          </p:stCondLst>
                                        </p:cTn>
                                        <p:tgtEl>
                                          <p:spTgt spid="65"/>
                                        </p:tgtEl>
                                        <p:attrNameLst>
                                          <p:attrName>style.visibility</p:attrName>
                                        </p:attrNameLst>
                                      </p:cBhvr>
                                      <p:to>
                                        <p:strVal val="visible"/>
                                      </p:to>
                                    </p:set>
                                  </p:childTnLst>
                                </p:cTn>
                              </p:par>
                            </p:childTnLst>
                          </p:cTn>
                        </p:par>
                        <p:par>
                          <p:cTn id="7" fill="hold">
                            <p:stCondLst>
                              <p:cond delay="500"/>
                            </p:stCondLst>
                            <p:childTnLst>
                              <p:par>
                                <p:cTn id="8" presetID="53" presetClass="entr" presetSubtype="16" fill="hold" grpId="0" nodeType="after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p:cTn id="10" dur="3000" fill="hold"/>
                                        <p:tgtEl>
                                          <p:spTgt spid="17"/>
                                        </p:tgtEl>
                                        <p:attrNameLst>
                                          <p:attrName>ppt_w</p:attrName>
                                        </p:attrNameLst>
                                      </p:cBhvr>
                                      <p:tavLst>
                                        <p:tav tm="0">
                                          <p:val>
                                            <p:fltVal val="0"/>
                                          </p:val>
                                        </p:tav>
                                        <p:tav tm="100000">
                                          <p:val>
                                            <p:strVal val="#ppt_w"/>
                                          </p:val>
                                        </p:tav>
                                      </p:tavLst>
                                    </p:anim>
                                    <p:anim calcmode="lin" valueType="num">
                                      <p:cBhvr>
                                        <p:cTn id="11" dur="3000" fill="hold"/>
                                        <p:tgtEl>
                                          <p:spTgt spid="17"/>
                                        </p:tgtEl>
                                        <p:attrNameLst>
                                          <p:attrName>ppt_h</p:attrName>
                                        </p:attrNameLst>
                                      </p:cBhvr>
                                      <p:tavLst>
                                        <p:tav tm="0">
                                          <p:val>
                                            <p:fltVal val="0"/>
                                          </p:val>
                                        </p:tav>
                                        <p:tav tm="100000">
                                          <p:val>
                                            <p:strVal val="#ppt_h"/>
                                          </p:val>
                                        </p:tav>
                                      </p:tavLst>
                                    </p:anim>
                                    <p:animEffect transition="in" filter="fade">
                                      <p:cBhvr>
                                        <p:cTn id="12" dur="3000"/>
                                        <p:tgtEl>
                                          <p:spTgt spid="17"/>
                                        </p:tgtEl>
                                      </p:cBhvr>
                                    </p:animEffect>
                                  </p:childTnLst>
                                </p:cTn>
                              </p:par>
                            </p:childTnLst>
                          </p:cTn>
                        </p:par>
                        <p:par>
                          <p:cTn id="13" fill="hold">
                            <p:stCondLst>
                              <p:cond delay="3500"/>
                            </p:stCondLst>
                            <p:childTnLst>
                              <p:par>
                                <p:cTn id="14" presetID="22" presetClass="entr" presetSubtype="2" fill="hold" nodeType="after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wipe(right)">
                                      <p:cBhvr>
                                        <p:cTn id="16" dur="500"/>
                                        <p:tgtEl>
                                          <p:spTgt spid="66"/>
                                        </p:tgtEl>
                                      </p:cBhvr>
                                    </p:animEffect>
                                  </p:childTnLst>
                                </p:cTn>
                              </p:par>
                            </p:childTnLst>
                          </p:cTn>
                        </p:par>
                        <p:par>
                          <p:cTn id="17" fill="hold">
                            <p:stCondLst>
                              <p:cond delay="4000"/>
                            </p:stCondLst>
                            <p:childTnLst>
                              <p:par>
                                <p:cTn id="18" presetID="22" presetClass="entr" presetSubtype="2" fill="hold"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wipe(right)">
                                      <p:cBhvr>
                                        <p:cTn id="20" dur="500"/>
                                        <p:tgtEl>
                                          <p:spTgt spid="67"/>
                                        </p:tgtEl>
                                      </p:cBhvr>
                                    </p:animEffect>
                                  </p:childTnLst>
                                </p:cTn>
                              </p:par>
                            </p:childTnLst>
                          </p:cTn>
                        </p:par>
                        <p:par>
                          <p:cTn id="21" fill="hold">
                            <p:stCondLst>
                              <p:cond delay="4500"/>
                            </p:stCondLst>
                            <p:childTnLst>
                              <p:par>
                                <p:cTn id="22" presetID="22" presetClass="entr" presetSubtype="2" fill="hold" nodeType="afterEffect">
                                  <p:stCondLst>
                                    <p:cond delay="0"/>
                                  </p:stCondLst>
                                  <p:childTnLst>
                                    <p:set>
                                      <p:cBhvr>
                                        <p:cTn id="23" dur="1" fill="hold">
                                          <p:stCondLst>
                                            <p:cond delay="0"/>
                                          </p:stCondLst>
                                        </p:cTn>
                                        <p:tgtEl>
                                          <p:spTgt spid="68"/>
                                        </p:tgtEl>
                                        <p:attrNameLst>
                                          <p:attrName>style.visibility</p:attrName>
                                        </p:attrNameLst>
                                      </p:cBhvr>
                                      <p:to>
                                        <p:strVal val="visible"/>
                                      </p:to>
                                    </p:set>
                                    <p:animEffect transition="in" filter="wipe(right)">
                                      <p:cBhvr>
                                        <p:cTn id="24" dur="500"/>
                                        <p:tgtEl>
                                          <p:spTgt spid="68"/>
                                        </p:tgtEl>
                                      </p:cBhvr>
                                    </p:animEffect>
                                  </p:childTnLst>
                                </p:cTn>
                              </p:par>
                            </p:childTnLst>
                          </p:cTn>
                        </p:par>
                        <p:par>
                          <p:cTn id="25" fill="hold">
                            <p:stCondLst>
                              <p:cond delay="5000"/>
                            </p:stCondLst>
                            <p:childTnLst>
                              <p:par>
                                <p:cTn id="26" presetID="22" presetClass="entr" presetSubtype="8"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wipe(left)">
                                      <p:cBhvr>
                                        <p:cTn id="28" dur="500"/>
                                        <p:tgtEl>
                                          <p:spTgt spid="69"/>
                                        </p:tgtEl>
                                      </p:cBhvr>
                                    </p:animEffect>
                                  </p:childTnLst>
                                </p:cTn>
                              </p:par>
                            </p:childTnLst>
                          </p:cTn>
                        </p:par>
                        <p:par>
                          <p:cTn id="29" fill="hold">
                            <p:stCondLst>
                              <p:cond delay="5500"/>
                            </p:stCondLst>
                            <p:childTnLst>
                              <p:par>
                                <p:cTn id="30" presetID="22" presetClass="entr" presetSubtype="8"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childTnLst>
                          </p:cTn>
                        </p:par>
                        <p:par>
                          <p:cTn id="33" fill="hold">
                            <p:stCondLst>
                              <p:cond delay="6000"/>
                            </p:stCondLst>
                            <p:childTnLst>
                              <p:par>
                                <p:cTn id="34" presetID="22" presetClass="entr" presetSubtype="8" fill="hold" nodeType="afterEffect">
                                  <p:stCondLst>
                                    <p:cond delay="0"/>
                                  </p:stCondLst>
                                  <p:childTnLst>
                                    <p:set>
                                      <p:cBhvr>
                                        <p:cTn id="35" dur="1" fill="hold">
                                          <p:stCondLst>
                                            <p:cond delay="0"/>
                                          </p:stCondLst>
                                        </p:cTn>
                                        <p:tgtEl>
                                          <p:spTgt spid="70"/>
                                        </p:tgtEl>
                                        <p:attrNameLst>
                                          <p:attrName>style.visibility</p:attrName>
                                        </p:attrNameLst>
                                      </p:cBhvr>
                                      <p:to>
                                        <p:strVal val="visible"/>
                                      </p:to>
                                    </p:set>
                                    <p:animEffect transition="in" filter="wipe(left)">
                                      <p:cBhvr>
                                        <p:cTn id="36" dur="500"/>
                                        <p:tgtEl>
                                          <p:spTgt spid="70"/>
                                        </p:tgtEl>
                                      </p:cBhvr>
                                    </p:animEffect>
                                  </p:childTnLst>
                                </p:cTn>
                              </p:par>
                            </p:childTnLst>
                          </p:cTn>
                        </p:par>
                        <p:par>
                          <p:cTn id="37" fill="hold">
                            <p:stCondLst>
                              <p:cond delay="6500"/>
                            </p:stCondLst>
                            <p:childTnLst>
                              <p:par>
                                <p:cTn id="38" presetID="22" presetClass="entr" presetSubtype="8" fill="hold" nodeType="afterEffect">
                                  <p:stCondLst>
                                    <p:cond delay="0"/>
                                  </p:stCondLst>
                                  <p:childTnLst>
                                    <p:set>
                                      <p:cBhvr>
                                        <p:cTn id="39" dur="1" fill="hold">
                                          <p:stCondLst>
                                            <p:cond delay="0"/>
                                          </p:stCondLst>
                                        </p:cTn>
                                        <p:tgtEl>
                                          <p:spTgt spid="71"/>
                                        </p:tgtEl>
                                        <p:attrNameLst>
                                          <p:attrName>style.visibility</p:attrName>
                                        </p:attrNameLst>
                                      </p:cBhvr>
                                      <p:to>
                                        <p:strVal val="visible"/>
                                      </p:to>
                                    </p:set>
                                    <p:animEffect transition="in" filter="wipe(left)">
                                      <p:cBhvr>
                                        <p:cTn id="40" dur="500"/>
                                        <p:tgtEl>
                                          <p:spTgt spid="71"/>
                                        </p:tgtEl>
                                      </p:cBhvr>
                                    </p:animEffect>
                                  </p:childTnLst>
                                </p:cTn>
                              </p:par>
                            </p:childTnLst>
                          </p:cTn>
                        </p:par>
                        <p:par>
                          <p:cTn id="41" fill="hold">
                            <p:stCondLst>
                              <p:cond delay="7000"/>
                            </p:stCondLst>
                            <p:childTnLst>
                              <p:par>
                                <p:cTn id="42" presetID="22" presetClass="entr" presetSubtype="8" fill="hold" nodeType="after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wipe(left)">
                                      <p:cBhvr>
                                        <p:cTn id="44" dur="500"/>
                                        <p:tgtEl>
                                          <p:spTgt spid="72"/>
                                        </p:tgtEl>
                                      </p:cBhvr>
                                    </p:animEffect>
                                  </p:childTnLst>
                                </p:cTn>
                              </p:par>
                            </p:childTnLst>
                          </p:cTn>
                        </p:par>
                        <p:par>
                          <p:cTn id="45" fill="hold">
                            <p:stCondLst>
                              <p:cond delay="7500"/>
                            </p:stCondLst>
                            <p:childTnLst>
                              <p:par>
                                <p:cTn id="46" presetID="22" presetClass="entr" presetSubtype="8" fill="hold" nodeType="after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wipe(left)">
                                      <p:cBhvr>
                                        <p:cTn id="48" dur="500"/>
                                        <p:tgtEl>
                                          <p:spTgt spid="73"/>
                                        </p:tgtEl>
                                      </p:cBhvr>
                                    </p:animEffect>
                                  </p:childTnLst>
                                </p:cTn>
                              </p:par>
                            </p:childTnLst>
                          </p:cTn>
                        </p:par>
                        <p:par>
                          <p:cTn id="49" fill="hold">
                            <p:stCondLst>
                              <p:cond delay="8000"/>
                            </p:stCondLst>
                            <p:childTnLst>
                              <p:par>
                                <p:cTn id="50" presetID="22" presetClass="entr" presetSubtype="8" fill="hold" nodeType="afterEffect">
                                  <p:stCondLst>
                                    <p:cond delay="0"/>
                                  </p:stCondLst>
                                  <p:childTnLst>
                                    <p:set>
                                      <p:cBhvr>
                                        <p:cTn id="51" dur="1" fill="hold">
                                          <p:stCondLst>
                                            <p:cond delay="0"/>
                                          </p:stCondLst>
                                        </p:cTn>
                                        <p:tgtEl>
                                          <p:spTgt spid="74"/>
                                        </p:tgtEl>
                                        <p:attrNameLst>
                                          <p:attrName>style.visibility</p:attrName>
                                        </p:attrNameLst>
                                      </p:cBhvr>
                                      <p:to>
                                        <p:strVal val="visible"/>
                                      </p:to>
                                    </p:set>
                                    <p:animEffect transition="in" filter="wipe(left)">
                                      <p:cBhvr>
                                        <p:cTn id="52" dur="500"/>
                                        <p:tgtEl>
                                          <p:spTgt spid="74"/>
                                        </p:tgtEl>
                                      </p:cBhvr>
                                    </p:animEffect>
                                  </p:childTnLst>
                                </p:cTn>
                              </p:par>
                            </p:childTnLst>
                          </p:cTn>
                        </p:par>
                        <p:par>
                          <p:cTn id="53" fill="hold">
                            <p:stCondLst>
                              <p:cond delay="8500"/>
                            </p:stCondLst>
                            <p:childTnLst>
                              <p:par>
                                <p:cTn id="54" presetID="22" presetClass="entr" presetSubtype="2" fill="hold" nodeType="after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wipe(right)">
                                      <p:cBhvr>
                                        <p:cTn id="56" dur="500"/>
                                        <p:tgtEl>
                                          <p:spTgt spid="75"/>
                                        </p:tgtEl>
                                      </p:cBhvr>
                                    </p:animEffect>
                                  </p:childTnLst>
                                </p:cTn>
                              </p:par>
                            </p:childTnLst>
                          </p:cTn>
                        </p:par>
                        <p:par>
                          <p:cTn id="57" fill="hold">
                            <p:stCondLst>
                              <p:cond delay="9000"/>
                            </p:stCondLst>
                            <p:childTnLst>
                              <p:par>
                                <p:cTn id="58" presetID="22" presetClass="entr" presetSubtype="2" fill="hold" nodeType="afterEffect">
                                  <p:stCondLst>
                                    <p:cond delay="0"/>
                                  </p:stCondLst>
                                  <p:childTnLst>
                                    <p:set>
                                      <p:cBhvr>
                                        <p:cTn id="59" dur="1" fill="hold">
                                          <p:stCondLst>
                                            <p:cond delay="0"/>
                                          </p:stCondLst>
                                        </p:cTn>
                                        <p:tgtEl>
                                          <p:spTgt spid="76"/>
                                        </p:tgtEl>
                                        <p:attrNameLst>
                                          <p:attrName>style.visibility</p:attrName>
                                        </p:attrNameLst>
                                      </p:cBhvr>
                                      <p:to>
                                        <p:strVal val="visible"/>
                                      </p:to>
                                    </p:set>
                                    <p:animEffect transition="in" filter="wipe(right)">
                                      <p:cBhvr>
                                        <p:cTn id="60"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Diagramme 16"/>
          <p:cNvGraphicFramePr/>
          <p:nvPr>
            <p:extLst>
              <p:ext uri="{D42A27DB-BD31-4B8C-83A1-F6EECF244321}">
                <p14:modId xmlns:p14="http://schemas.microsoft.com/office/powerpoint/2010/main" val="3213905137"/>
              </p:ext>
            </p:extLst>
          </p:nvPr>
        </p:nvGraphicFramePr>
        <p:xfrm>
          <a:off x="1568748" y="1412776"/>
          <a:ext cx="6675659" cy="4608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0" name="Groupe 21"/>
          <p:cNvGrpSpPr>
            <a:grpSpLocks/>
          </p:cNvGrpSpPr>
          <p:nvPr/>
        </p:nvGrpSpPr>
        <p:grpSpPr bwMode="auto">
          <a:xfrm>
            <a:off x="683570" y="44624"/>
            <a:ext cx="3168350" cy="908050"/>
            <a:chOff x="1" y="0"/>
            <a:chExt cx="1691406" cy="513739"/>
          </a:xfrm>
        </p:grpSpPr>
        <p:sp>
          <p:nvSpPr>
            <p:cNvPr id="11"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12" name="AutoShape 4"/>
            <p:cNvSpPr>
              <a:spLocks noChangeArrowheads="1"/>
            </p:cNvSpPr>
            <p:nvPr/>
          </p:nvSpPr>
          <p:spPr bwMode="auto">
            <a:xfrm>
              <a:off x="1" y="0"/>
              <a:ext cx="1499202" cy="211977"/>
            </a:xfrm>
            <a:prstGeom prst="roundRect">
              <a:avLst>
                <a:gd name="adj" fmla="val 16667"/>
              </a:avLst>
            </a:prstGeom>
            <a:solidFill>
              <a:srgbClr val="7BB800"/>
            </a:solidFill>
            <a:ln w="9525">
              <a:noFill/>
              <a:round/>
              <a:headEnd/>
              <a:tailEnd/>
            </a:ln>
          </p:spPr>
          <p:txBody>
            <a:bodyPr/>
            <a:lstStyle/>
            <a:p>
              <a:r>
                <a:rPr lang="fr-FR" b="1" dirty="0" smtClean="0">
                  <a:solidFill>
                    <a:srgbClr val="FFFFFF"/>
                  </a:solidFill>
                  <a:latin typeface="Calibri" pitchFamily="34" charset="0"/>
                </a:rPr>
                <a:t>AC Thème de séquence n°5</a:t>
              </a:r>
              <a:endParaRPr lang="fr-FR" b="1" dirty="0">
                <a:solidFill>
                  <a:srgbClr val="FFFFFF"/>
                </a:solidFill>
                <a:latin typeface="Calibri" pitchFamily="34" charset="0"/>
              </a:endParaRPr>
            </a:p>
          </p:txBody>
        </p:sp>
      </p:grpSp>
      <p:sp>
        <p:nvSpPr>
          <p:cNvPr id="8" name="Rectangle à coins arrondis 7"/>
          <p:cNvSpPr/>
          <p:nvPr/>
        </p:nvSpPr>
        <p:spPr>
          <a:xfrm>
            <a:off x="611575" y="1554417"/>
            <a:ext cx="1623038" cy="290407"/>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65" name="Groupe 64"/>
          <p:cNvGrpSpPr/>
          <p:nvPr/>
        </p:nvGrpSpPr>
        <p:grpSpPr>
          <a:xfrm>
            <a:off x="3689058" y="2976996"/>
            <a:ext cx="2179086" cy="2036180"/>
            <a:chOff x="3473034" y="2976996"/>
            <a:chExt cx="2179086" cy="2036180"/>
          </a:xfrm>
        </p:grpSpPr>
        <p:sp>
          <p:nvSpPr>
            <p:cNvPr id="7" name="Ellipse 6"/>
            <p:cNvSpPr/>
            <p:nvPr/>
          </p:nvSpPr>
          <p:spPr>
            <a:xfrm>
              <a:off x="3473034" y="2976996"/>
              <a:ext cx="2179086" cy="2036180"/>
            </a:xfrm>
            <a:prstGeom prst="ellipse">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p:cNvSpPr/>
            <p:nvPr/>
          </p:nvSpPr>
          <p:spPr>
            <a:xfrm>
              <a:off x="3491880" y="3452807"/>
              <a:ext cx="2160240" cy="1200329"/>
            </a:xfrm>
            <a:prstGeom prst="rect">
              <a:avLst/>
            </a:prstGeom>
          </p:spPr>
          <p:txBody>
            <a:bodyPr wrap="square">
              <a:spAutoFit/>
            </a:bodyPr>
            <a:lstStyle/>
            <a:p>
              <a:pPr algn="ctr"/>
              <a:r>
                <a:rPr lang="fr-FR" sz="2400" b="1" dirty="0">
                  <a:solidFill>
                    <a:srgbClr val="C00000"/>
                  </a:solidFill>
                </a:rPr>
                <a:t>Maîtriser notre consommation d’énergie</a:t>
              </a:r>
            </a:p>
          </p:txBody>
        </p:sp>
      </p:grpSp>
      <p:grpSp>
        <p:nvGrpSpPr>
          <p:cNvPr id="66" name="Groupe 65"/>
          <p:cNvGrpSpPr/>
          <p:nvPr/>
        </p:nvGrpSpPr>
        <p:grpSpPr>
          <a:xfrm>
            <a:off x="513283" y="3837243"/>
            <a:ext cx="2330525" cy="1348003"/>
            <a:chOff x="297259" y="3837243"/>
            <a:chExt cx="2330525" cy="1348003"/>
          </a:xfrm>
        </p:grpSpPr>
        <p:pic>
          <p:nvPicPr>
            <p:cNvPr id="14" name="Image 2"/>
            <p:cNvPicPr>
              <a:picLocks noChangeAspect="1" noChangeArrowheads="1"/>
            </p:cNvPicPr>
            <p:nvPr/>
          </p:nvPicPr>
          <p:blipFill rotWithShape="1">
            <a:blip r:embed="rId7">
              <a:extLst>
                <a:ext uri="{28A0092B-C50C-407E-A947-70E740481C1C}">
                  <a14:useLocalDpi xmlns:a14="http://schemas.microsoft.com/office/drawing/2010/main" val="0"/>
                </a:ext>
              </a:extLst>
            </a:blip>
            <a:srcRect l="10638" t="40796" r="3351" b="-1"/>
            <a:stretch/>
          </p:blipFill>
          <p:spPr bwMode="auto">
            <a:xfrm>
              <a:off x="483635" y="4437112"/>
              <a:ext cx="1534954" cy="74813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 name="Rectangle 5"/>
            <p:cNvSpPr/>
            <p:nvPr/>
          </p:nvSpPr>
          <p:spPr>
            <a:xfrm>
              <a:off x="297259" y="3837243"/>
              <a:ext cx="2330525" cy="646331"/>
            </a:xfrm>
            <a:prstGeom prst="rect">
              <a:avLst/>
            </a:prstGeom>
          </p:spPr>
          <p:txBody>
            <a:bodyPr wrap="square">
              <a:spAutoFit/>
            </a:bodyPr>
            <a:lstStyle/>
            <a:p>
              <a:pPr lvl="0"/>
              <a:r>
                <a:rPr lang="fr-FR" dirty="0" smtClean="0">
                  <a:solidFill>
                    <a:schemeClr val="tx1">
                      <a:lumMod val="75000"/>
                      <a:lumOff val="25000"/>
                    </a:schemeClr>
                  </a:solidFill>
                </a:rPr>
                <a:t>Optimiser</a:t>
              </a:r>
            </a:p>
            <a:p>
              <a:pPr lvl="0"/>
              <a:r>
                <a:rPr lang="fr-FR" dirty="0" smtClean="0">
                  <a:solidFill>
                    <a:schemeClr val="tx1">
                      <a:lumMod val="75000"/>
                      <a:lumOff val="25000"/>
                    </a:schemeClr>
                  </a:solidFill>
                </a:rPr>
                <a:t>l’orientation </a:t>
              </a:r>
              <a:endParaRPr lang="fr-FR" dirty="0">
                <a:solidFill>
                  <a:schemeClr val="tx1">
                    <a:lumMod val="75000"/>
                    <a:lumOff val="25000"/>
                  </a:schemeClr>
                </a:solidFill>
              </a:endParaRPr>
            </a:p>
          </p:txBody>
        </p:sp>
        <p:cxnSp>
          <p:nvCxnSpPr>
            <p:cNvPr id="16" name="Connecteur droit 15"/>
            <p:cNvCxnSpPr/>
            <p:nvPr/>
          </p:nvCxnSpPr>
          <p:spPr>
            <a:xfrm>
              <a:off x="410070" y="4160408"/>
              <a:ext cx="1840618" cy="13938"/>
            </a:xfrm>
            <a:prstGeom prst="line">
              <a:avLst/>
            </a:prstGeom>
            <a:ln w="28575">
              <a:solidFill>
                <a:schemeClr val="accent4"/>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67" name="Groupe 66"/>
          <p:cNvGrpSpPr/>
          <p:nvPr/>
        </p:nvGrpSpPr>
        <p:grpSpPr>
          <a:xfrm>
            <a:off x="332756" y="2694731"/>
            <a:ext cx="2439044" cy="1022301"/>
            <a:chOff x="116732" y="2694731"/>
            <a:chExt cx="2439044" cy="1022301"/>
          </a:xfrm>
        </p:grpSpPr>
        <p:pic>
          <p:nvPicPr>
            <p:cNvPr id="15" name="Image 5"/>
            <p:cNvPicPr>
              <a:picLocks noChangeAspect="1" noChangeArrowheads="1"/>
            </p:cNvPicPr>
            <p:nvPr/>
          </p:nvPicPr>
          <p:blipFill rotWithShape="1">
            <a:blip r:embed="rId8">
              <a:extLst>
                <a:ext uri="{28A0092B-C50C-407E-A947-70E740481C1C}">
                  <a14:useLocalDpi xmlns:a14="http://schemas.microsoft.com/office/drawing/2010/main" val="0"/>
                </a:ext>
              </a:extLst>
            </a:blip>
            <a:srcRect l="32626" t="20027" r="32142" b="30135"/>
            <a:stretch/>
          </p:blipFill>
          <p:spPr bwMode="auto">
            <a:xfrm>
              <a:off x="1028997" y="3039534"/>
              <a:ext cx="734691" cy="67749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0" name="Rectangle 19"/>
            <p:cNvSpPr/>
            <p:nvPr/>
          </p:nvSpPr>
          <p:spPr>
            <a:xfrm>
              <a:off x="225251" y="2694731"/>
              <a:ext cx="2330525" cy="646331"/>
            </a:xfrm>
            <a:prstGeom prst="rect">
              <a:avLst/>
            </a:prstGeom>
          </p:spPr>
          <p:txBody>
            <a:bodyPr wrap="square">
              <a:spAutoFit/>
            </a:bodyPr>
            <a:lstStyle/>
            <a:p>
              <a:pPr lvl="0"/>
              <a:r>
                <a:rPr lang="fr-FR" dirty="0" smtClean="0">
                  <a:solidFill>
                    <a:schemeClr val="tx1">
                      <a:lumMod val="75000"/>
                      <a:lumOff val="25000"/>
                    </a:schemeClr>
                  </a:solidFill>
                </a:rPr>
                <a:t>Capter  les apports solaires</a:t>
              </a:r>
              <a:endParaRPr lang="fr-FR" dirty="0">
                <a:solidFill>
                  <a:schemeClr val="tx1">
                    <a:lumMod val="75000"/>
                    <a:lumOff val="25000"/>
                  </a:schemeClr>
                </a:solidFill>
              </a:endParaRPr>
            </a:p>
          </p:txBody>
        </p:sp>
        <p:cxnSp>
          <p:nvCxnSpPr>
            <p:cNvPr id="21" name="Connecteur droit 20"/>
            <p:cNvCxnSpPr/>
            <p:nvPr/>
          </p:nvCxnSpPr>
          <p:spPr>
            <a:xfrm>
              <a:off x="116732" y="3031834"/>
              <a:ext cx="1989940" cy="0"/>
            </a:xfrm>
            <a:prstGeom prst="line">
              <a:avLst/>
            </a:prstGeom>
            <a:ln w="28575">
              <a:solidFill>
                <a:schemeClr val="accent4"/>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68" name="Groupe 67"/>
          <p:cNvGrpSpPr/>
          <p:nvPr/>
        </p:nvGrpSpPr>
        <p:grpSpPr>
          <a:xfrm>
            <a:off x="576078" y="1490490"/>
            <a:ext cx="2555762" cy="984316"/>
            <a:chOff x="360054" y="1490490"/>
            <a:chExt cx="2555762" cy="984316"/>
          </a:xfrm>
        </p:grpSpPr>
        <p:sp>
          <p:nvSpPr>
            <p:cNvPr id="23" name="Rectangle 22"/>
            <p:cNvSpPr/>
            <p:nvPr/>
          </p:nvSpPr>
          <p:spPr>
            <a:xfrm>
              <a:off x="360054" y="1490490"/>
              <a:ext cx="2555762" cy="369332"/>
            </a:xfrm>
            <a:prstGeom prst="rect">
              <a:avLst/>
            </a:prstGeom>
            <a:noFill/>
          </p:spPr>
          <p:txBody>
            <a:bodyPr wrap="square">
              <a:spAutoFit/>
            </a:bodyPr>
            <a:lstStyle/>
            <a:p>
              <a:pPr lvl="0"/>
              <a:r>
                <a:rPr lang="fr-FR" dirty="0">
                  <a:solidFill>
                    <a:schemeClr val="tx1">
                      <a:lumMod val="75000"/>
                      <a:lumOff val="25000"/>
                    </a:schemeClr>
                  </a:solidFill>
                </a:rPr>
                <a:t>Stocker </a:t>
              </a:r>
              <a:r>
                <a:rPr lang="fr-FR" dirty="0" smtClean="0">
                  <a:solidFill>
                    <a:schemeClr val="tx1">
                      <a:lumMod val="75000"/>
                      <a:lumOff val="25000"/>
                    </a:schemeClr>
                  </a:solidFill>
                </a:rPr>
                <a:t>l’énergie</a:t>
              </a:r>
              <a:endParaRPr lang="fr-FR" dirty="0">
                <a:solidFill>
                  <a:schemeClr val="tx1">
                    <a:lumMod val="75000"/>
                    <a:lumOff val="25000"/>
                  </a:schemeClr>
                </a:solidFill>
              </a:endParaRPr>
            </a:p>
          </p:txBody>
        </p:sp>
        <p:pic>
          <p:nvPicPr>
            <p:cNvPr id="13" name="Image 7"/>
            <p:cNvPicPr>
              <a:picLocks noChangeAspect="1" noChangeArrowheads="1"/>
            </p:cNvPicPr>
            <p:nvPr/>
          </p:nvPicPr>
          <p:blipFill rotWithShape="1">
            <a:blip r:embed="rId9">
              <a:extLst>
                <a:ext uri="{28A0092B-C50C-407E-A947-70E740481C1C}">
                  <a14:useLocalDpi xmlns:a14="http://schemas.microsoft.com/office/drawing/2010/main" val="0"/>
                </a:ext>
              </a:extLst>
            </a:blip>
            <a:srcRect l="25602" t="52210" r="24626" b="17442"/>
            <a:stretch/>
          </p:blipFill>
          <p:spPr bwMode="auto">
            <a:xfrm>
              <a:off x="1255718" y="1970806"/>
              <a:ext cx="912912" cy="50400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2" name="Image 7"/>
            <p:cNvPicPr>
              <a:picLocks noChangeAspect="1" noChangeArrowheads="1"/>
            </p:cNvPicPr>
            <p:nvPr/>
          </p:nvPicPr>
          <p:blipFill rotWithShape="1">
            <a:blip r:embed="rId9">
              <a:extLst>
                <a:ext uri="{28A0092B-C50C-407E-A947-70E740481C1C}">
                  <a14:useLocalDpi xmlns:a14="http://schemas.microsoft.com/office/drawing/2010/main" val="0"/>
                </a:ext>
              </a:extLst>
            </a:blip>
            <a:srcRect l="25602" t="21862" r="24626" b="47790"/>
            <a:stretch/>
          </p:blipFill>
          <p:spPr bwMode="auto">
            <a:xfrm>
              <a:off x="410070" y="1970806"/>
              <a:ext cx="912926" cy="504000"/>
            </a:xfrm>
            <a:prstGeom prst="rect">
              <a:avLst/>
            </a:prstGeom>
            <a:noFill/>
            <a:ln>
              <a:noFill/>
            </a:ln>
            <a:extLst>
              <a:ext uri="{909E8E84-426E-40DD-AFC4-6F175D3DCCD1}">
                <a14:hiddenFill xmlns:a14="http://schemas.microsoft.com/office/drawing/2010/main">
                  <a:solidFill>
                    <a:srgbClr val="FFFFFF"/>
                  </a:solidFill>
                </a14:hiddenFill>
              </a:ext>
            </a:extLst>
          </p:spPr>
        </p:pic>
        <p:cxnSp>
          <p:nvCxnSpPr>
            <p:cNvPr id="24" name="Connecteur droit 23"/>
            <p:cNvCxnSpPr/>
            <p:nvPr/>
          </p:nvCxnSpPr>
          <p:spPr>
            <a:xfrm>
              <a:off x="395551" y="1844824"/>
              <a:ext cx="2448257" cy="0"/>
            </a:xfrm>
            <a:prstGeom prst="line">
              <a:avLst/>
            </a:prstGeom>
            <a:ln w="28575">
              <a:solidFill>
                <a:schemeClr val="accent4"/>
              </a:solidFill>
              <a:tailEnd type="oval" w="lg" len="lg"/>
            </a:ln>
          </p:spPr>
          <p:style>
            <a:lnRef idx="1">
              <a:schemeClr val="accent1"/>
            </a:lnRef>
            <a:fillRef idx="0">
              <a:schemeClr val="accent1"/>
            </a:fillRef>
            <a:effectRef idx="0">
              <a:schemeClr val="accent1"/>
            </a:effectRef>
            <a:fontRef idx="minor">
              <a:schemeClr val="tx1"/>
            </a:fontRef>
          </p:style>
        </p:cxnSp>
      </p:grpSp>
      <p:sp>
        <p:nvSpPr>
          <p:cNvPr id="58" name="Rectangle à coins arrondis 57"/>
          <p:cNvSpPr/>
          <p:nvPr/>
        </p:nvSpPr>
        <p:spPr>
          <a:xfrm>
            <a:off x="7092280" y="1818785"/>
            <a:ext cx="1944216" cy="530095"/>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69" name="Groupe 68"/>
          <p:cNvGrpSpPr/>
          <p:nvPr/>
        </p:nvGrpSpPr>
        <p:grpSpPr>
          <a:xfrm>
            <a:off x="5758602" y="1231252"/>
            <a:ext cx="3205885" cy="646331"/>
            <a:chOff x="5542578" y="1231252"/>
            <a:chExt cx="3205885" cy="646331"/>
          </a:xfrm>
        </p:grpSpPr>
        <p:sp>
          <p:nvSpPr>
            <p:cNvPr id="27" name="Rectangle 26"/>
            <p:cNvSpPr/>
            <p:nvPr/>
          </p:nvSpPr>
          <p:spPr>
            <a:xfrm>
              <a:off x="6335694" y="1231252"/>
              <a:ext cx="2412769" cy="646331"/>
            </a:xfrm>
            <a:prstGeom prst="rect">
              <a:avLst/>
            </a:prstGeom>
          </p:spPr>
          <p:txBody>
            <a:bodyPr wrap="square">
              <a:spAutoFit/>
            </a:bodyPr>
            <a:lstStyle/>
            <a:p>
              <a:pPr lvl="0"/>
              <a:r>
                <a:rPr lang="fr-FR" dirty="0"/>
                <a:t>Optimiser la compacité </a:t>
              </a:r>
              <a:r>
                <a:rPr lang="fr-FR" dirty="0" smtClean="0"/>
                <a:t>              	du </a:t>
              </a:r>
              <a:r>
                <a:rPr lang="fr-FR" dirty="0"/>
                <a:t>bâti</a:t>
              </a:r>
            </a:p>
          </p:txBody>
        </p:sp>
        <p:cxnSp>
          <p:nvCxnSpPr>
            <p:cNvPr id="28" name="Connecteur droit 27"/>
            <p:cNvCxnSpPr/>
            <p:nvPr/>
          </p:nvCxnSpPr>
          <p:spPr>
            <a:xfrm flipH="1">
              <a:off x="5542578" y="1567628"/>
              <a:ext cx="3060847"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sp>
        <p:nvSpPr>
          <p:cNvPr id="60" name="Rectangle à coins arrondis 59"/>
          <p:cNvSpPr/>
          <p:nvPr/>
        </p:nvSpPr>
        <p:spPr>
          <a:xfrm>
            <a:off x="7380312" y="2538865"/>
            <a:ext cx="1695046" cy="290407"/>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2" name="Groupe 1"/>
          <p:cNvGrpSpPr/>
          <p:nvPr/>
        </p:nvGrpSpPr>
        <p:grpSpPr>
          <a:xfrm>
            <a:off x="6876260" y="1772816"/>
            <a:ext cx="2267740" cy="646331"/>
            <a:chOff x="6876260" y="1772816"/>
            <a:chExt cx="2771782" cy="646331"/>
          </a:xfrm>
        </p:grpSpPr>
        <p:sp>
          <p:nvSpPr>
            <p:cNvPr id="30" name="Rectangle 29"/>
            <p:cNvSpPr/>
            <p:nvPr/>
          </p:nvSpPr>
          <p:spPr>
            <a:xfrm>
              <a:off x="7092280" y="1772816"/>
              <a:ext cx="2555762" cy="646331"/>
            </a:xfrm>
            <a:prstGeom prst="rect">
              <a:avLst/>
            </a:prstGeom>
            <a:noFill/>
          </p:spPr>
          <p:txBody>
            <a:bodyPr wrap="square">
              <a:spAutoFit/>
            </a:bodyPr>
            <a:lstStyle/>
            <a:p>
              <a:pPr lvl="0"/>
              <a:r>
                <a:rPr lang="fr-FR" dirty="0"/>
                <a:t>Supprimer les ponts thermiques</a:t>
              </a:r>
            </a:p>
          </p:txBody>
        </p:sp>
        <p:cxnSp>
          <p:nvCxnSpPr>
            <p:cNvPr id="31" name="Connecteur droit 30"/>
            <p:cNvCxnSpPr/>
            <p:nvPr/>
          </p:nvCxnSpPr>
          <p:spPr>
            <a:xfrm flipH="1">
              <a:off x="6876260" y="2109192"/>
              <a:ext cx="2552371"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0" name="Groupe 69"/>
          <p:cNvGrpSpPr/>
          <p:nvPr/>
        </p:nvGrpSpPr>
        <p:grpSpPr>
          <a:xfrm>
            <a:off x="7308304" y="2483604"/>
            <a:ext cx="1835696" cy="369332"/>
            <a:chOff x="7308304" y="2483604"/>
            <a:chExt cx="1835696" cy="369332"/>
          </a:xfrm>
        </p:grpSpPr>
        <p:sp>
          <p:nvSpPr>
            <p:cNvPr id="32" name="Rectangle 31"/>
            <p:cNvSpPr/>
            <p:nvPr/>
          </p:nvSpPr>
          <p:spPr>
            <a:xfrm>
              <a:off x="7308304" y="2483604"/>
              <a:ext cx="1835696" cy="369332"/>
            </a:xfrm>
            <a:prstGeom prst="rect">
              <a:avLst/>
            </a:prstGeom>
            <a:noFill/>
          </p:spPr>
          <p:txBody>
            <a:bodyPr wrap="square">
              <a:spAutoFit/>
            </a:bodyPr>
            <a:lstStyle/>
            <a:p>
              <a:pPr lvl="0"/>
              <a:r>
                <a:rPr lang="fr-FR" dirty="0"/>
                <a:t>Isoler l’enveloppe</a:t>
              </a:r>
            </a:p>
          </p:txBody>
        </p:sp>
        <p:cxnSp>
          <p:nvCxnSpPr>
            <p:cNvPr id="33" name="Connecteur droit 32"/>
            <p:cNvCxnSpPr/>
            <p:nvPr/>
          </p:nvCxnSpPr>
          <p:spPr>
            <a:xfrm flipH="1">
              <a:off x="7308305" y="2829272"/>
              <a:ext cx="1728191"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1" name="Groupe 70"/>
          <p:cNvGrpSpPr/>
          <p:nvPr/>
        </p:nvGrpSpPr>
        <p:grpSpPr>
          <a:xfrm>
            <a:off x="7452322" y="3068960"/>
            <a:ext cx="1907702" cy="646331"/>
            <a:chOff x="7236298" y="3068960"/>
            <a:chExt cx="1907702" cy="646331"/>
          </a:xfrm>
        </p:grpSpPr>
        <p:sp>
          <p:nvSpPr>
            <p:cNvPr id="34" name="Rectangle 33"/>
            <p:cNvSpPr/>
            <p:nvPr/>
          </p:nvSpPr>
          <p:spPr>
            <a:xfrm>
              <a:off x="7452320" y="3068960"/>
              <a:ext cx="1691680" cy="646331"/>
            </a:xfrm>
            <a:prstGeom prst="rect">
              <a:avLst/>
            </a:prstGeom>
          </p:spPr>
          <p:txBody>
            <a:bodyPr wrap="square">
              <a:spAutoFit/>
            </a:bodyPr>
            <a:lstStyle/>
            <a:p>
              <a:pPr lvl="0"/>
              <a:r>
                <a:rPr lang="fr-FR" dirty="0" smtClean="0"/>
                <a:t>Étanchéifier</a:t>
              </a:r>
            </a:p>
            <a:p>
              <a:pPr lvl="0"/>
              <a:r>
                <a:rPr lang="fr-FR" dirty="0" smtClean="0"/>
                <a:t> </a:t>
              </a:r>
              <a:r>
                <a:rPr lang="fr-FR" dirty="0"/>
                <a:t>à l’air</a:t>
              </a:r>
            </a:p>
          </p:txBody>
        </p:sp>
        <p:cxnSp>
          <p:nvCxnSpPr>
            <p:cNvPr id="35" name="Connecteur droit 34"/>
            <p:cNvCxnSpPr/>
            <p:nvPr/>
          </p:nvCxnSpPr>
          <p:spPr>
            <a:xfrm flipH="1">
              <a:off x="7236298" y="3405336"/>
              <a:ext cx="1368150"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2" name="Groupe 71"/>
          <p:cNvGrpSpPr/>
          <p:nvPr/>
        </p:nvGrpSpPr>
        <p:grpSpPr>
          <a:xfrm>
            <a:off x="7308306" y="3717032"/>
            <a:ext cx="2232246" cy="646331"/>
            <a:chOff x="7092282" y="3717032"/>
            <a:chExt cx="2232246" cy="646331"/>
          </a:xfrm>
        </p:grpSpPr>
        <p:sp>
          <p:nvSpPr>
            <p:cNvPr id="37" name="Rectangle 36"/>
            <p:cNvSpPr/>
            <p:nvPr/>
          </p:nvSpPr>
          <p:spPr>
            <a:xfrm>
              <a:off x="7236296" y="3717032"/>
              <a:ext cx="2088232" cy="646331"/>
            </a:xfrm>
            <a:prstGeom prst="rect">
              <a:avLst/>
            </a:prstGeom>
          </p:spPr>
          <p:txBody>
            <a:bodyPr wrap="square">
              <a:spAutoFit/>
            </a:bodyPr>
            <a:lstStyle/>
            <a:p>
              <a:pPr lvl="0"/>
              <a:r>
                <a:rPr lang="fr-FR" dirty="0"/>
                <a:t>Se protéger des vents dominants</a:t>
              </a:r>
            </a:p>
          </p:txBody>
        </p:sp>
        <p:cxnSp>
          <p:nvCxnSpPr>
            <p:cNvPr id="38" name="Connecteur droit 37"/>
            <p:cNvCxnSpPr/>
            <p:nvPr/>
          </p:nvCxnSpPr>
          <p:spPr>
            <a:xfrm flipH="1">
              <a:off x="7092282" y="4053408"/>
              <a:ext cx="1799175"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sp>
        <p:nvSpPr>
          <p:cNvPr id="61" name="Rectangle à coins arrondis 60"/>
          <p:cNvSpPr/>
          <p:nvPr/>
        </p:nvSpPr>
        <p:spPr>
          <a:xfrm>
            <a:off x="1082556" y="6032124"/>
            <a:ext cx="1977275" cy="565228"/>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73" name="Groupe 72"/>
          <p:cNvGrpSpPr/>
          <p:nvPr/>
        </p:nvGrpSpPr>
        <p:grpSpPr>
          <a:xfrm>
            <a:off x="6254818" y="5324872"/>
            <a:ext cx="2987809" cy="646331"/>
            <a:chOff x="6038794" y="5324872"/>
            <a:chExt cx="2987809" cy="646331"/>
          </a:xfrm>
        </p:grpSpPr>
        <p:sp>
          <p:nvSpPr>
            <p:cNvPr id="43" name="Rectangle 42"/>
            <p:cNvSpPr/>
            <p:nvPr/>
          </p:nvSpPr>
          <p:spPr>
            <a:xfrm>
              <a:off x="6470841" y="5324872"/>
              <a:ext cx="2555762" cy="646331"/>
            </a:xfrm>
            <a:prstGeom prst="rect">
              <a:avLst/>
            </a:prstGeom>
          </p:spPr>
          <p:txBody>
            <a:bodyPr wrap="square">
              <a:spAutoFit/>
            </a:bodyPr>
            <a:lstStyle/>
            <a:p>
              <a:pPr lvl="0"/>
              <a:r>
                <a:rPr lang="fr-FR" dirty="0"/>
                <a:t>Utiliser les énergies renouvelables</a:t>
              </a:r>
            </a:p>
          </p:txBody>
        </p:sp>
        <p:cxnSp>
          <p:nvCxnSpPr>
            <p:cNvPr id="44" name="Connecteur droit 43"/>
            <p:cNvCxnSpPr/>
            <p:nvPr/>
          </p:nvCxnSpPr>
          <p:spPr>
            <a:xfrm flipH="1">
              <a:off x="6038794" y="5661248"/>
              <a:ext cx="2483767"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4" name="Groupe 73"/>
          <p:cNvGrpSpPr/>
          <p:nvPr/>
        </p:nvGrpSpPr>
        <p:grpSpPr>
          <a:xfrm>
            <a:off x="5508105" y="5951021"/>
            <a:ext cx="3456383" cy="646331"/>
            <a:chOff x="5292081" y="5951021"/>
            <a:chExt cx="3456383" cy="646331"/>
          </a:xfrm>
        </p:grpSpPr>
        <p:sp>
          <p:nvSpPr>
            <p:cNvPr id="45" name="Rectangle 44"/>
            <p:cNvSpPr/>
            <p:nvPr/>
          </p:nvSpPr>
          <p:spPr>
            <a:xfrm>
              <a:off x="6048686" y="5951021"/>
              <a:ext cx="2555762" cy="646331"/>
            </a:xfrm>
            <a:prstGeom prst="rect">
              <a:avLst/>
            </a:prstGeom>
          </p:spPr>
          <p:txBody>
            <a:bodyPr wrap="square">
              <a:spAutoFit/>
            </a:bodyPr>
            <a:lstStyle/>
            <a:p>
              <a:pPr lvl="0"/>
              <a:r>
                <a:rPr lang="fr-FR" dirty="0"/>
                <a:t>Installer un système de chauffage performent</a:t>
              </a:r>
            </a:p>
          </p:txBody>
        </p:sp>
        <p:cxnSp>
          <p:nvCxnSpPr>
            <p:cNvPr id="46" name="Connecteur droit 45"/>
            <p:cNvCxnSpPr/>
            <p:nvPr/>
          </p:nvCxnSpPr>
          <p:spPr>
            <a:xfrm flipH="1">
              <a:off x="5292081" y="6287397"/>
              <a:ext cx="3456383"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sp>
        <p:nvSpPr>
          <p:cNvPr id="62" name="Rectangle à coins arrondis 61"/>
          <p:cNvSpPr/>
          <p:nvPr/>
        </p:nvSpPr>
        <p:spPr>
          <a:xfrm>
            <a:off x="774541" y="5402605"/>
            <a:ext cx="2069267" cy="565228"/>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75" name="Groupe 74"/>
          <p:cNvGrpSpPr/>
          <p:nvPr/>
        </p:nvGrpSpPr>
        <p:grpSpPr>
          <a:xfrm>
            <a:off x="1043608" y="5999365"/>
            <a:ext cx="3096344" cy="646331"/>
            <a:chOff x="827584" y="5999365"/>
            <a:chExt cx="3096344" cy="646331"/>
          </a:xfrm>
        </p:grpSpPr>
        <p:sp>
          <p:nvSpPr>
            <p:cNvPr id="48" name="Rectangle 47"/>
            <p:cNvSpPr/>
            <p:nvPr/>
          </p:nvSpPr>
          <p:spPr>
            <a:xfrm>
              <a:off x="827584" y="5999365"/>
              <a:ext cx="2232249" cy="646331"/>
            </a:xfrm>
            <a:prstGeom prst="rect">
              <a:avLst/>
            </a:prstGeom>
            <a:noFill/>
          </p:spPr>
          <p:txBody>
            <a:bodyPr wrap="square">
              <a:spAutoFit/>
            </a:bodyPr>
            <a:lstStyle/>
            <a:p>
              <a:pPr lvl="0"/>
              <a:r>
                <a:rPr lang="fr-FR" dirty="0"/>
                <a:t>Récupérer l’énergie de la ventilation</a:t>
              </a:r>
            </a:p>
          </p:txBody>
        </p:sp>
        <p:cxnSp>
          <p:nvCxnSpPr>
            <p:cNvPr id="49" name="Connecteur droit 48"/>
            <p:cNvCxnSpPr/>
            <p:nvPr/>
          </p:nvCxnSpPr>
          <p:spPr>
            <a:xfrm>
              <a:off x="866533" y="6322531"/>
              <a:ext cx="3057395"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6" name="Groupe 75"/>
          <p:cNvGrpSpPr/>
          <p:nvPr/>
        </p:nvGrpSpPr>
        <p:grpSpPr>
          <a:xfrm>
            <a:off x="755576" y="5373216"/>
            <a:ext cx="2555762" cy="646331"/>
            <a:chOff x="539552" y="5373216"/>
            <a:chExt cx="2555762" cy="646331"/>
          </a:xfrm>
        </p:grpSpPr>
        <p:sp>
          <p:nvSpPr>
            <p:cNvPr id="50" name="Rectangle 49"/>
            <p:cNvSpPr/>
            <p:nvPr/>
          </p:nvSpPr>
          <p:spPr>
            <a:xfrm>
              <a:off x="539552" y="5373216"/>
              <a:ext cx="2555762" cy="646331"/>
            </a:xfrm>
            <a:prstGeom prst="rect">
              <a:avLst/>
            </a:prstGeom>
          </p:spPr>
          <p:txBody>
            <a:bodyPr wrap="square">
              <a:spAutoFit/>
            </a:bodyPr>
            <a:lstStyle/>
            <a:p>
              <a:pPr lvl="0"/>
              <a:r>
                <a:rPr lang="fr-FR" dirty="0"/>
                <a:t>Adopter un comportement sobre</a:t>
              </a:r>
            </a:p>
          </p:txBody>
        </p:sp>
        <p:cxnSp>
          <p:nvCxnSpPr>
            <p:cNvPr id="51" name="Connecteur droit 50"/>
            <p:cNvCxnSpPr/>
            <p:nvPr/>
          </p:nvCxnSpPr>
          <p:spPr>
            <a:xfrm>
              <a:off x="611560" y="5733256"/>
              <a:ext cx="2448273"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sp>
        <p:nvSpPr>
          <p:cNvPr id="77" name="AutoShape 4"/>
          <p:cNvSpPr>
            <a:spLocks noChangeArrowheads="1"/>
          </p:cNvSpPr>
          <p:nvPr/>
        </p:nvSpPr>
        <p:spPr bwMode="auto">
          <a:xfrm>
            <a:off x="-36512" y="0"/>
            <a:ext cx="560749" cy="6858000"/>
          </a:xfrm>
          <a:prstGeom prst="roundRect">
            <a:avLst>
              <a:gd name="adj" fmla="val 16667"/>
            </a:avLst>
          </a:prstGeom>
          <a:solidFill>
            <a:srgbClr val="7BB800"/>
          </a:solidFill>
          <a:ln w="9525">
            <a:solidFill>
              <a:srgbClr val="7BB800"/>
            </a:solidFill>
            <a:round/>
            <a:headEnd/>
            <a:tailEnd/>
          </a:ln>
        </p:spPr>
        <p:txBody>
          <a:bodyPr vert="vert270"/>
          <a:lstStyle/>
          <a:p>
            <a:pPr algn="ctr"/>
            <a:r>
              <a:rPr lang="fr-FR" sz="2000" b="1" dirty="0" smtClean="0">
                <a:solidFill>
                  <a:srgbClr val="FFFF00"/>
                </a:solidFill>
                <a:latin typeface="Calibri" pitchFamily="34" charset="0"/>
              </a:rPr>
              <a:t>AC -  Séquence 5</a:t>
            </a:r>
            <a:endParaRPr lang="fr-FR" sz="2000" dirty="0" smtClean="0">
              <a:solidFill>
                <a:srgbClr val="FFFF00"/>
              </a:solidFill>
            </a:endParaRPr>
          </a:p>
          <a:p>
            <a:pPr algn="ctr">
              <a:spcAft>
                <a:spcPts val="1000"/>
              </a:spcAft>
            </a:pPr>
            <a:endParaRPr lang="fr-FR" sz="2000" b="1" dirty="0">
              <a:solidFill>
                <a:srgbClr val="FFFF00"/>
              </a:solidFill>
              <a:latin typeface="Calibri" pitchFamily="34" charset="0"/>
            </a:endParaRPr>
          </a:p>
          <a:p>
            <a:endParaRPr lang="fr-FR" sz="2000" dirty="0">
              <a:solidFill>
                <a:srgbClr val="FFFF00"/>
              </a:solidFill>
            </a:endParaRPr>
          </a:p>
        </p:txBody>
      </p:sp>
      <p:grpSp>
        <p:nvGrpSpPr>
          <p:cNvPr id="81" name="Groupe 80"/>
          <p:cNvGrpSpPr/>
          <p:nvPr/>
        </p:nvGrpSpPr>
        <p:grpSpPr>
          <a:xfrm>
            <a:off x="4174336" y="-171400"/>
            <a:ext cx="4790152" cy="1440000"/>
            <a:chOff x="3748930" y="-108869"/>
            <a:chExt cx="4790152" cy="1440000"/>
          </a:xfrm>
        </p:grpSpPr>
        <p:grpSp>
          <p:nvGrpSpPr>
            <p:cNvPr id="82" name="Groupe 21"/>
            <p:cNvGrpSpPr>
              <a:grpSpLocks/>
            </p:cNvGrpSpPr>
            <p:nvPr/>
          </p:nvGrpSpPr>
          <p:grpSpPr bwMode="auto">
            <a:xfrm>
              <a:off x="3748930" y="107153"/>
              <a:ext cx="4790151" cy="908052"/>
              <a:chOff x="0" y="19884"/>
              <a:chExt cx="2369717" cy="513740"/>
            </a:xfrm>
          </p:grpSpPr>
          <p:sp>
            <p:nvSpPr>
              <p:cNvPr id="84" name="AutoShape 3"/>
              <p:cNvSpPr>
                <a:spLocks noChangeArrowheads="1"/>
              </p:cNvSpPr>
              <p:nvPr/>
            </p:nvSpPr>
            <p:spPr bwMode="auto">
              <a:xfrm>
                <a:off x="1" y="170766"/>
                <a:ext cx="236971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85" name="AutoShape 4"/>
              <p:cNvSpPr>
                <a:spLocks noChangeArrowheads="1"/>
              </p:cNvSpPr>
              <p:nvPr/>
            </p:nvSpPr>
            <p:spPr bwMode="auto">
              <a:xfrm>
                <a:off x="0" y="19884"/>
                <a:ext cx="1694128" cy="211976"/>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83" name="Image 8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54114" y="-108869"/>
              <a:ext cx="1384968" cy="1440000"/>
            </a:xfrm>
            <a:prstGeom prst="rect">
              <a:avLst/>
            </a:prstGeom>
          </p:spPr>
        </p:pic>
      </p:grpSp>
    </p:spTree>
    <p:extLst>
      <p:ext uri="{BB962C8B-B14F-4D97-AF65-F5344CB8AC3E}">
        <p14:creationId xmlns:p14="http://schemas.microsoft.com/office/powerpoint/2010/main" val="21632185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a:xfrm>
            <a:off x="539750" y="274638"/>
            <a:ext cx="8147050" cy="1354137"/>
          </a:xfrm>
        </p:spPr>
        <p:txBody>
          <a:bodyPr>
            <a:normAutofit fontScale="90000"/>
          </a:bodyPr>
          <a:lstStyle/>
          <a:p>
            <a:r>
              <a:rPr lang="fr-FR" altLang="fr-FR" sz="3200"/>
              <a:t>Faire acquérir et évaluer des compétences</a:t>
            </a:r>
            <a:br>
              <a:rPr lang="fr-FR" altLang="fr-FR" sz="3200"/>
            </a:br>
            <a:r>
              <a:rPr lang="fr-FR" altLang="fr-FR" sz="3200"/>
              <a:t/>
            </a:r>
            <a:br>
              <a:rPr lang="fr-FR" altLang="fr-FR" sz="3200"/>
            </a:br>
            <a:r>
              <a:rPr lang="fr-FR" altLang="fr-FR" sz="3200"/>
              <a:t>2- Former aux compétences</a:t>
            </a:r>
            <a:br>
              <a:rPr lang="fr-FR" altLang="fr-FR" sz="3200"/>
            </a:br>
            <a:r>
              <a:rPr lang="fr-FR" altLang="fr-FR" sz="3200"/>
              <a:t> </a:t>
            </a:r>
            <a:r>
              <a:rPr lang="fr-FR" altLang="fr-FR" sz="3200" u="sng"/>
              <a:t>La logique d’action</a:t>
            </a:r>
          </a:p>
        </p:txBody>
      </p:sp>
      <p:sp>
        <p:nvSpPr>
          <p:cNvPr id="16387" name="Rectangle 3"/>
          <p:cNvSpPr>
            <a:spLocks noGrp="1" noChangeArrowheads="1"/>
          </p:cNvSpPr>
          <p:nvPr>
            <p:ph type="body" sz="half" idx="4294967295"/>
          </p:nvPr>
        </p:nvSpPr>
        <p:spPr>
          <a:xfrm>
            <a:off x="0" y="1628775"/>
            <a:ext cx="4427538" cy="4497388"/>
          </a:xfrm>
        </p:spPr>
        <p:txBody>
          <a:bodyPr/>
          <a:lstStyle/>
          <a:p>
            <a:pPr>
              <a:buFont typeface="Wingdings" pitchFamily="2" charset="2"/>
              <a:buNone/>
            </a:pPr>
            <a:endParaRPr lang="fr-FR" altLang="fr-FR" sz="2800">
              <a:effectLst/>
            </a:endParaRPr>
          </a:p>
          <a:p>
            <a:pPr>
              <a:buFont typeface="Wingdings" pitchFamily="2" charset="2"/>
              <a:buNone/>
            </a:pPr>
            <a:endParaRPr lang="fr-FR" altLang="fr-FR" sz="2800">
              <a:effectLst/>
            </a:endParaRPr>
          </a:p>
          <a:p>
            <a:pPr>
              <a:buFont typeface="Wingdings" pitchFamily="2" charset="2"/>
              <a:buNone/>
            </a:pPr>
            <a:endParaRPr lang="fr-FR" altLang="fr-FR" sz="2800" b="1" u="sng"/>
          </a:p>
          <a:p>
            <a:pPr>
              <a:buFont typeface="Wingdings" pitchFamily="2" charset="2"/>
              <a:buNone/>
            </a:pPr>
            <a:endParaRPr lang="fr-FR" altLang="fr-FR" sz="2800"/>
          </a:p>
        </p:txBody>
      </p:sp>
      <p:grpSp>
        <p:nvGrpSpPr>
          <p:cNvPr id="16389" name="Group 5"/>
          <p:cNvGrpSpPr>
            <a:grpSpLocks noChangeAspect="1"/>
          </p:cNvGrpSpPr>
          <p:nvPr/>
        </p:nvGrpSpPr>
        <p:grpSpPr bwMode="auto">
          <a:xfrm>
            <a:off x="1547813" y="2924175"/>
            <a:ext cx="2400300" cy="2400300"/>
            <a:chOff x="1773" y="1898"/>
            <a:chExt cx="3024" cy="3024"/>
          </a:xfrm>
        </p:grpSpPr>
        <p:sp>
          <p:nvSpPr>
            <p:cNvPr id="16390" name="AutoShape 6"/>
            <p:cNvSpPr>
              <a:spLocks noChangeAspect="1" noChangeArrowheads="1"/>
            </p:cNvSpPr>
            <p:nvPr/>
          </p:nvSpPr>
          <p:spPr bwMode="auto">
            <a:xfrm>
              <a:off x="1773" y="1898"/>
              <a:ext cx="3024" cy="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16391" name="Oval 7"/>
            <p:cNvSpPr>
              <a:spLocks noChangeArrowheads="1"/>
            </p:cNvSpPr>
            <p:nvPr/>
          </p:nvSpPr>
          <p:spPr bwMode="auto">
            <a:xfrm>
              <a:off x="2925" y="2618"/>
              <a:ext cx="720" cy="720"/>
            </a:xfrm>
            <a:prstGeom prst="ellipse">
              <a:avLst/>
            </a:prstGeom>
            <a:solidFill>
              <a:srgbClr val="FFFFFF"/>
            </a:solidFill>
            <a:ln w="9525">
              <a:solidFill>
                <a:srgbClr val="000000"/>
              </a:solidFill>
              <a:round/>
              <a:headEnd/>
              <a:tailEnd/>
            </a:ln>
          </p:spPr>
          <p:txBody>
            <a:bodyPr/>
            <a:lstStyle/>
            <a:p>
              <a:endParaRPr lang="fr-FR"/>
            </a:p>
          </p:txBody>
        </p:sp>
        <p:sp>
          <p:nvSpPr>
            <p:cNvPr id="16392" name="Line 8"/>
            <p:cNvSpPr>
              <a:spLocks noChangeShapeType="1"/>
            </p:cNvSpPr>
            <p:nvPr/>
          </p:nvSpPr>
          <p:spPr bwMode="auto">
            <a:xfrm>
              <a:off x="3357" y="3338"/>
              <a:ext cx="0" cy="100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6393" name="Line 9"/>
            <p:cNvSpPr>
              <a:spLocks noChangeShapeType="1"/>
            </p:cNvSpPr>
            <p:nvPr/>
          </p:nvSpPr>
          <p:spPr bwMode="auto">
            <a:xfrm flipH="1">
              <a:off x="2925" y="4346"/>
              <a:ext cx="432" cy="43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6394" name="Line 10"/>
            <p:cNvSpPr>
              <a:spLocks noChangeShapeType="1"/>
            </p:cNvSpPr>
            <p:nvPr/>
          </p:nvSpPr>
          <p:spPr bwMode="auto">
            <a:xfrm>
              <a:off x="3357" y="4346"/>
              <a:ext cx="288" cy="43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6395" name="Line 11"/>
            <p:cNvSpPr>
              <a:spLocks noChangeShapeType="1"/>
            </p:cNvSpPr>
            <p:nvPr/>
          </p:nvSpPr>
          <p:spPr bwMode="auto">
            <a:xfrm flipH="1">
              <a:off x="2925" y="3770"/>
              <a:ext cx="432" cy="1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6396" name="Line 12"/>
            <p:cNvSpPr>
              <a:spLocks noChangeShapeType="1"/>
            </p:cNvSpPr>
            <p:nvPr/>
          </p:nvSpPr>
          <p:spPr bwMode="auto">
            <a:xfrm>
              <a:off x="3357" y="3770"/>
              <a:ext cx="432" cy="1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6397" name="Line 13"/>
            <p:cNvSpPr>
              <a:spLocks noChangeShapeType="1"/>
            </p:cNvSpPr>
            <p:nvPr/>
          </p:nvSpPr>
          <p:spPr bwMode="auto">
            <a:xfrm flipV="1">
              <a:off x="3789" y="2186"/>
              <a:ext cx="864" cy="43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6398" name="Line 14"/>
            <p:cNvSpPr>
              <a:spLocks noChangeShapeType="1"/>
            </p:cNvSpPr>
            <p:nvPr/>
          </p:nvSpPr>
          <p:spPr bwMode="auto">
            <a:xfrm>
              <a:off x="3933" y="3482"/>
              <a:ext cx="720" cy="57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6399" name="Line 15"/>
            <p:cNvSpPr>
              <a:spLocks noChangeShapeType="1"/>
            </p:cNvSpPr>
            <p:nvPr/>
          </p:nvSpPr>
          <p:spPr bwMode="auto">
            <a:xfrm flipH="1" flipV="1">
              <a:off x="2349" y="2186"/>
              <a:ext cx="432" cy="43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6400" name="Line 16"/>
            <p:cNvSpPr>
              <a:spLocks noChangeShapeType="1"/>
            </p:cNvSpPr>
            <p:nvPr/>
          </p:nvSpPr>
          <p:spPr bwMode="auto">
            <a:xfrm flipH="1">
              <a:off x="2205" y="3194"/>
              <a:ext cx="576" cy="57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6401" name="Line 17"/>
            <p:cNvSpPr>
              <a:spLocks noChangeShapeType="1"/>
            </p:cNvSpPr>
            <p:nvPr/>
          </p:nvSpPr>
          <p:spPr bwMode="auto">
            <a:xfrm>
              <a:off x="3789" y="3050"/>
              <a:ext cx="86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6402" name="Line 18"/>
            <p:cNvSpPr>
              <a:spLocks noChangeShapeType="1"/>
            </p:cNvSpPr>
            <p:nvPr/>
          </p:nvSpPr>
          <p:spPr bwMode="auto">
            <a:xfrm flipH="1">
              <a:off x="1917" y="2906"/>
              <a:ext cx="864" cy="1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6403" name="Line 19"/>
            <p:cNvSpPr>
              <a:spLocks noChangeShapeType="1"/>
            </p:cNvSpPr>
            <p:nvPr/>
          </p:nvSpPr>
          <p:spPr bwMode="auto">
            <a:xfrm flipV="1">
              <a:off x="3213" y="1898"/>
              <a:ext cx="0" cy="57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grpSp>
      <p:sp>
        <p:nvSpPr>
          <p:cNvPr id="16407" name="Text Box 23"/>
          <p:cNvSpPr txBox="1">
            <a:spLocks noChangeArrowheads="1"/>
          </p:cNvSpPr>
          <p:nvPr/>
        </p:nvSpPr>
        <p:spPr bwMode="auto">
          <a:xfrm>
            <a:off x="3948113" y="2743617"/>
            <a:ext cx="1368425"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400" dirty="0" smtClean="0"/>
              <a:t>Échanges</a:t>
            </a:r>
            <a:endParaRPr lang="fr-FR" altLang="fr-FR" sz="2400" dirty="0"/>
          </a:p>
          <a:p>
            <a:pPr>
              <a:spcBef>
                <a:spcPct val="50000"/>
              </a:spcBef>
            </a:pPr>
            <a:r>
              <a:rPr lang="fr-FR" altLang="fr-FR" sz="2400" dirty="0" smtClean="0"/>
              <a:t>Mémoire</a:t>
            </a:r>
            <a:endParaRPr lang="fr-FR" altLang="fr-FR" sz="2400" dirty="0"/>
          </a:p>
          <a:p>
            <a:pPr>
              <a:spcBef>
                <a:spcPct val="50000"/>
              </a:spcBef>
            </a:pPr>
            <a:endParaRPr lang="fr-FR" altLang="fr-FR" sz="2400" dirty="0"/>
          </a:p>
          <a:p>
            <a:pPr>
              <a:spcBef>
                <a:spcPct val="50000"/>
              </a:spcBef>
            </a:pPr>
            <a:r>
              <a:rPr lang="fr-FR" altLang="fr-FR" sz="2400" dirty="0"/>
              <a:t>Outils</a:t>
            </a:r>
          </a:p>
        </p:txBody>
      </p:sp>
      <p:sp>
        <p:nvSpPr>
          <p:cNvPr id="16408" name="Text Box 24"/>
          <p:cNvSpPr txBox="1">
            <a:spLocks noChangeArrowheads="1"/>
          </p:cNvSpPr>
          <p:nvPr/>
        </p:nvSpPr>
        <p:spPr bwMode="auto">
          <a:xfrm>
            <a:off x="250825" y="2349500"/>
            <a:ext cx="1728788"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400" dirty="0"/>
              <a:t>  Discours       d’experts     </a:t>
            </a:r>
          </a:p>
          <a:p>
            <a:pPr>
              <a:spcBef>
                <a:spcPct val="50000"/>
              </a:spcBef>
            </a:pPr>
            <a:r>
              <a:rPr lang="fr-FR" altLang="fr-FR" sz="2400" dirty="0"/>
              <a:t> Personnes</a:t>
            </a:r>
            <a:r>
              <a:rPr lang="fr-FR" altLang="fr-FR" sz="2400" strike="sngStrike" dirty="0"/>
              <a:t>                       </a:t>
            </a:r>
            <a:r>
              <a:rPr lang="fr-FR" altLang="fr-FR" sz="2400" dirty="0"/>
              <a:t>ressources</a:t>
            </a:r>
            <a:r>
              <a:rPr lang="fr-FR" altLang="fr-FR" sz="2400" strike="sngStrike" dirty="0"/>
              <a:t>   </a:t>
            </a:r>
          </a:p>
          <a:p>
            <a:pPr>
              <a:spcBef>
                <a:spcPct val="50000"/>
              </a:spcBef>
            </a:pPr>
            <a:r>
              <a:rPr lang="fr-FR" altLang="fr-FR" sz="2400" dirty="0"/>
              <a:t>  Situations                  vécues, observées ou simulées</a:t>
            </a:r>
          </a:p>
        </p:txBody>
      </p:sp>
      <p:sp>
        <p:nvSpPr>
          <p:cNvPr id="16409" name="Text Box 25"/>
          <p:cNvSpPr txBox="1">
            <a:spLocks noChangeArrowheads="1"/>
          </p:cNvSpPr>
          <p:nvPr/>
        </p:nvSpPr>
        <p:spPr bwMode="auto">
          <a:xfrm>
            <a:off x="1880567" y="2120900"/>
            <a:ext cx="21605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400" dirty="0"/>
              <a:t>Connaissances</a:t>
            </a:r>
          </a:p>
        </p:txBody>
      </p:sp>
      <p:sp>
        <p:nvSpPr>
          <p:cNvPr id="16410" name="Text Box 26"/>
          <p:cNvSpPr txBox="1">
            <a:spLocks noChangeArrowheads="1"/>
          </p:cNvSpPr>
          <p:nvPr/>
        </p:nvSpPr>
        <p:spPr bwMode="auto">
          <a:xfrm>
            <a:off x="5364163" y="2349500"/>
            <a:ext cx="2087562"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400"/>
              <a:t> </a:t>
            </a:r>
            <a:r>
              <a:rPr lang="fr-FR" altLang="fr-FR" sz="2400" b="1"/>
              <a:t>orientation</a:t>
            </a:r>
          </a:p>
          <a:p>
            <a:pPr>
              <a:spcBef>
                <a:spcPct val="50000"/>
              </a:spcBef>
            </a:pPr>
            <a:endParaRPr lang="fr-FR" altLang="fr-FR" sz="2400" b="1"/>
          </a:p>
          <a:p>
            <a:pPr>
              <a:spcBef>
                <a:spcPct val="50000"/>
              </a:spcBef>
            </a:pPr>
            <a:endParaRPr lang="fr-FR" altLang="fr-FR" sz="2400"/>
          </a:p>
          <a:p>
            <a:pPr>
              <a:spcBef>
                <a:spcPct val="50000"/>
              </a:spcBef>
            </a:pPr>
            <a:endParaRPr lang="fr-FR" altLang="fr-FR" sz="2400"/>
          </a:p>
          <a:p>
            <a:pPr>
              <a:spcBef>
                <a:spcPct val="50000"/>
              </a:spcBef>
            </a:pPr>
            <a:endParaRPr lang="fr-FR" altLang="fr-FR" sz="2400" b="1"/>
          </a:p>
        </p:txBody>
      </p:sp>
      <p:sp>
        <p:nvSpPr>
          <p:cNvPr id="16412" name="Line 28"/>
          <p:cNvSpPr>
            <a:spLocks noChangeShapeType="1"/>
          </p:cNvSpPr>
          <p:nvPr/>
        </p:nvSpPr>
        <p:spPr bwMode="auto">
          <a:xfrm>
            <a:off x="5867400" y="3860800"/>
            <a:ext cx="10287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16413" name="Text Box 29"/>
          <p:cNvSpPr txBox="1">
            <a:spLocks noChangeArrowheads="1"/>
          </p:cNvSpPr>
          <p:nvPr/>
        </p:nvSpPr>
        <p:spPr bwMode="auto">
          <a:xfrm>
            <a:off x="7451725" y="3141663"/>
            <a:ext cx="1692275" cy="210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400" b="1"/>
              <a:t>Exécution</a:t>
            </a:r>
          </a:p>
          <a:p>
            <a:pPr>
              <a:spcBef>
                <a:spcPct val="50000"/>
              </a:spcBef>
            </a:pPr>
            <a:r>
              <a:rPr lang="fr-FR" altLang="fr-FR" sz="2400" b="1"/>
              <a:t>de la tâche</a:t>
            </a:r>
          </a:p>
          <a:p>
            <a:pPr>
              <a:spcBef>
                <a:spcPct val="50000"/>
              </a:spcBef>
            </a:pPr>
            <a:r>
              <a:rPr lang="fr-FR" altLang="fr-FR" sz="2400"/>
              <a:t>      </a:t>
            </a:r>
            <a:r>
              <a:rPr lang="fr-FR" altLang="fr-FR" sz="2400">
                <a:effectLst>
                  <a:outerShdw blurRad="38100" dist="38100" dir="2700000" algn="tl">
                    <a:srgbClr val="000000"/>
                  </a:outerShdw>
                </a:effectLst>
              </a:rPr>
              <a:t>↓</a:t>
            </a:r>
          </a:p>
          <a:p>
            <a:pPr>
              <a:spcBef>
                <a:spcPct val="50000"/>
              </a:spcBef>
            </a:pPr>
            <a:r>
              <a:rPr lang="fr-FR" altLang="fr-FR" sz="2400" b="1">
                <a:effectLst>
                  <a:outerShdw blurRad="38100" dist="38100" dir="2700000" algn="tl">
                    <a:srgbClr val="000000"/>
                  </a:outerShdw>
                </a:effectLst>
              </a:rPr>
              <a:t>Contrôle</a:t>
            </a:r>
          </a:p>
        </p:txBody>
      </p:sp>
      <p:sp>
        <p:nvSpPr>
          <p:cNvPr id="16417" name="Text Box 33"/>
          <p:cNvSpPr txBox="1">
            <a:spLocks noChangeArrowheads="1"/>
          </p:cNvSpPr>
          <p:nvPr/>
        </p:nvSpPr>
        <p:spPr bwMode="auto">
          <a:xfrm>
            <a:off x="539750" y="5516563"/>
            <a:ext cx="4464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fr-FR" altLang="fr-FR"/>
          </a:p>
        </p:txBody>
      </p:sp>
      <p:sp>
        <p:nvSpPr>
          <p:cNvPr id="16418" name="AutoShape 34"/>
          <p:cNvSpPr>
            <a:spLocks/>
          </p:cNvSpPr>
          <p:nvPr/>
        </p:nvSpPr>
        <p:spPr bwMode="auto">
          <a:xfrm rot="5400000">
            <a:off x="2777332" y="3423443"/>
            <a:ext cx="133350" cy="4608513"/>
          </a:xfrm>
          <a:prstGeom prst="rightBrace">
            <a:avLst>
              <a:gd name="adj1" fmla="val 287996"/>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6420" name="Text Box 36"/>
          <p:cNvSpPr txBox="1">
            <a:spLocks noChangeArrowheads="1"/>
          </p:cNvSpPr>
          <p:nvPr/>
        </p:nvSpPr>
        <p:spPr bwMode="auto">
          <a:xfrm>
            <a:off x="684213" y="6021388"/>
            <a:ext cx="41751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a:t>	</a:t>
            </a:r>
            <a:r>
              <a:rPr lang="fr-FR" altLang="fr-FR" sz="2800"/>
              <a:t>Base d’orientation</a:t>
            </a:r>
          </a:p>
        </p:txBody>
      </p:sp>
    </p:spTree>
    <p:extLst>
      <p:ext uri="{BB962C8B-B14F-4D97-AF65-F5344CB8AC3E}">
        <p14:creationId xmlns:p14="http://schemas.microsoft.com/office/powerpoint/2010/main" val="28803207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1638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nodeType="clickEffect">
                                  <p:stCondLst>
                                    <p:cond delay="0"/>
                                  </p:stCondLst>
                                  <p:childTnLst>
                                    <p:set>
                                      <p:cBhvr>
                                        <p:cTn id="10" dur="1" fill="hold">
                                          <p:stCondLst>
                                            <p:cond delay="0"/>
                                          </p:stCondLst>
                                        </p:cTn>
                                        <p:tgtEl>
                                          <p:spTgt spid="16409">
                                            <p:txEl>
                                              <p:pRg st="0" end="0"/>
                                            </p:txEl>
                                          </p:spTgt>
                                        </p:tgtEl>
                                        <p:attrNameLst>
                                          <p:attrName>style.visibility</p:attrName>
                                        </p:attrNameLst>
                                      </p:cBhvr>
                                      <p:to>
                                        <p:strVal val="visible"/>
                                      </p:to>
                                    </p:set>
                                    <p:anim calcmode="lin" valueType="num">
                                      <p:cBhvr additive="base">
                                        <p:cTn id="11" dur="500" fill="hold"/>
                                        <p:tgtEl>
                                          <p:spTgt spid="16409">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640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6408"/>
                                        </p:tgtEl>
                                        <p:attrNameLst>
                                          <p:attrName>style.visibility</p:attrName>
                                        </p:attrNameLst>
                                      </p:cBhvr>
                                      <p:to>
                                        <p:strVal val="visible"/>
                                      </p:to>
                                    </p:set>
                                    <p:anim calcmode="lin" valueType="num">
                                      <p:cBhvr additive="base">
                                        <p:cTn id="17" dur="500" fill="hold"/>
                                        <p:tgtEl>
                                          <p:spTgt spid="16408"/>
                                        </p:tgtEl>
                                        <p:attrNameLst>
                                          <p:attrName>ppt_x</p:attrName>
                                        </p:attrNameLst>
                                      </p:cBhvr>
                                      <p:tavLst>
                                        <p:tav tm="0">
                                          <p:val>
                                            <p:strVal val="#ppt_x"/>
                                          </p:val>
                                        </p:tav>
                                        <p:tav tm="100000">
                                          <p:val>
                                            <p:strVal val="#ppt_x"/>
                                          </p:val>
                                        </p:tav>
                                      </p:tavLst>
                                    </p:anim>
                                    <p:anim calcmode="lin" valueType="num">
                                      <p:cBhvr additive="base">
                                        <p:cTn id="18" dur="500" fill="hold"/>
                                        <p:tgtEl>
                                          <p:spTgt spid="16408"/>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6407"/>
                                        </p:tgtEl>
                                        <p:attrNameLst>
                                          <p:attrName>style.visibility</p:attrName>
                                        </p:attrNameLst>
                                      </p:cBhvr>
                                      <p:to>
                                        <p:strVal val="visible"/>
                                      </p:to>
                                    </p:set>
                                    <p:anim calcmode="lin" valueType="num">
                                      <p:cBhvr additive="base">
                                        <p:cTn id="23" dur="500" fill="hold"/>
                                        <p:tgtEl>
                                          <p:spTgt spid="16407"/>
                                        </p:tgtEl>
                                        <p:attrNameLst>
                                          <p:attrName>ppt_x</p:attrName>
                                        </p:attrNameLst>
                                      </p:cBhvr>
                                      <p:tavLst>
                                        <p:tav tm="0">
                                          <p:val>
                                            <p:strVal val="#ppt_x"/>
                                          </p:val>
                                        </p:tav>
                                        <p:tav tm="100000">
                                          <p:val>
                                            <p:strVal val="#ppt_x"/>
                                          </p:val>
                                        </p:tav>
                                      </p:tavLst>
                                    </p:anim>
                                    <p:anim calcmode="lin" valueType="num">
                                      <p:cBhvr additive="base">
                                        <p:cTn id="24" dur="500" fill="hold"/>
                                        <p:tgtEl>
                                          <p:spTgt spid="16407"/>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6420"/>
                                        </p:tgtEl>
                                        <p:attrNameLst>
                                          <p:attrName>style.visibility</p:attrName>
                                        </p:attrNameLst>
                                      </p:cBhvr>
                                      <p:to>
                                        <p:strVal val="visible"/>
                                      </p:to>
                                    </p:set>
                                    <p:anim calcmode="lin" valueType="num">
                                      <p:cBhvr additive="base">
                                        <p:cTn id="29" dur="500" fill="hold"/>
                                        <p:tgtEl>
                                          <p:spTgt spid="16420"/>
                                        </p:tgtEl>
                                        <p:attrNameLst>
                                          <p:attrName>ppt_x</p:attrName>
                                        </p:attrNameLst>
                                      </p:cBhvr>
                                      <p:tavLst>
                                        <p:tav tm="0">
                                          <p:val>
                                            <p:strVal val="#ppt_x"/>
                                          </p:val>
                                        </p:tav>
                                        <p:tav tm="100000">
                                          <p:val>
                                            <p:strVal val="#ppt_x"/>
                                          </p:val>
                                        </p:tav>
                                      </p:tavLst>
                                    </p:anim>
                                    <p:anim calcmode="lin" valueType="num">
                                      <p:cBhvr additive="base">
                                        <p:cTn id="30" dur="500" fill="hold"/>
                                        <p:tgtEl>
                                          <p:spTgt spid="16420"/>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6410"/>
                                        </p:tgtEl>
                                        <p:attrNameLst>
                                          <p:attrName>style.visibility</p:attrName>
                                        </p:attrNameLst>
                                      </p:cBhvr>
                                      <p:to>
                                        <p:strVal val="visible"/>
                                      </p:to>
                                    </p:set>
                                    <p:anim calcmode="lin" valueType="num">
                                      <p:cBhvr additive="base">
                                        <p:cTn id="35" dur="500" fill="hold"/>
                                        <p:tgtEl>
                                          <p:spTgt spid="16410"/>
                                        </p:tgtEl>
                                        <p:attrNameLst>
                                          <p:attrName>ppt_x</p:attrName>
                                        </p:attrNameLst>
                                      </p:cBhvr>
                                      <p:tavLst>
                                        <p:tav tm="0">
                                          <p:val>
                                            <p:strVal val="#ppt_x"/>
                                          </p:val>
                                        </p:tav>
                                        <p:tav tm="100000">
                                          <p:val>
                                            <p:strVal val="#ppt_x"/>
                                          </p:val>
                                        </p:tav>
                                      </p:tavLst>
                                    </p:anim>
                                    <p:anim calcmode="lin" valueType="num">
                                      <p:cBhvr additive="base">
                                        <p:cTn id="36" dur="500" fill="hold"/>
                                        <p:tgtEl>
                                          <p:spTgt spid="16410"/>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nodeType="clickEffect">
                                  <p:stCondLst>
                                    <p:cond delay="0"/>
                                  </p:stCondLst>
                                  <p:childTnLst>
                                    <p:set>
                                      <p:cBhvr>
                                        <p:cTn id="40" dur="1" fill="hold">
                                          <p:stCondLst>
                                            <p:cond delay="0"/>
                                          </p:stCondLst>
                                        </p:cTn>
                                        <p:tgtEl>
                                          <p:spTgt spid="16413">
                                            <p:txEl>
                                              <p:pRg st="0" end="0"/>
                                            </p:txEl>
                                          </p:spTgt>
                                        </p:tgtEl>
                                        <p:attrNameLst>
                                          <p:attrName>style.visibility</p:attrName>
                                        </p:attrNameLst>
                                      </p:cBhvr>
                                      <p:to>
                                        <p:strVal val="visible"/>
                                      </p:to>
                                    </p:set>
                                    <p:anim calcmode="lin" valueType="num">
                                      <p:cBhvr additive="base">
                                        <p:cTn id="41" dur="500" fill="hold"/>
                                        <p:tgtEl>
                                          <p:spTgt spid="16413">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6413">
                                            <p:txEl>
                                              <p:pRg st="0" end="0"/>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6413">
                                            <p:txEl>
                                              <p:pRg st="1" end="1"/>
                                            </p:txEl>
                                          </p:spTgt>
                                        </p:tgtEl>
                                        <p:attrNameLst>
                                          <p:attrName>style.visibility</p:attrName>
                                        </p:attrNameLst>
                                      </p:cBhvr>
                                      <p:to>
                                        <p:strVal val="visible"/>
                                      </p:to>
                                    </p:set>
                                    <p:anim calcmode="lin" valueType="num">
                                      <p:cBhvr additive="base">
                                        <p:cTn id="45" dur="500" fill="hold"/>
                                        <p:tgtEl>
                                          <p:spTgt spid="16413">
                                            <p:txEl>
                                              <p:pRg st="1" end="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641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nodeType="clickEffect">
                                  <p:stCondLst>
                                    <p:cond delay="0"/>
                                  </p:stCondLst>
                                  <p:childTnLst>
                                    <p:set>
                                      <p:cBhvr>
                                        <p:cTn id="50" dur="1" fill="hold">
                                          <p:stCondLst>
                                            <p:cond delay="0"/>
                                          </p:stCondLst>
                                        </p:cTn>
                                        <p:tgtEl>
                                          <p:spTgt spid="16413">
                                            <p:txEl>
                                              <p:pRg st="3" end="3"/>
                                            </p:txEl>
                                          </p:spTgt>
                                        </p:tgtEl>
                                        <p:attrNameLst>
                                          <p:attrName>style.visibility</p:attrName>
                                        </p:attrNameLst>
                                      </p:cBhvr>
                                      <p:to>
                                        <p:strVal val="visible"/>
                                      </p:to>
                                    </p:set>
                                    <p:anim calcmode="lin" valueType="num">
                                      <p:cBhvr additive="base">
                                        <p:cTn id="51" dur="1000" fill="hold"/>
                                        <p:tgtEl>
                                          <p:spTgt spid="16413">
                                            <p:txEl>
                                              <p:pRg st="3" end="3"/>
                                            </p:txEl>
                                          </p:spTgt>
                                        </p:tgtEl>
                                        <p:attrNameLst>
                                          <p:attrName>ppt_x</p:attrName>
                                        </p:attrNameLst>
                                      </p:cBhvr>
                                      <p:tavLst>
                                        <p:tav tm="0">
                                          <p:val>
                                            <p:strVal val="#ppt_x"/>
                                          </p:val>
                                        </p:tav>
                                        <p:tav tm="100000">
                                          <p:val>
                                            <p:strVal val="#ppt_x"/>
                                          </p:val>
                                        </p:tav>
                                      </p:tavLst>
                                    </p:anim>
                                    <p:anim calcmode="lin" valueType="num">
                                      <p:cBhvr additive="base">
                                        <p:cTn id="52" dur="1000" fill="hold"/>
                                        <p:tgtEl>
                                          <p:spTgt spid="1641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P spid="16407" grpId="0"/>
      <p:bldP spid="16408" grpId="0"/>
      <p:bldP spid="16410" grpId="0"/>
      <p:bldP spid="16420"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1149" name="Imag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6296" y="2313806"/>
            <a:ext cx="1590675" cy="161925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7" name="Imag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2303908"/>
            <a:ext cx="1822367" cy="1188000"/>
          </a:xfrm>
          <a:prstGeom prst="rect">
            <a:avLst/>
          </a:prstGeom>
          <a:noFill/>
          <a:ln w="76200">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5" name="Imag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3536" y="3784451"/>
            <a:ext cx="1609725" cy="1228725"/>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4" name="Imag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616" y="4257185"/>
            <a:ext cx="1409700" cy="1276350"/>
          </a:xfrm>
          <a:prstGeom prst="rect">
            <a:avLst/>
          </a:prstGeom>
          <a:noFill/>
          <a:ln w="76200">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8" name="Imag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21783" y="3427825"/>
            <a:ext cx="1533525" cy="1085850"/>
          </a:xfrm>
          <a:prstGeom prst="rect">
            <a:avLst/>
          </a:prstGeom>
          <a:noFill/>
          <a:ln w="76200">
            <a:solidFill>
              <a:schemeClr val="accent2">
                <a:lumMod val="75000"/>
              </a:schemeClr>
            </a:solidFill>
          </a:ln>
          <a:extLst>
            <a:ext uri="{909E8E84-426E-40DD-AFC4-6F175D3DCCD1}">
              <a14:hiddenFill xmlns:a14="http://schemas.microsoft.com/office/drawing/2010/main">
                <a:solidFill>
                  <a:srgbClr val="FFFFFF"/>
                </a:solidFill>
              </a14:hiddenFill>
            </a:ext>
          </a:extLst>
        </p:spPr>
      </p:pic>
      <p:pic>
        <p:nvPicPr>
          <p:cNvPr id="91141" name="Imag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46316" y="5447878"/>
            <a:ext cx="1533525" cy="933450"/>
          </a:xfrm>
          <a:prstGeom prst="rect">
            <a:avLst/>
          </a:prstGeom>
          <a:noFill/>
          <a:ln w="3175">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39" name="Image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92888" y="4419110"/>
            <a:ext cx="1371600" cy="95250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2" name="Imag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51460" y="2288282"/>
            <a:ext cx="1571625" cy="1428750"/>
          </a:xfrm>
          <a:prstGeom prst="rect">
            <a:avLst/>
          </a:prstGeom>
          <a:noFill/>
          <a:ln w="76200">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37" name="Image 11"/>
          <p:cNvPicPr>
            <a:picLocks noChangeAspect="1" noChangeArrowheads="1"/>
          </p:cNvPicPr>
          <p:nvPr/>
        </p:nvPicPr>
        <p:blipFill>
          <a:blip r:embed="rId10">
            <a:extLst>
              <a:ext uri="{28A0092B-C50C-407E-A947-70E740481C1C}">
                <a14:useLocalDpi xmlns:a14="http://schemas.microsoft.com/office/drawing/2010/main" val="0"/>
              </a:ext>
            </a:extLst>
          </a:blip>
          <a:srcRect l="60989" t="45042" r="24248" b="32364"/>
          <a:stretch>
            <a:fillRect/>
          </a:stretch>
        </p:blipFill>
        <p:spPr bwMode="auto">
          <a:xfrm>
            <a:off x="5023548" y="4466864"/>
            <a:ext cx="873125" cy="752475"/>
          </a:xfrm>
          <a:prstGeom prst="rect">
            <a:avLst/>
          </a:prstGeom>
          <a:noFill/>
          <a:extLst>
            <a:ext uri="{909E8E84-426E-40DD-AFC4-6F175D3DCCD1}">
              <a14:hiddenFill xmlns:a14="http://schemas.microsoft.com/office/drawing/2010/main">
                <a:solidFill>
                  <a:srgbClr val="FFFFFF"/>
                </a:solidFill>
              </a14:hiddenFill>
            </a:ext>
          </a:extLst>
        </p:spPr>
      </p:pic>
      <p:pic>
        <p:nvPicPr>
          <p:cNvPr id="91146" name="Imag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421906" y="5200567"/>
            <a:ext cx="1590675" cy="104775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51" name="Picture 1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4488" y="88291"/>
            <a:ext cx="8820000" cy="2188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138" name="Image 3"/>
          <p:cNvPicPr>
            <a:picLocks noChangeAspect="1" noChangeArrowheads="1"/>
          </p:cNvPicPr>
          <p:nvPr/>
        </p:nvPicPr>
        <p:blipFill>
          <a:blip r:embed="rId13">
            <a:extLst>
              <a:ext uri="{28A0092B-C50C-407E-A947-70E740481C1C}">
                <a14:useLocalDpi xmlns:a14="http://schemas.microsoft.com/office/drawing/2010/main" val="0"/>
              </a:ext>
            </a:extLst>
          </a:blip>
          <a:srcRect r="4688"/>
          <a:stretch>
            <a:fillRect/>
          </a:stretch>
        </p:blipFill>
        <p:spPr bwMode="auto">
          <a:xfrm>
            <a:off x="4435118" y="3525272"/>
            <a:ext cx="1581150" cy="962025"/>
          </a:xfrm>
          <a:prstGeom prst="rect">
            <a:avLst/>
          </a:prstGeom>
          <a:noFill/>
          <a:ln w="76200">
            <a:solidFill>
              <a:schemeClr val="accent2">
                <a:lumMod val="75000"/>
              </a:schemeClr>
            </a:solidFill>
          </a:ln>
          <a:extLst>
            <a:ext uri="{909E8E84-426E-40DD-AFC4-6F175D3DCCD1}">
              <a14:hiddenFill xmlns:a14="http://schemas.microsoft.com/office/drawing/2010/main">
                <a:solidFill>
                  <a:srgbClr val="FFFFFF"/>
                </a:solidFill>
              </a14:hiddenFill>
            </a:ext>
          </a:extLst>
        </p:spPr>
      </p:pic>
      <p:pic>
        <p:nvPicPr>
          <p:cNvPr id="91143" name="Image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39713" y="4257185"/>
            <a:ext cx="1590675" cy="1257300"/>
          </a:xfrm>
          <a:prstGeom prst="rect">
            <a:avLst/>
          </a:prstGeom>
          <a:noFill/>
          <a:ln w="76200">
            <a:solidFill>
              <a:schemeClr val="accent3">
                <a:lumMod val="75000"/>
              </a:schemeClr>
            </a:solidFill>
          </a:ln>
          <a:extLst>
            <a:ext uri="{909E8E84-426E-40DD-AFC4-6F175D3DCCD1}">
              <a14:hiddenFill xmlns:a14="http://schemas.microsoft.com/office/drawing/2010/main">
                <a:solidFill>
                  <a:srgbClr val="FFFFFF"/>
                </a:solidFill>
              </a14:hiddenFill>
            </a:ext>
          </a:extLst>
        </p:spPr>
      </p:pic>
      <p:pic>
        <p:nvPicPr>
          <p:cNvPr id="91140" name="Image 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726686" y="5230141"/>
            <a:ext cx="1466850" cy="933450"/>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sp>
        <p:nvSpPr>
          <p:cNvPr id="17" name="Rectangle 16"/>
          <p:cNvSpPr/>
          <p:nvPr/>
        </p:nvSpPr>
        <p:spPr>
          <a:xfrm>
            <a:off x="136616" y="6381328"/>
            <a:ext cx="8690355" cy="444635"/>
          </a:xfrm>
          <a:prstGeom prst="rect">
            <a:avLst/>
          </a:prstGeom>
          <a:solidFill>
            <a:srgbClr val="92D050"/>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tx1"/>
                </a:solidFill>
              </a:rPr>
              <a:t>Comportement utilisateurs - Sobriété</a:t>
            </a:r>
          </a:p>
        </p:txBody>
      </p:sp>
      <p:sp>
        <p:nvSpPr>
          <p:cNvPr id="2" name="ZoneTexte 1"/>
          <p:cNvSpPr txBox="1"/>
          <p:nvPr/>
        </p:nvSpPr>
        <p:spPr>
          <a:xfrm>
            <a:off x="2043266" y="1844823"/>
            <a:ext cx="1054794" cy="276999"/>
          </a:xfrm>
          <a:prstGeom prst="rect">
            <a:avLst/>
          </a:prstGeom>
          <a:solidFill>
            <a:schemeClr val="accent3">
              <a:lumMod val="75000"/>
            </a:schemeClr>
          </a:solidFill>
        </p:spPr>
        <p:txBody>
          <a:bodyPr wrap="square" rtlCol="0">
            <a:spAutoFit/>
          </a:bodyPr>
          <a:lstStyle/>
          <a:p>
            <a:r>
              <a:rPr lang="fr-FR" sz="1200" dirty="0" smtClean="0"/>
              <a:t>passif</a:t>
            </a:r>
            <a:endParaRPr lang="fr-FR" sz="1200" dirty="0"/>
          </a:p>
        </p:txBody>
      </p:sp>
    </p:spTree>
    <p:extLst>
      <p:ext uri="{BB962C8B-B14F-4D97-AF65-F5344CB8AC3E}">
        <p14:creationId xmlns:p14="http://schemas.microsoft.com/office/powerpoint/2010/main" val="26943394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114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114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114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114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114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113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113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114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114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114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113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114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11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539750" y="1628775"/>
            <a:ext cx="8280400" cy="489585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2531" name="AutoShape 4"/>
          <p:cNvSpPr>
            <a:spLocks noChangeArrowheads="1"/>
          </p:cNvSpPr>
          <p:nvPr/>
        </p:nvSpPr>
        <p:spPr bwMode="auto">
          <a:xfrm>
            <a:off x="323850" y="1196975"/>
            <a:ext cx="6769100" cy="719138"/>
          </a:xfrm>
          <a:prstGeom prst="roundRect">
            <a:avLst>
              <a:gd name="adj" fmla="val 16667"/>
            </a:avLst>
          </a:prstGeom>
          <a:solidFill>
            <a:srgbClr val="7BB800"/>
          </a:solidFill>
          <a:ln w="9525">
            <a:solidFill>
              <a:srgbClr val="7BB800"/>
            </a:solidFill>
            <a:round/>
            <a:headEnd/>
            <a:tailEnd/>
          </a:ln>
        </p:spPr>
        <p:txBody>
          <a:bodyPr/>
          <a:lstStyle/>
          <a:p>
            <a:r>
              <a:rPr lang="fr-FR" b="1" dirty="0">
                <a:solidFill>
                  <a:srgbClr val="FFFFFF"/>
                </a:solidFill>
                <a:latin typeface="Calibri" pitchFamily="34" charset="0"/>
              </a:rPr>
              <a:t>Activité </a:t>
            </a:r>
            <a:r>
              <a:rPr lang="fr-FR" b="1" dirty="0" smtClean="0">
                <a:solidFill>
                  <a:srgbClr val="FFFFFF"/>
                </a:solidFill>
                <a:latin typeface="Calibri" pitchFamily="34" charset="0"/>
              </a:rPr>
              <a:t>1, 2 </a:t>
            </a:r>
            <a:r>
              <a:rPr lang="fr-FR" b="1" dirty="0">
                <a:solidFill>
                  <a:srgbClr val="FFFFFF"/>
                </a:solidFill>
                <a:latin typeface="Calibri" pitchFamily="34" charset="0"/>
              </a:rPr>
              <a:t>et </a:t>
            </a:r>
            <a:r>
              <a:rPr lang="fr-FR" b="1" dirty="0" smtClean="0">
                <a:solidFill>
                  <a:srgbClr val="FFFFFF"/>
                </a:solidFill>
                <a:latin typeface="Calibri" pitchFamily="34" charset="0"/>
              </a:rPr>
              <a:t>3 </a:t>
            </a:r>
            <a:r>
              <a:rPr lang="fr-FR" b="1" dirty="0">
                <a:solidFill>
                  <a:srgbClr val="FFFFFF"/>
                </a:solidFill>
                <a:latin typeface="Calibri" pitchFamily="34" charset="0"/>
              </a:rPr>
              <a:t>: </a:t>
            </a:r>
            <a:r>
              <a:rPr lang="fr-FR" b="1" dirty="0" smtClean="0">
                <a:solidFill>
                  <a:srgbClr val="FFFFFF"/>
                </a:solidFill>
                <a:latin typeface="Calibri" pitchFamily="34" charset="0"/>
              </a:rPr>
              <a:t>performance énergétique de différents types d’isolants</a:t>
            </a:r>
            <a:endParaRPr lang="fr-FR" dirty="0">
              <a:solidFill>
                <a:schemeClr val="bg1"/>
              </a:solidFill>
              <a:latin typeface="Calibri" pitchFamily="34" charset="0"/>
            </a:endParaRP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sp>
        <p:nvSpPr>
          <p:cNvPr id="22555" name="Text Box 27"/>
          <p:cNvSpPr txBox="1">
            <a:spLocks noChangeArrowheads="1"/>
          </p:cNvSpPr>
          <p:nvPr/>
        </p:nvSpPr>
        <p:spPr bwMode="auto">
          <a:xfrm>
            <a:off x="3390900" y="-2792413"/>
            <a:ext cx="2058988" cy="711200"/>
          </a:xfrm>
          <a:prstGeom prst="rect">
            <a:avLst/>
          </a:prstGeom>
          <a:noFill/>
          <a:ln w="9525">
            <a:noFill/>
            <a:miter lim="800000"/>
            <a:headEnd/>
            <a:tailEnd/>
          </a:ln>
        </p:spPr>
        <p:txBody>
          <a:bodyPr wrap="none">
            <a:spAutoFit/>
          </a:bodyPr>
          <a:lstStyle/>
          <a:p>
            <a:endParaRPr lang="fr-FR"/>
          </a:p>
        </p:txBody>
      </p:sp>
      <p:sp>
        <p:nvSpPr>
          <p:cNvPr id="22550" name="Text Box 22"/>
          <p:cNvSpPr txBox="1">
            <a:spLocks noChangeArrowheads="1"/>
          </p:cNvSpPr>
          <p:nvPr/>
        </p:nvSpPr>
        <p:spPr bwMode="auto">
          <a:xfrm>
            <a:off x="3709988" y="-627063"/>
            <a:ext cx="1622425" cy="2225676"/>
          </a:xfrm>
          <a:prstGeom prst="rect">
            <a:avLst/>
          </a:prstGeom>
          <a:noFill/>
          <a:ln w="9525">
            <a:noFill/>
            <a:miter lim="800000"/>
            <a:headEnd/>
            <a:tailEnd/>
          </a:ln>
        </p:spPr>
        <p:txBody>
          <a:bodyPr>
            <a:spAutoFit/>
          </a:bodyPr>
          <a:lstStyle/>
          <a:p>
            <a:endParaRPr lang="fr-FR"/>
          </a:p>
        </p:txBody>
      </p:sp>
      <p:sp>
        <p:nvSpPr>
          <p:cNvPr id="22547" name="Text Box 19"/>
          <p:cNvSpPr txBox="1">
            <a:spLocks noChangeArrowheads="1"/>
          </p:cNvSpPr>
          <p:nvPr/>
        </p:nvSpPr>
        <p:spPr bwMode="auto">
          <a:xfrm>
            <a:off x="2640013" y="1512888"/>
            <a:ext cx="1030287" cy="1530350"/>
          </a:xfrm>
          <a:prstGeom prst="rect">
            <a:avLst/>
          </a:prstGeom>
          <a:noFill/>
          <a:ln w="9525">
            <a:noFill/>
            <a:miter lim="800000"/>
            <a:headEnd/>
            <a:tailEnd/>
          </a:ln>
        </p:spPr>
        <p:txBody>
          <a:bodyPr wrap="none">
            <a:spAutoFit/>
          </a:bodyPr>
          <a:lstStyle/>
          <a:p>
            <a:endParaRPr lang="fr-FR"/>
          </a:p>
        </p:txBody>
      </p:sp>
      <p:sp>
        <p:nvSpPr>
          <p:cNvPr id="22556" name="Rectangle 28"/>
          <p:cNvSpPr>
            <a:spLocks noChangeArrowheads="1"/>
          </p:cNvSpPr>
          <p:nvPr/>
        </p:nvSpPr>
        <p:spPr bwMode="auto">
          <a:xfrm>
            <a:off x="-1147763" y="-2792413"/>
            <a:ext cx="9144001" cy="0"/>
          </a:xfrm>
          <a:prstGeom prst="rect">
            <a:avLst/>
          </a:prstGeom>
          <a:noFill/>
          <a:ln w="9525">
            <a:noFill/>
            <a:miter lim="800000"/>
            <a:headEnd/>
            <a:tailEnd/>
          </a:ln>
          <a:effectLst/>
        </p:spPr>
        <p:txBody>
          <a:bodyPr wrap="none" anchor="ctr">
            <a:spAutoFit/>
          </a:bodyPr>
          <a:lstStyle/>
          <a:p>
            <a:endParaRPr lang="fr-FR"/>
          </a:p>
        </p:txBody>
      </p:sp>
      <p:sp>
        <p:nvSpPr>
          <p:cNvPr id="22558" name="Rectangle 30"/>
          <p:cNvSpPr>
            <a:spLocks noChangeArrowheads="1"/>
          </p:cNvSpPr>
          <p:nvPr/>
        </p:nvSpPr>
        <p:spPr bwMode="auto">
          <a:xfrm>
            <a:off x="-1147763" y="-627063"/>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577" name="Text Box 49"/>
          <p:cNvSpPr txBox="1">
            <a:spLocks noChangeArrowheads="1"/>
          </p:cNvSpPr>
          <p:nvPr/>
        </p:nvSpPr>
        <p:spPr bwMode="auto">
          <a:xfrm>
            <a:off x="971550" y="1989138"/>
            <a:ext cx="3241675" cy="935037"/>
          </a:xfrm>
          <a:prstGeom prst="rect">
            <a:avLst/>
          </a:prstGeom>
          <a:solidFill>
            <a:srgbClr val="FFFFFF"/>
          </a:solidFill>
          <a:ln w="0">
            <a:solidFill>
              <a:srgbClr val="000000"/>
            </a:solidFill>
            <a:miter lim="800000"/>
            <a:headEnd/>
            <a:tailEnd/>
          </a:ln>
        </p:spPr>
        <p:txBody>
          <a:bodyPr lIns="100965" tIns="55245" rIns="100965" bIns="55245"/>
          <a:lstStyle/>
          <a:p>
            <a:pPr algn="ctr"/>
            <a:r>
              <a:rPr lang="fr-FR" altLang="zh-CN" sz="800">
                <a:latin typeface="Calibri" pitchFamily="34" charset="0"/>
                <a:cs typeface="Times New Roman" pitchFamily="18" charset="0"/>
              </a:rPr>
              <a:t>Formalisation des connaissances</a:t>
            </a:r>
          </a:p>
          <a:p>
            <a:pPr algn="ctr" eaLnBrk="0" hangingPunct="0"/>
            <a:r>
              <a:rPr lang="fr-FR" altLang="zh-CN" sz="800">
                <a:latin typeface="Calibri" pitchFamily="34" charset="0"/>
                <a:cs typeface="Times New Roman" pitchFamily="18" charset="0"/>
              </a:rPr>
              <a:t>Situation de formation : Activité pratique N°1</a:t>
            </a:r>
          </a:p>
          <a:p>
            <a:pPr algn="ctr" eaLnBrk="0" hangingPunct="0"/>
            <a:r>
              <a:rPr lang="fr-FR" altLang="zh-CN" sz="800">
                <a:latin typeface="Times New Roman" pitchFamily="18" charset="0"/>
                <a:cs typeface="Times New Roman" pitchFamily="18" charset="0"/>
                <a:sym typeface="Symbol" pitchFamily="18" charset="2"/>
              </a:rPr>
              <a:t></a:t>
            </a:r>
            <a:r>
              <a:rPr lang="fr-FR" altLang="zh-CN" sz="800">
                <a:cs typeface="Times New Roman" pitchFamily="18" charset="0"/>
              </a:rPr>
              <a:t> Enceintes thermiques</a:t>
            </a:r>
            <a:endParaRPr lang="fr-FR" altLang="zh-CN" sz="800">
              <a:latin typeface="Times New Roman" pitchFamily="18" charset="0"/>
              <a:cs typeface="Times New Roman" pitchFamily="18" charset="0"/>
              <a:sym typeface="Symbol" pitchFamily="18" charset="2"/>
            </a:endParaRPr>
          </a:p>
          <a:p>
            <a:pPr algn="ctr" eaLnBrk="0" hangingPunct="0"/>
            <a:r>
              <a:rPr lang="fr-FR" altLang="zh-CN" sz="800">
                <a:latin typeface="Times New Roman" pitchFamily="18" charset="0"/>
                <a:cs typeface="Times New Roman" pitchFamily="18" charset="0"/>
                <a:sym typeface="Symbol" pitchFamily="18" charset="2"/>
              </a:rPr>
              <a:t>Equipe en binôme :</a:t>
            </a:r>
          </a:p>
          <a:p>
            <a:pPr algn="ctr" eaLnBrk="0" hangingPunct="0"/>
            <a:r>
              <a:rPr lang="fr-FR" altLang="zh-CN" sz="800">
                <a:latin typeface="Times New Roman" pitchFamily="18" charset="0"/>
                <a:cs typeface="Times New Roman" pitchFamily="18" charset="0"/>
                <a:sym typeface="Symbol" pitchFamily="18" charset="2"/>
              </a:rPr>
              <a:t>Nom &amp; Prénom : …………………………..…….…</a:t>
            </a:r>
          </a:p>
          <a:p>
            <a:pPr algn="ctr" eaLnBrk="0" hangingPunct="0"/>
            <a:r>
              <a:rPr lang="fr-FR" altLang="zh-CN" sz="800">
                <a:latin typeface="Times New Roman" pitchFamily="18" charset="0"/>
                <a:cs typeface="Times New Roman" pitchFamily="18" charset="0"/>
                <a:sym typeface="Symbol" pitchFamily="18" charset="2"/>
              </a:rPr>
              <a:t>Nom &amp; Prénom : …………………………..…….…</a:t>
            </a:r>
          </a:p>
          <a:p>
            <a:pPr algn="ctr" eaLnBrk="0" hangingPunct="0"/>
            <a:r>
              <a:rPr lang="en-GB" altLang="zh-CN" sz="800">
                <a:latin typeface="Times New Roman" pitchFamily="18" charset="0"/>
                <a:cs typeface="Times New Roman" pitchFamily="18" charset="0"/>
                <a:sym typeface="Symbol" pitchFamily="18" charset="2"/>
              </a:rPr>
              <a:t>Date: .....  / …………...… / 2012</a:t>
            </a:r>
            <a:endParaRPr lang="fr-FR" altLang="zh-CN" sz="800">
              <a:latin typeface="Times New Roman" pitchFamily="18" charset="0"/>
              <a:cs typeface="Times New Roman" pitchFamily="18" charset="0"/>
              <a:sym typeface="Symbol" pitchFamily="18" charset="2"/>
            </a:endParaRPr>
          </a:p>
          <a:p>
            <a:pPr eaLnBrk="0" hangingPunct="0"/>
            <a:endParaRPr lang="fr-FR" altLang="zh-CN" sz="800">
              <a:latin typeface="Times New Roman" pitchFamily="18" charset="0"/>
              <a:cs typeface="Times New Roman" pitchFamily="18" charset="0"/>
              <a:sym typeface="Symbol" pitchFamily="18" charset="2"/>
            </a:endParaRPr>
          </a:p>
        </p:txBody>
      </p:sp>
      <p:sp>
        <p:nvSpPr>
          <p:cNvPr id="22581" name="Text Box 53"/>
          <p:cNvSpPr txBox="1">
            <a:spLocks noChangeArrowheads="1"/>
          </p:cNvSpPr>
          <p:nvPr/>
        </p:nvSpPr>
        <p:spPr bwMode="auto">
          <a:xfrm>
            <a:off x="-1266825" y="-10809288"/>
            <a:ext cx="2001838" cy="844550"/>
          </a:xfrm>
          <a:prstGeom prst="rect">
            <a:avLst/>
          </a:prstGeom>
          <a:noFill/>
          <a:ln w="9525">
            <a:noFill/>
            <a:miter lim="800000"/>
            <a:headEnd/>
            <a:tailEnd/>
          </a:ln>
        </p:spPr>
        <p:txBody>
          <a:bodyPr wrap="none">
            <a:spAutoFit/>
          </a:bodyPr>
          <a:lstStyle/>
          <a:p>
            <a:endParaRPr lang="fr-FR"/>
          </a:p>
        </p:txBody>
      </p:sp>
      <p:sp>
        <p:nvSpPr>
          <p:cNvPr id="22583" name="Text Box 55"/>
          <p:cNvSpPr txBox="1">
            <a:spLocks noChangeArrowheads="1"/>
          </p:cNvSpPr>
          <p:nvPr/>
        </p:nvSpPr>
        <p:spPr bwMode="auto">
          <a:xfrm>
            <a:off x="3390900" y="-10809288"/>
            <a:ext cx="2058988" cy="711200"/>
          </a:xfrm>
          <a:prstGeom prst="rect">
            <a:avLst/>
          </a:prstGeom>
          <a:noFill/>
          <a:ln w="9525">
            <a:noFill/>
            <a:miter lim="800000"/>
            <a:headEnd/>
            <a:tailEnd/>
          </a:ln>
        </p:spPr>
        <p:txBody>
          <a:bodyPr wrap="none">
            <a:spAutoFit/>
          </a:bodyPr>
          <a:lstStyle/>
          <a:p>
            <a:endParaRPr lang="fr-FR"/>
          </a:p>
        </p:txBody>
      </p:sp>
      <p:sp>
        <p:nvSpPr>
          <p:cNvPr id="22572" name="AutoShape 44"/>
          <p:cNvSpPr>
            <a:spLocks noChangeArrowheads="1"/>
          </p:cNvSpPr>
          <p:nvPr/>
        </p:nvSpPr>
        <p:spPr bwMode="auto">
          <a:xfrm>
            <a:off x="827088" y="3068638"/>
            <a:ext cx="3548062" cy="393700"/>
          </a:xfrm>
          <a:prstGeom prst="roundRect">
            <a:avLst>
              <a:gd name="adj" fmla="val 16667"/>
            </a:avLst>
          </a:prstGeom>
          <a:solidFill>
            <a:srgbClr val="7BB800"/>
          </a:solidFill>
          <a:ln w="9525">
            <a:solidFill>
              <a:srgbClr val="7BB800"/>
            </a:solidFill>
            <a:round/>
            <a:headEnd/>
            <a:tailEnd/>
          </a:ln>
        </p:spPr>
        <p:txBody>
          <a:bodyPr/>
          <a:lstStyle/>
          <a:p>
            <a:pPr algn="ctr"/>
            <a:r>
              <a:rPr lang="fr-FR" altLang="zh-CN" sz="1400" b="1">
                <a:solidFill>
                  <a:srgbClr val="FFFFFF"/>
                </a:solidFill>
                <a:latin typeface="Calibri" pitchFamily="34" charset="0"/>
                <a:ea typeface="Times New Roman" pitchFamily="18" charset="0"/>
                <a:cs typeface="Calibri" pitchFamily="34" charset="0"/>
              </a:rPr>
              <a:t>Travail demandé</a:t>
            </a:r>
            <a:endParaRPr lang="fr-FR" altLang="zh-CN" sz="600">
              <a:latin typeface="Calibri" pitchFamily="34" charset="0"/>
              <a:ea typeface="Times New Roman" pitchFamily="18" charset="0"/>
            </a:endParaRPr>
          </a:p>
          <a:p>
            <a:pPr eaLnBrk="0" hangingPunct="0"/>
            <a:endParaRPr lang="fr-FR" altLang="zh-CN">
              <a:latin typeface="Calibri" pitchFamily="34" charset="0"/>
              <a:ea typeface="Times New Roman" pitchFamily="18" charset="0"/>
            </a:endParaRPr>
          </a:p>
        </p:txBody>
      </p:sp>
      <p:sp>
        <p:nvSpPr>
          <p:cNvPr id="22578" name="Text Box 50"/>
          <p:cNvSpPr txBox="1">
            <a:spLocks noChangeArrowheads="1"/>
          </p:cNvSpPr>
          <p:nvPr/>
        </p:nvSpPr>
        <p:spPr bwMode="auto">
          <a:xfrm>
            <a:off x="3709988" y="-8643938"/>
            <a:ext cx="1622425" cy="2225675"/>
          </a:xfrm>
          <a:prstGeom prst="rect">
            <a:avLst/>
          </a:prstGeom>
          <a:noFill/>
          <a:ln w="9525">
            <a:noFill/>
            <a:miter lim="800000"/>
            <a:headEnd/>
            <a:tailEnd/>
          </a:ln>
        </p:spPr>
        <p:txBody>
          <a:bodyPr>
            <a:spAutoFit/>
          </a:bodyPr>
          <a:lstStyle/>
          <a:p>
            <a:endParaRPr lang="fr-FR"/>
          </a:p>
        </p:txBody>
      </p:sp>
      <p:sp>
        <p:nvSpPr>
          <p:cNvPr id="22575" name="Text Box 47"/>
          <p:cNvSpPr txBox="1">
            <a:spLocks noChangeArrowheads="1"/>
          </p:cNvSpPr>
          <p:nvPr/>
        </p:nvSpPr>
        <p:spPr bwMode="auto">
          <a:xfrm>
            <a:off x="2640013" y="-6503988"/>
            <a:ext cx="1030287" cy="1530350"/>
          </a:xfrm>
          <a:prstGeom prst="rect">
            <a:avLst/>
          </a:prstGeom>
          <a:noFill/>
          <a:ln w="9525">
            <a:noFill/>
            <a:miter lim="800000"/>
            <a:headEnd/>
            <a:tailEnd/>
          </a:ln>
        </p:spPr>
        <p:txBody>
          <a:bodyPr wrap="none">
            <a:spAutoFit/>
          </a:bodyPr>
          <a:lstStyle/>
          <a:p>
            <a:endParaRPr lang="fr-FR"/>
          </a:p>
        </p:txBody>
      </p:sp>
      <p:sp>
        <p:nvSpPr>
          <p:cNvPr id="22584" name="Rectangle 56"/>
          <p:cNvSpPr>
            <a:spLocks noChangeArrowheads="1"/>
          </p:cNvSpPr>
          <p:nvPr/>
        </p:nvSpPr>
        <p:spPr bwMode="auto">
          <a:xfrm>
            <a:off x="-1147763" y="-10809288"/>
            <a:ext cx="9144001" cy="0"/>
          </a:xfrm>
          <a:prstGeom prst="rect">
            <a:avLst/>
          </a:prstGeom>
          <a:noFill/>
          <a:ln w="9525">
            <a:noFill/>
            <a:miter lim="800000"/>
            <a:headEnd/>
            <a:tailEnd/>
          </a:ln>
          <a:effectLst/>
        </p:spPr>
        <p:txBody>
          <a:bodyPr wrap="none" anchor="ctr">
            <a:spAutoFit/>
          </a:bodyPr>
          <a:lstStyle/>
          <a:p>
            <a:endParaRPr lang="fr-FR"/>
          </a:p>
        </p:txBody>
      </p:sp>
      <p:sp>
        <p:nvSpPr>
          <p:cNvPr id="22585" name="Rectangle 57"/>
          <p:cNvSpPr>
            <a:spLocks noChangeArrowheads="1"/>
          </p:cNvSpPr>
          <p:nvPr/>
        </p:nvSpPr>
        <p:spPr bwMode="auto">
          <a:xfrm>
            <a:off x="-1147763" y="-9437688"/>
            <a:ext cx="1641476" cy="793750"/>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t>
            </a: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586" name="Rectangle 58"/>
          <p:cNvSpPr>
            <a:spLocks noChangeArrowheads="1"/>
          </p:cNvSpPr>
          <p:nvPr/>
        </p:nvSpPr>
        <p:spPr bwMode="auto">
          <a:xfrm>
            <a:off x="-1147763" y="-86439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89" name="Rectangle 61"/>
          <p:cNvSpPr>
            <a:spLocks noChangeArrowheads="1"/>
          </p:cNvSpPr>
          <p:nvPr/>
        </p:nvSpPr>
        <p:spPr bwMode="auto">
          <a:xfrm>
            <a:off x="-1147763" y="-65103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90" name="Rectangle 62"/>
          <p:cNvSpPr>
            <a:spLocks noChangeArrowheads="1"/>
          </p:cNvSpPr>
          <p:nvPr/>
        </p:nvSpPr>
        <p:spPr bwMode="auto">
          <a:xfrm>
            <a:off x="-1147763" y="-5072063"/>
            <a:ext cx="727075" cy="1068388"/>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596" name="Rectangle 68"/>
          <p:cNvSpPr>
            <a:spLocks noChangeArrowheads="1"/>
          </p:cNvSpPr>
          <p:nvPr/>
        </p:nvSpPr>
        <p:spPr bwMode="auto">
          <a:xfrm>
            <a:off x="684213" y="3620865"/>
            <a:ext cx="4465637" cy="3000821"/>
          </a:xfrm>
          <a:prstGeom prst="rect">
            <a:avLst/>
          </a:prstGeom>
          <a:noFill/>
          <a:ln w="9525">
            <a:noFill/>
            <a:miter lim="800000"/>
            <a:headEnd/>
            <a:tailEnd/>
          </a:ln>
          <a:effectLst/>
        </p:spPr>
        <p:txBody>
          <a:bodyPr anchor="ctr">
            <a:spAutoFit/>
          </a:bodyPr>
          <a:lstStyle/>
          <a:p>
            <a:pPr>
              <a:tabLst>
                <a:tab pos="503238" algn="l"/>
              </a:tabLst>
            </a:pPr>
            <a:r>
              <a:rPr lang="fr-FR" altLang="zh-CN" sz="900" b="1" i="1" dirty="0">
                <a:latin typeface="Calibri" pitchFamily="34" charset="0"/>
                <a:cs typeface="Times New Roman" pitchFamily="18" charset="0"/>
              </a:rPr>
              <a:t>Le travail demandé s’articule autour de deux parties :</a:t>
            </a:r>
            <a:endParaRPr lang="fr-FR" altLang="zh-CN" sz="900" dirty="0">
              <a:cs typeface="Times New Roman" pitchFamily="18" charset="0"/>
            </a:endParaRPr>
          </a:p>
          <a:p>
            <a:pPr eaLnBrk="0" hangingPunct="0">
              <a:buSzPct val="100000"/>
              <a:buFontTx/>
              <a:buAutoNum type="arabicPeriod"/>
              <a:tabLst>
                <a:tab pos="503238" algn="l"/>
              </a:tabLst>
            </a:pPr>
            <a:r>
              <a:rPr lang="fr-FR" altLang="zh-CN" sz="900" i="1" dirty="0">
                <a:solidFill>
                  <a:srgbClr val="FF0000"/>
                </a:solidFill>
                <a:latin typeface="Calibri" pitchFamily="34" charset="0"/>
                <a:cs typeface="Times New Roman" pitchFamily="18" charset="0"/>
              </a:rPr>
              <a:t>Influence de l’isolation thermique sur l’énergie consommée </a:t>
            </a:r>
          </a:p>
          <a:p>
            <a:pPr eaLnBrk="0" hangingPunct="0">
              <a:buSzPct val="100000"/>
              <a:buFontTx/>
              <a:buAutoNum type="arabicPeriod"/>
              <a:tabLst>
                <a:tab pos="503238" algn="l"/>
              </a:tabLst>
            </a:pPr>
            <a:r>
              <a:rPr lang="fr-FR" altLang="zh-CN" sz="900" i="1" dirty="0">
                <a:solidFill>
                  <a:srgbClr val="FF0000"/>
                </a:solidFill>
                <a:latin typeface="Calibri" pitchFamily="34" charset="0"/>
                <a:cs typeface="Times New Roman" pitchFamily="18" charset="0"/>
              </a:rPr>
              <a:t>Mise en évidence en évidence de l’inertie thermique</a:t>
            </a:r>
          </a:p>
          <a:p>
            <a:pPr eaLnBrk="0" hangingPunct="0">
              <a:buSzPct val="100000"/>
              <a:buFontTx/>
              <a:buAutoNum type="arabicPeriod"/>
              <a:tabLst>
                <a:tab pos="503238" algn="l"/>
              </a:tabLst>
            </a:pPr>
            <a:endParaRPr lang="fr-FR" altLang="zh-CN" sz="900" dirty="0">
              <a:solidFill>
                <a:srgbClr val="FF0000"/>
              </a:solidFill>
              <a:cs typeface="Times New Roman" pitchFamily="18" charset="0"/>
            </a:endParaRPr>
          </a:p>
          <a:p>
            <a:pPr eaLnBrk="0" hangingPunct="0">
              <a:tabLst>
                <a:tab pos="503238" algn="l"/>
              </a:tabLst>
            </a:pPr>
            <a:r>
              <a:rPr lang="fr-FR" altLang="zh-CN" sz="900" dirty="0">
                <a:latin typeface="Calibri" pitchFamily="34" charset="0"/>
                <a:cs typeface="Times New Roman" pitchFamily="18" charset="0"/>
              </a:rPr>
              <a:t>A </a:t>
            </a:r>
            <a:r>
              <a:rPr lang="fr-FR" altLang="zh-CN" sz="900" dirty="0" smtClean="0">
                <a:latin typeface="Calibri" pitchFamily="34" charset="0"/>
                <a:cs typeface="Times New Roman" pitchFamily="18" charset="0"/>
              </a:rPr>
              <a:t>l’issue </a:t>
            </a:r>
            <a:r>
              <a:rPr lang="fr-FR" altLang="zh-CN" sz="900" dirty="0">
                <a:latin typeface="Calibri" pitchFamily="34" charset="0"/>
                <a:cs typeface="Times New Roman" pitchFamily="18" charset="0"/>
              </a:rPr>
              <a:t>des essais, vous devez être capable d’analyser les résultats obtenus afin de montrer l’influence de l’isolation thermique sur l’énergie consommée par le système de chauffage.</a:t>
            </a:r>
          </a:p>
          <a:p>
            <a:pPr eaLnBrk="0" hangingPunct="0">
              <a:tabLst>
                <a:tab pos="503238" algn="l"/>
              </a:tabLst>
            </a:pPr>
            <a:endParaRPr lang="fr-FR" altLang="zh-CN" sz="900" dirty="0"/>
          </a:p>
          <a:p>
            <a:pPr eaLnBrk="0" hangingPunct="0">
              <a:tabLst>
                <a:tab pos="503238" algn="l"/>
              </a:tabLst>
            </a:pPr>
            <a:endParaRPr lang="fr-FR" altLang="zh-CN" sz="900" dirty="0"/>
          </a:p>
          <a:p>
            <a:pPr lvl="1" eaLnBrk="0" hangingPunct="0">
              <a:buFontTx/>
              <a:buAutoNum type="arabicPeriod"/>
              <a:tabLst>
                <a:tab pos="503238" algn="l"/>
              </a:tabLst>
            </a:pPr>
            <a:r>
              <a:rPr lang="fr-FR" altLang="zh-CN" sz="900" b="1" dirty="0">
                <a:latin typeface="Calibri" pitchFamily="34" charset="0"/>
              </a:rPr>
              <a:t>  Les conditions des essais sont les suivantes :</a:t>
            </a:r>
            <a:endParaRPr lang="fr-FR" altLang="zh-CN" sz="900" dirty="0"/>
          </a:p>
          <a:p>
            <a:pPr eaLnBrk="0" hangingPunct="0">
              <a:tabLst>
                <a:tab pos="503238" algn="l"/>
              </a:tabLst>
            </a:pPr>
            <a:r>
              <a:rPr lang="fr-FR" altLang="zh-CN" sz="900" dirty="0">
                <a:latin typeface="Calibri" pitchFamily="34" charset="0"/>
              </a:rPr>
              <a:t> </a:t>
            </a:r>
            <a:endParaRPr lang="fr-FR" altLang="zh-CN" sz="900" dirty="0"/>
          </a:p>
          <a:p>
            <a:pPr eaLnBrk="0" hangingPunct="0">
              <a:buSzPct val="25000"/>
              <a:buFont typeface="Wingdings" pitchFamily="2" charset="2"/>
              <a:buChar char="q"/>
              <a:tabLst>
                <a:tab pos="503238" algn="l"/>
              </a:tabLst>
            </a:pPr>
            <a:r>
              <a:rPr lang="fr-FR" altLang="zh-CN" sz="900" dirty="0">
                <a:latin typeface="Calibri" pitchFamily="34" charset="0"/>
              </a:rPr>
              <a:t>  </a:t>
            </a:r>
            <a:r>
              <a:rPr lang="fr-FR" altLang="zh-CN" sz="900" dirty="0" smtClean="0">
                <a:latin typeface="Calibri" pitchFamily="34" charset="0"/>
              </a:rPr>
              <a:t>l’enceinte </a:t>
            </a:r>
            <a:r>
              <a:rPr lang="fr-FR" altLang="zh-CN" sz="900" dirty="0">
                <a:latin typeface="Calibri" pitchFamily="34" charset="0"/>
              </a:rPr>
              <a:t>thermique utilisée est composée de laine de coton d’une épaisseur de 8 cm,</a:t>
            </a:r>
            <a:endParaRPr lang="fr-FR" altLang="zh-CN" sz="900" dirty="0"/>
          </a:p>
          <a:p>
            <a:pPr eaLnBrk="0" hangingPunct="0">
              <a:buSzPct val="25000"/>
              <a:buFont typeface="Wingdings" pitchFamily="2" charset="2"/>
              <a:buChar char="q"/>
              <a:tabLst>
                <a:tab pos="503238" algn="l"/>
              </a:tabLst>
            </a:pPr>
            <a:r>
              <a:rPr lang="fr-FR" altLang="zh-CN" sz="900" dirty="0" smtClean="0">
                <a:latin typeface="Calibri" pitchFamily="34" charset="0"/>
              </a:rPr>
              <a:t>  le </a:t>
            </a:r>
            <a:r>
              <a:rPr lang="fr-FR" altLang="zh-CN" sz="900" dirty="0">
                <a:latin typeface="Calibri" pitchFamily="34" charset="0"/>
              </a:rPr>
              <a:t>système de chauffage est composé de lampes à </a:t>
            </a:r>
            <a:r>
              <a:rPr lang="fr-FR" altLang="zh-CN" sz="900" dirty="0" smtClean="0">
                <a:latin typeface="Calibri" pitchFamily="34" charset="0"/>
              </a:rPr>
              <a:t>incandescence,</a:t>
            </a:r>
            <a:endParaRPr lang="fr-FR" altLang="zh-CN" sz="900" dirty="0"/>
          </a:p>
          <a:p>
            <a:pPr eaLnBrk="0" hangingPunct="0">
              <a:buSzPct val="25000"/>
              <a:buFont typeface="Wingdings" pitchFamily="2" charset="2"/>
              <a:buChar char="q"/>
              <a:tabLst>
                <a:tab pos="503238" algn="l"/>
              </a:tabLst>
            </a:pPr>
            <a:r>
              <a:rPr lang="fr-FR" altLang="zh-CN" sz="900" dirty="0">
                <a:latin typeface="Calibri" pitchFamily="34" charset="0"/>
              </a:rPr>
              <a:t> </a:t>
            </a:r>
            <a:r>
              <a:rPr lang="fr-FR" altLang="zh-CN" sz="900" dirty="0" smtClean="0">
                <a:latin typeface="Calibri" pitchFamily="34" charset="0"/>
              </a:rPr>
              <a:t> une </a:t>
            </a:r>
            <a:r>
              <a:rPr lang="fr-FR" altLang="zh-CN" sz="900" dirty="0">
                <a:latin typeface="Calibri" pitchFamily="34" charset="0"/>
              </a:rPr>
              <a:t>armoire électrique équipée du régulateur de température de l’enceinte thermique,</a:t>
            </a:r>
            <a:endParaRPr lang="fr-FR" altLang="zh-CN" sz="900" dirty="0"/>
          </a:p>
          <a:p>
            <a:pPr eaLnBrk="0" hangingPunct="0">
              <a:buSzPct val="25000"/>
              <a:buFont typeface="Wingdings" pitchFamily="2" charset="2"/>
              <a:buChar char="q"/>
              <a:tabLst>
                <a:tab pos="503238" algn="l"/>
              </a:tabLst>
            </a:pPr>
            <a:r>
              <a:rPr lang="fr-FR" altLang="zh-CN" sz="900" dirty="0">
                <a:latin typeface="Calibri" pitchFamily="34" charset="0"/>
              </a:rPr>
              <a:t>  </a:t>
            </a:r>
            <a:r>
              <a:rPr lang="fr-FR" altLang="zh-CN" sz="900" dirty="0" smtClean="0">
                <a:latin typeface="Calibri" pitchFamily="34" charset="0"/>
              </a:rPr>
              <a:t>la </a:t>
            </a:r>
            <a:r>
              <a:rPr lang="fr-FR" altLang="zh-CN" sz="900" dirty="0">
                <a:latin typeface="Calibri" pitchFamily="34" charset="0"/>
              </a:rPr>
              <a:t>consigne de la température ambiante est de 19 </a:t>
            </a:r>
            <a:r>
              <a:rPr lang="fr-FR" altLang="zh-CN" sz="900" dirty="0" smtClean="0">
                <a:latin typeface="Calibri" pitchFamily="34" charset="0"/>
              </a:rPr>
              <a:t>°C ,</a:t>
            </a:r>
            <a:endParaRPr lang="fr-FR" altLang="zh-CN" sz="900" dirty="0"/>
          </a:p>
          <a:p>
            <a:pPr eaLnBrk="0" hangingPunct="0">
              <a:buSzPct val="25000"/>
              <a:buFont typeface="Wingdings" pitchFamily="2" charset="2"/>
              <a:buChar char="q"/>
              <a:tabLst>
                <a:tab pos="503238" algn="l"/>
              </a:tabLst>
            </a:pPr>
            <a:r>
              <a:rPr lang="fr-FR" altLang="zh-CN" sz="900" dirty="0">
                <a:latin typeface="Calibri" pitchFamily="34" charset="0"/>
              </a:rPr>
              <a:t>  </a:t>
            </a:r>
            <a:r>
              <a:rPr lang="fr-FR" altLang="zh-CN" sz="900" dirty="0" smtClean="0">
                <a:latin typeface="Calibri" pitchFamily="34" charset="0"/>
              </a:rPr>
              <a:t>un </a:t>
            </a:r>
            <a:r>
              <a:rPr lang="fr-FR" altLang="zh-CN" sz="900" dirty="0">
                <a:latin typeface="Calibri" pitchFamily="34" charset="0"/>
              </a:rPr>
              <a:t>multimètre </a:t>
            </a:r>
            <a:r>
              <a:rPr lang="fr-FR" altLang="zh-CN" sz="900" dirty="0" smtClean="0">
                <a:latin typeface="Calibri" pitchFamily="34" charset="0"/>
              </a:rPr>
              <a:t>(</a:t>
            </a:r>
            <a:r>
              <a:rPr lang="fr-FR" altLang="zh-CN" sz="900" dirty="0">
                <a:latin typeface="Calibri" pitchFamily="34" charset="0"/>
              </a:rPr>
              <a:t>tension, intensité, puissance et consommation,…)</a:t>
            </a:r>
            <a:endParaRPr lang="fr-FR" altLang="zh-CN" sz="900" dirty="0"/>
          </a:p>
          <a:p>
            <a:pPr eaLnBrk="0" hangingPunct="0">
              <a:buSzPct val="25000"/>
              <a:buFont typeface="Wingdings" pitchFamily="2" charset="2"/>
              <a:buChar char="q"/>
              <a:tabLst>
                <a:tab pos="503238" algn="l"/>
              </a:tabLst>
            </a:pPr>
            <a:r>
              <a:rPr lang="fr-FR" altLang="zh-CN" sz="900" dirty="0">
                <a:latin typeface="Calibri" pitchFamily="34" charset="0"/>
              </a:rPr>
              <a:t>  </a:t>
            </a:r>
            <a:r>
              <a:rPr lang="fr-FR" altLang="zh-CN" sz="900" dirty="0" smtClean="0">
                <a:latin typeface="Calibri" pitchFamily="34" charset="0"/>
              </a:rPr>
              <a:t>les </a:t>
            </a:r>
            <a:r>
              <a:rPr lang="fr-FR" altLang="zh-CN" sz="900" dirty="0">
                <a:latin typeface="Calibri" pitchFamily="34" charset="0"/>
              </a:rPr>
              <a:t>résultats des essais de l’enceinte thermique sans isolant,</a:t>
            </a:r>
            <a:endParaRPr lang="fr-FR" altLang="zh-CN" sz="900" dirty="0"/>
          </a:p>
          <a:p>
            <a:pPr eaLnBrk="0" hangingPunct="0">
              <a:buSzPct val="25000"/>
              <a:buFont typeface="Wingdings" pitchFamily="2" charset="2"/>
              <a:buChar char="q"/>
              <a:tabLst>
                <a:tab pos="503238" algn="l"/>
              </a:tabLst>
            </a:pPr>
            <a:r>
              <a:rPr lang="fr-FR" altLang="zh-CN" sz="900" dirty="0">
                <a:latin typeface="Calibri" pitchFamily="34" charset="0"/>
              </a:rPr>
              <a:t>  </a:t>
            </a:r>
            <a:r>
              <a:rPr lang="fr-FR" altLang="zh-CN" sz="900" dirty="0" smtClean="0">
                <a:latin typeface="Calibri" pitchFamily="34" charset="0"/>
              </a:rPr>
              <a:t>l’utilisation </a:t>
            </a:r>
            <a:r>
              <a:rPr lang="fr-FR" altLang="zh-CN" sz="900" dirty="0">
                <a:latin typeface="Calibri" pitchFamily="34" charset="0"/>
              </a:rPr>
              <a:t>d’un tableur / grapheur pour l’acquisition des </a:t>
            </a:r>
            <a:r>
              <a:rPr lang="fr-FR" altLang="zh-CN" sz="900" dirty="0" smtClean="0">
                <a:latin typeface="Calibri" pitchFamily="34" charset="0"/>
              </a:rPr>
              <a:t>données et la </a:t>
            </a:r>
            <a:r>
              <a:rPr lang="fr-FR" altLang="zh-CN" sz="900" dirty="0">
                <a:latin typeface="Calibri" pitchFamily="34" charset="0"/>
              </a:rPr>
              <a:t>visualisation</a:t>
            </a:r>
          </a:p>
          <a:p>
            <a:pPr eaLnBrk="0" hangingPunct="0">
              <a:buSzPct val="25000"/>
              <a:buFont typeface="Wingdings" pitchFamily="2" charset="2"/>
              <a:buNone/>
              <a:tabLst>
                <a:tab pos="503238" algn="l"/>
              </a:tabLst>
            </a:pPr>
            <a:r>
              <a:rPr lang="fr-FR" altLang="zh-CN" sz="900" dirty="0">
                <a:latin typeface="Calibri" pitchFamily="34" charset="0"/>
              </a:rPr>
              <a:t>   des résultats sous la forme d’une courbe.</a:t>
            </a:r>
          </a:p>
          <a:p>
            <a:pPr eaLnBrk="0" hangingPunct="0">
              <a:tabLst>
                <a:tab pos="503238" algn="l"/>
              </a:tabLst>
            </a:pPr>
            <a:endParaRPr lang="fr-FR" altLang="zh-CN" sz="900" dirty="0"/>
          </a:p>
          <a:p>
            <a:pPr eaLnBrk="0" hangingPunct="0">
              <a:tabLst>
                <a:tab pos="503238" algn="l"/>
              </a:tabLst>
            </a:pPr>
            <a:endParaRPr lang="fr-FR" altLang="zh-CN" sz="900" dirty="0">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pic>
        <p:nvPicPr>
          <p:cNvPr id="22683" name="Picture 155"/>
          <p:cNvPicPr>
            <a:picLocks noChangeAspect="1" noChangeArrowheads="1"/>
          </p:cNvPicPr>
          <p:nvPr/>
        </p:nvPicPr>
        <p:blipFill>
          <a:blip r:embed="rId3" cstate="print"/>
          <a:srcRect/>
          <a:stretch>
            <a:fillRect/>
          </a:stretch>
        </p:blipFill>
        <p:spPr bwMode="auto">
          <a:xfrm>
            <a:off x="6156325" y="3716338"/>
            <a:ext cx="1943100" cy="1352550"/>
          </a:xfrm>
          <a:prstGeom prst="rect">
            <a:avLst/>
          </a:prstGeom>
          <a:noFill/>
          <a:ln w="9525">
            <a:noFill/>
            <a:round/>
            <a:headEnd/>
            <a:tailEnd/>
          </a:ln>
          <a:effectLst/>
        </p:spPr>
      </p:pic>
      <p:pic>
        <p:nvPicPr>
          <p:cNvPr id="22684" name="Picture 156"/>
          <p:cNvPicPr>
            <a:picLocks noChangeAspect="1" noChangeArrowheads="1"/>
          </p:cNvPicPr>
          <p:nvPr/>
        </p:nvPicPr>
        <p:blipFill>
          <a:blip r:embed="rId4" cstate="print"/>
          <a:srcRect/>
          <a:stretch>
            <a:fillRect/>
          </a:stretch>
        </p:blipFill>
        <p:spPr bwMode="auto">
          <a:xfrm>
            <a:off x="5003800" y="2060575"/>
            <a:ext cx="1657350" cy="1212850"/>
          </a:xfrm>
          <a:prstGeom prst="rect">
            <a:avLst/>
          </a:prstGeom>
          <a:noFill/>
          <a:ln w="9525">
            <a:noFill/>
            <a:round/>
            <a:headEnd/>
            <a:tailEnd/>
          </a:ln>
          <a:effectLst/>
        </p:spPr>
      </p:pic>
      <p:pic>
        <p:nvPicPr>
          <p:cNvPr id="22685" name="Picture 4" descr="E:\Photo pour powerpoint\Photo 189.jpg"/>
          <p:cNvPicPr>
            <a:picLocks noChangeAspect="1" noChangeArrowheads="1"/>
          </p:cNvPicPr>
          <p:nvPr/>
        </p:nvPicPr>
        <p:blipFill>
          <a:blip r:embed="rId5" cstate="print"/>
          <a:srcRect/>
          <a:stretch>
            <a:fillRect/>
          </a:stretch>
        </p:blipFill>
        <p:spPr bwMode="auto">
          <a:xfrm>
            <a:off x="5292725" y="4724400"/>
            <a:ext cx="1084263" cy="1444625"/>
          </a:xfrm>
          <a:prstGeom prst="rect">
            <a:avLst/>
          </a:prstGeom>
          <a:noFill/>
          <a:ln w="9525">
            <a:noFill/>
            <a:miter lim="800000"/>
            <a:headEnd/>
            <a:tailEnd/>
          </a:ln>
        </p:spPr>
      </p:pic>
      <p:pic>
        <p:nvPicPr>
          <p:cNvPr id="22686" name="Picture 5" descr="T:\isolant mince.jpg"/>
          <p:cNvPicPr>
            <a:picLocks noChangeAspect="1" noChangeArrowheads="1"/>
          </p:cNvPicPr>
          <p:nvPr/>
        </p:nvPicPr>
        <p:blipFill>
          <a:blip r:embed="rId6" cstate="print"/>
          <a:srcRect/>
          <a:stretch>
            <a:fillRect/>
          </a:stretch>
        </p:blipFill>
        <p:spPr bwMode="auto">
          <a:xfrm>
            <a:off x="6948488" y="2133600"/>
            <a:ext cx="720725" cy="720725"/>
          </a:xfrm>
          <a:prstGeom prst="rect">
            <a:avLst/>
          </a:prstGeom>
          <a:noFill/>
          <a:ln w="9525">
            <a:noFill/>
            <a:miter lim="800000"/>
            <a:headEnd/>
            <a:tailEnd/>
          </a:ln>
        </p:spPr>
      </p:pic>
      <p:pic>
        <p:nvPicPr>
          <p:cNvPr id="22690" name="Picture 162" descr="ANd9GcQz_Gc4qNTLGGS4dqy_vjCvnv8YLlHXi5f52uGU8wwKRcidKPFf"/>
          <p:cNvPicPr>
            <a:picLocks noChangeAspect="1" noChangeArrowheads="1"/>
          </p:cNvPicPr>
          <p:nvPr/>
        </p:nvPicPr>
        <p:blipFill>
          <a:blip r:embed="rId7" cstate="print"/>
          <a:srcRect/>
          <a:stretch>
            <a:fillRect/>
          </a:stretch>
        </p:blipFill>
        <p:spPr bwMode="auto">
          <a:xfrm>
            <a:off x="7956550" y="1916113"/>
            <a:ext cx="719138" cy="719137"/>
          </a:xfrm>
          <a:prstGeom prst="rect">
            <a:avLst/>
          </a:prstGeom>
          <a:noFill/>
        </p:spPr>
      </p:pic>
      <p:pic>
        <p:nvPicPr>
          <p:cNvPr id="22694" name="Picture 166" descr="ANd9GcRrQSll0CTHeJopl_r0xvhrGclBecx_8OYga3wh1AGOfgS1gjIH"/>
          <p:cNvPicPr>
            <a:picLocks noChangeAspect="1" noChangeArrowheads="1"/>
          </p:cNvPicPr>
          <p:nvPr/>
        </p:nvPicPr>
        <p:blipFill>
          <a:blip r:embed="rId8" cstate="print"/>
          <a:srcRect/>
          <a:stretch>
            <a:fillRect/>
          </a:stretch>
        </p:blipFill>
        <p:spPr bwMode="auto">
          <a:xfrm>
            <a:off x="7451725" y="2781300"/>
            <a:ext cx="1150938" cy="541338"/>
          </a:xfrm>
          <a:prstGeom prst="rect">
            <a:avLst/>
          </a:prstGeom>
          <a:noFill/>
        </p:spPr>
      </p:pic>
      <p:pic>
        <p:nvPicPr>
          <p:cNvPr id="22696" name="Picture 168" descr="ANd9GcQJSLfPVcJQ9X19FiY7I2oRRVoOm-nlJsJ69BIOFSfXEw4VZmF2IQ"/>
          <p:cNvPicPr>
            <a:picLocks noChangeAspect="1" noChangeArrowheads="1"/>
          </p:cNvPicPr>
          <p:nvPr/>
        </p:nvPicPr>
        <p:blipFill>
          <a:blip r:embed="rId9" cstate="print"/>
          <a:srcRect/>
          <a:stretch>
            <a:fillRect/>
          </a:stretch>
        </p:blipFill>
        <p:spPr bwMode="auto">
          <a:xfrm>
            <a:off x="6804025" y="5300663"/>
            <a:ext cx="720725" cy="720725"/>
          </a:xfrm>
          <a:prstGeom prst="rect">
            <a:avLst/>
          </a:prstGeom>
          <a:noFill/>
        </p:spPr>
      </p:pic>
      <p:pic>
        <p:nvPicPr>
          <p:cNvPr id="22698" name="Picture 170" descr="ANd9GcSbQBrIr02w22Ug3dbMtMpWiovNDCURyyGAHZgF2h05tewPjMu19A"/>
          <p:cNvPicPr>
            <a:picLocks noChangeAspect="1" noChangeArrowheads="1"/>
          </p:cNvPicPr>
          <p:nvPr/>
        </p:nvPicPr>
        <p:blipFill>
          <a:blip r:embed="rId10" cstate="print"/>
          <a:srcRect/>
          <a:stretch>
            <a:fillRect/>
          </a:stretch>
        </p:blipFill>
        <p:spPr bwMode="auto">
          <a:xfrm>
            <a:off x="7596188" y="5589588"/>
            <a:ext cx="1079500" cy="676275"/>
          </a:xfrm>
          <a:prstGeom prst="rect">
            <a:avLst/>
          </a:prstGeom>
          <a:noFill/>
        </p:spPr>
      </p:pic>
      <p:grpSp>
        <p:nvGrpSpPr>
          <p:cNvPr id="43" name="Groupe 21"/>
          <p:cNvGrpSpPr>
            <a:grpSpLocks/>
          </p:cNvGrpSpPr>
          <p:nvPr/>
        </p:nvGrpSpPr>
        <p:grpSpPr bwMode="auto">
          <a:xfrm>
            <a:off x="3748930" y="72008"/>
            <a:ext cx="5395070" cy="908050"/>
            <a:chOff x="0" y="0"/>
            <a:chExt cx="2668974" cy="513739"/>
          </a:xfrm>
        </p:grpSpPr>
        <p:sp>
          <p:nvSpPr>
            <p:cNvPr id="44"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45"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46"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47" name="Groupe 21"/>
          <p:cNvGrpSpPr>
            <a:grpSpLocks/>
          </p:cNvGrpSpPr>
          <p:nvPr/>
        </p:nvGrpSpPr>
        <p:grpSpPr bwMode="auto">
          <a:xfrm>
            <a:off x="323530" y="44624"/>
            <a:ext cx="3168350" cy="908050"/>
            <a:chOff x="1" y="0"/>
            <a:chExt cx="1691406" cy="513739"/>
          </a:xfrm>
        </p:grpSpPr>
        <p:sp>
          <p:nvSpPr>
            <p:cNvPr id="48"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49"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539552" y="1628800"/>
            <a:ext cx="8280400" cy="4896544"/>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5" name="AutoShape 4"/>
          <p:cNvSpPr>
            <a:spLocks noChangeArrowheads="1"/>
          </p:cNvSpPr>
          <p:nvPr/>
        </p:nvSpPr>
        <p:spPr bwMode="auto">
          <a:xfrm>
            <a:off x="323528" y="1196752"/>
            <a:ext cx="6768752" cy="720080"/>
          </a:xfrm>
          <a:prstGeom prst="roundRect">
            <a:avLst>
              <a:gd name="adj" fmla="val 16667"/>
            </a:avLst>
          </a:prstGeom>
          <a:solidFill>
            <a:srgbClr val="7BB800"/>
          </a:solidFill>
          <a:ln w="9525">
            <a:solidFill>
              <a:srgbClr val="7BB800"/>
            </a:solidFill>
            <a:round/>
            <a:headEnd/>
            <a:tailEnd/>
          </a:ln>
        </p:spPr>
        <p:txBody>
          <a:bodyPr/>
          <a:lstStyle/>
          <a:p>
            <a:r>
              <a:rPr lang="fr-FR" b="1" dirty="0" smtClean="0">
                <a:solidFill>
                  <a:srgbClr val="FFFFFF"/>
                </a:solidFill>
                <a:latin typeface="Calibri" pitchFamily="34" charset="0"/>
              </a:rPr>
              <a:t>Activité 1, 2 et 3 : performance énergétique de différents types d’isolants</a:t>
            </a:r>
            <a:endParaRPr lang="fr-FR" dirty="0" smtClean="0">
              <a:solidFill>
                <a:schemeClr val="bg1"/>
              </a:solidFill>
            </a:endParaRPr>
          </a:p>
          <a:p>
            <a:endParaRPr lang="fr-FR" dirty="0" smtClean="0">
              <a:solidFill>
                <a:schemeClr val="bg1"/>
              </a:solidFill>
            </a:endParaRPr>
          </a:p>
          <a:p>
            <a:pPr algn="ctr">
              <a:spcAft>
                <a:spcPts val="1000"/>
              </a:spcAft>
            </a:pPr>
            <a:endParaRPr lang="fr-FR" b="1" dirty="0">
              <a:solidFill>
                <a:schemeClr val="bg1"/>
              </a:solidFill>
              <a:latin typeface="Calibri" pitchFamily="34" charset="0"/>
            </a:endParaRPr>
          </a:p>
          <a:p>
            <a:endParaRPr lang="fr-FR" dirty="0"/>
          </a:p>
        </p:txBody>
      </p:sp>
      <p:pic>
        <p:nvPicPr>
          <p:cNvPr id="67587" name="Picture 3"/>
          <p:cNvPicPr>
            <a:picLocks noChangeAspect="1" noChangeArrowheads="1"/>
          </p:cNvPicPr>
          <p:nvPr/>
        </p:nvPicPr>
        <p:blipFill>
          <a:blip r:embed="rId2" cstate="print"/>
          <a:srcRect/>
          <a:stretch>
            <a:fillRect/>
          </a:stretch>
        </p:blipFill>
        <p:spPr bwMode="auto">
          <a:xfrm>
            <a:off x="5724128" y="2060848"/>
            <a:ext cx="844550" cy="1441450"/>
          </a:xfrm>
          <a:prstGeom prst="rect">
            <a:avLst/>
          </a:prstGeom>
          <a:noFill/>
          <a:ln w="9525">
            <a:noFill/>
            <a:miter lim="800000"/>
            <a:headEnd/>
            <a:tailEnd/>
          </a:ln>
        </p:spPr>
      </p:pic>
      <p:pic>
        <p:nvPicPr>
          <p:cNvPr id="15" name="Picture 2"/>
          <p:cNvPicPr>
            <a:picLocks noChangeAspect="1" noChangeArrowheads="1"/>
          </p:cNvPicPr>
          <p:nvPr/>
        </p:nvPicPr>
        <p:blipFill>
          <a:blip r:embed="rId3" cstate="print"/>
          <a:srcRect l="6368" t="22640" r="5916" b="8454"/>
          <a:stretch>
            <a:fillRect/>
          </a:stretch>
        </p:blipFill>
        <p:spPr bwMode="auto">
          <a:xfrm>
            <a:off x="683568" y="3573016"/>
            <a:ext cx="6195498" cy="2736304"/>
          </a:xfrm>
          <a:prstGeom prst="rect">
            <a:avLst/>
          </a:prstGeom>
          <a:noFill/>
          <a:ln w="9525">
            <a:noFill/>
            <a:miter lim="800000"/>
            <a:headEnd/>
            <a:tailEnd/>
          </a:ln>
        </p:spPr>
      </p:pic>
      <p:pic>
        <p:nvPicPr>
          <p:cNvPr id="16" name="Picture 4" descr="E:\Photo pour powerpoint\Photo 189.jpg"/>
          <p:cNvPicPr>
            <a:picLocks noChangeAspect="1" noChangeArrowheads="1"/>
          </p:cNvPicPr>
          <p:nvPr/>
        </p:nvPicPr>
        <p:blipFill>
          <a:blip r:embed="rId4" cstate="print"/>
          <a:srcRect/>
          <a:stretch>
            <a:fillRect/>
          </a:stretch>
        </p:blipFill>
        <p:spPr bwMode="auto">
          <a:xfrm>
            <a:off x="6876256" y="2204864"/>
            <a:ext cx="1783504" cy="2376264"/>
          </a:xfrm>
          <a:prstGeom prst="rect">
            <a:avLst/>
          </a:prstGeom>
          <a:noFill/>
          <a:ln w="9525">
            <a:noFill/>
            <a:miter lim="800000"/>
            <a:headEnd/>
            <a:tailEnd/>
          </a:ln>
        </p:spPr>
      </p:pic>
      <p:sp>
        <p:nvSpPr>
          <p:cNvPr id="17" name="Rectangle 16"/>
          <p:cNvSpPr/>
          <p:nvPr/>
        </p:nvSpPr>
        <p:spPr>
          <a:xfrm>
            <a:off x="683568" y="3429000"/>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8" name="Groupe 21"/>
          <p:cNvGrpSpPr>
            <a:grpSpLocks/>
          </p:cNvGrpSpPr>
          <p:nvPr/>
        </p:nvGrpSpPr>
        <p:grpSpPr bwMode="auto">
          <a:xfrm>
            <a:off x="3748930" y="72008"/>
            <a:ext cx="5395070" cy="908050"/>
            <a:chOff x="0" y="0"/>
            <a:chExt cx="2668974" cy="513739"/>
          </a:xfrm>
        </p:grpSpPr>
        <p:sp>
          <p:nvSpPr>
            <p:cNvPr id="19"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0"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21"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22" name="Groupe 21"/>
          <p:cNvGrpSpPr>
            <a:grpSpLocks/>
          </p:cNvGrpSpPr>
          <p:nvPr/>
        </p:nvGrpSpPr>
        <p:grpSpPr bwMode="auto">
          <a:xfrm>
            <a:off x="323530" y="44624"/>
            <a:ext cx="3168350" cy="908050"/>
            <a:chOff x="1" y="0"/>
            <a:chExt cx="1691406" cy="513739"/>
          </a:xfrm>
        </p:grpSpPr>
        <p:sp>
          <p:nvSpPr>
            <p:cNvPr id="23"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4"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539552" y="1628800"/>
            <a:ext cx="8280400" cy="4896544"/>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5" name="AutoShape 4"/>
          <p:cNvSpPr>
            <a:spLocks noChangeArrowheads="1"/>
          </p:cNvSpPr>
          <p:nvPr/>
        </p:nvSpPr>
        <p:spPr bwMode="auto">
          <a:xfrm>
            <a:off x="323528" y="1196752"/>
            <a:ext cx="6768752" cy="720080"/>
          </a:xfrm>
          <a:prstGeom prst="roundRect">
            <a:avLst>
              <a:gd name="adj" fmla="val 16667"/>
            </a:avLst>
          </a:prstGeom>
          <a:solidFill>
            <a:srgbClr val="7BB800"/>
          </a:solidFill>
          <a:ln w="9525">
            <a:solidFill>
              <a:srgbClr val="7BB800"/>
            </a:solidFill>
            <a:round/>
            <a:headEnd/>
            <a:tailEnd/>
          </a:ln>
        </p:spPr>
        <p:txBody>
          <a:bodyPr/>
          <a:lstStyle/>
          <a:p>
            <a:r>
              <a:rPr lang="fr-FR" b="1" dirty="0" smtClean="0">
                <a:solidFill>
                  <a:srgbClr val="FFFFFF"/>
                </a:solidFill>
                <a:latin typeface="Calibri" pitchFamily="34" charset="0"/>
              </a:rPr>
              <a:t>Activité 4: </a:t>
            </a:r>
            <a:r>
              <a:rPr lang="fr-FR" b="1" dirty="0" smtClean="0">
                <a:solidFill>
                  <a:schemeClr val="bg1"/>
                </a:solidFill>
              </a:rPr>
              <a:t>simulation du comportement thermique de plusieurs parois avec isolation intérieure ou extérieure.</a:t>
            </a:r>
            <a:endParaRPr lang="fr-FR" dirty="0" smtClean="0">
              <a:solidFill>
                <a:schemeClr val="bg1"/>
              </a:solidFill>
            </a:endParaRPr>
          </a:p>
          <a:p>
            <a:endParaRPr lang="fr-FR" dirty="0" smtClean="0">
              <a:solidFill>
                <a:schemeClr val="bg1"/>
              </a:solidFill>
            </a:endParaRPr>
          </a:p>
          <a:p>
            <a:pPr algn="ctr">
              <a:spcAft>
                <a:spcPts val="1000"/>
              </a:spcAft>
            </a:pPr>
            <a:endParaRPr lang="fr-FR" b="1" dirty="0">
              <a:solidFill>
                <a:schemeClr val="bg1"/>
              </a:solidFill>
              <a:latin typeface="Calibri" pitchFamily="34" charset="0"/>
            </a:endParaRPr>
          </a:p>
          <a:p>
            <a:endParaRPr lang="fr-FR" dirty="0"/>
          </a:p>
        </p:txBody>
      </p:sp>
      <p:sp>
        <p:nvSpPr>
          <p:cNvPr id="17" name="Rectangle 16"/>
          <p:cNvSpPr/>
          <p:nvPr/>
        </p:nvSpPr>
        <p:spPr>
          <a:xfrm>
            <a:off x="683568" y="3429000"/>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9" name="Image 18" descr="CONVECTION 2FACES.JPG"/>
          <p:cNvPicPr/>
          <p:nvPr/>
        </p:nvPicPr>
        <p:blipFill>
          <a:blip r:embed="rId2" cstate="print"/>
          <a:stretch>
            <a:fillRect/>
          </a:stretch>
        </p:blipFill>
        <p:spPr>
          <a:xfrm>
            <a:off x="5076056" y="4365104"/>
            <a:ext cx="1224136" cy="2016224"/>
          </a:xfrm>
          <a:prstGeom prst="rect">
            <a:avLst/>
          </a:prstGeom>
        </p:spPr>
      </p:pic>
      <p:pic>
        <p:nvPicPr>
          <p:cNvPr id="18" name="Image 17" descr="ossature bois.jpg"/>
          <p:cNvPicPr>
            <a:picLocks noChangeAspect="1"/>
          </p:cNvPicPr>
          <p:nvPr/>
        </p:nvPicPr>
        <p:blipFill>
          <a:blip r:embed="rId3" cstate="print"/>
          <a:stretch>
            <a:fillRect/>
          </a:stretch>
        </p:blipFill>
        <p:spPr>
          <a:xfrm>
            <a:off x="971600" y="4365104"/>
            <a:ext cx="1512168" cy="2016224"/>
          </a:xfrm>
          <a:prstGeom prst="rect">
            <a:avLst/>
          </a:prstGeom>
        </p:spPr>
      </p:pic>
      <p:sp>
        <p:nvSpPr>
          <p:cNvPr id="20" name="ZoneTexte 19"/>
          <p:cNvSpPr txBox="1"/>
          <p:nvPr/>
        </p:nvSpPr>
        <p:spPr>
          <a:xfrm>
            <a:off x="6804248" y="3933056"/>
            <a:ext cx="1349427" cy="276999"/>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fr-FR" sz="1200" dirty="0" smtClean="0"/>
              <a:t>Convection à 20°C</a:t>
            </a:r>
            <a:endParaRPr lang="fr-FR" sz="1200" dirty="0"/>
          </a:p>
        </p:txBody>
      </p:sp>
      <p:sp>
        <p:nvSpPr>
          <p:cNvPr id="21" name="ZoneTexte 20"/>
          <p:cNvSpPr txBox="1"/>
          <p:nvPr/>
        </p:nvSpPr>
        <p:spPr>
          <a:xfrm>
            <a:off x="3779912" y="3861048"/>
            <a:ext cx="936104" cy="461665"/>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r"/>
            <a:r>
              <a:rPr lang="fr-FR" sz="1200" dirty="0" smtClean="0"/>
              <a:t>Convection à 0°C</a:t>
            </a:r>
            <a:endParaRPr lang="fr-FR" sz="1200" dirty="0"/>
          </a:p>
        </p:txBody>
      </p:sp>
      <p:pic>
        <p:nvPicPr>
          <p:cNvPr id="22" name="Image 21" descr="compo mur tradi.JPG"/>
          <p:cNvPicPr/>
          <p:nvPr/>
        </p:nvPicPr>
        <p:blipFill>
          <a:blip r:embed="rId4" cstate="print"/>
          <a:stretch>
            <a:fillRect/>
          </a:stretch>
        </p:blipFill>
        <p:spPr>
          <a:xfrm>
            <a:off x="1331640" y="2060848"/>
            <a:ext cx="1071253" cy="1495606"/>
          </a:xfrm>
          <a:prstGeom prst="rect">
            <a:avLst/>
          </a:prstGeom>
        </p:spPr>
      </p:pic>
      <p:sp>
        <p:nvSpPr>
          <p:cNvPr id="23" name="Rectangle 22"/>
          <p:cNvSpPr/>
          <p:nvPr/>
        </p:nvSpPr>
        <p:spPr>
          <a:xfrm>
            <a:off x="827584" y="3573016"/>
            <a:ext cx="2069976" cy="646331"/>
          </a:xfrm>
          <a:prstGeom prst="rect">
            <a:avLst/>
          </a:prstGeom>
        </p:spPr>
        <p:txBody>
          <a:bodyPr wrap="square">
            <a:spAutoFit/>
          </a:bodyPr>
          <a:lstStyle/>
          <a:p>
            <a:r>
              <a:rPr lang="fr-FR" sz="1200" dirty="0" smtClean="0"/>
              <a:t>20 cm béton - 16 mm d’air - 10 cm de laine de verre - 1cm de plâtre</a:t>
            </a:r>
            <a:endParaRPr lang="fr-FR" sz="1200" dirty="0"/>
          </a:p>
        </p:txBody>
      </p:sp>
      <p:pic>
        <p:nvPicPr>
          <p:cNvPr id="24" name="Image 23" descr="convection 2 face tradi.JPG"/>
          <p:cNvPicPr/>
          <p:nvPr/>
        </p:nvPicPr>
        <p:blipFill>
          <a:blip r:embed="rId5" cstate="print"/>
          <a:stretch>
            <a:fillRect/>
          </a:stretch>
        </p:blipFill>
        <p:spPr>
          <a:xfrm>
            <a:off x="5148064" y="2060848"/>
            <a:ext cx="1728192" cy="1440160"/>
          </a:xfrm>
          <a:prstGeom prst="rect">
            <a:avLst/>
          </a:prstGeom>
        </p:spPr>
      </p:pic>
      <p:grpSp>
        <p:nvGrpSpPr>
          <p:cNvPr id="25" name="Groupe 21"/>
          <p:cNvGrpSpPr>
            <a:grpSpLocks/>
          </p:cNvGrpSpPr>
          <p:nvPr/>
        </p:nvGrpSpPr>
        <p:grpSpPr bwMode="auto">
          <a:xfrm>
            <a:off x="3748930" y="72008"/>
            <a:ext cx="5395070" cy="908050"/>
            <a:chOff x="0" y="0"/>
            <a:chExt cx="2668974" cy="513739"/>
          </a:xfrm>
        </p:grpSpPr>
        <p:sp>
          <p:nvSpPr>
            <p:cNvPr id="26"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7"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28"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29" name="Groupe 21"/>
          <p:cNvGrpSpPr>
            <a:grpSpLocks/>
          </p:cNvGrpSpPr>
          <p:nvPr/>
        </p:nvGrpSpPr>
        <p:grpSpPr bwMode="auto">
          <a:xfrm>
            <a:off x="323530" y="44624"/>
            <a:ext cx="3168350" cy="908050"/>
            <a:chOff x="1" y="0"/>
            <a:chExt cx="1691406" cy="513739"/>
          </a:xfrm>
        </p:grpSpPr>
        <p:sp>
          <p:nvSpPr>
            <p:cNvPr id="30"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31"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rot="16200000">
            <a:off x="892649" y="2931889"/>
            <a:ext cx="2862732" cy="3568923"/>
          </a:xfrm>
          <a:prstGeom prst="rect">
            <a:avLst/>
          </a:prstGeom>
          <a:noFill/>
          <a:ln w="9525">
            <a:noFill/>
            <a:miter lim="800000"/>
            <a:headEnd/>
            <a:tailEnd/>
          </a:ln>
        </p:spPr>
      </p:pic>
      <p:sp>
        <p:nvSpPr>
          <p:cNvPr id="5" name="Rectangle à coins arrondis 4"/>
          <p:cNvSpPr/>
          <p:nvPr/>
        </p:nvSpPr>
        <p:spPr>
          <a:xfrm>
            <a:off x="755576" y="2276872"/>
            <a:ext cx="4425078" cy="788051"/>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A partir d’un plan de maison individuelle simple</a:t>
            </a:r>
            <a:endParaRPr lang="fr-FR" dirty="0">
              <a:solidFill>
                <a:schemeClr val="tx1"/>
              </a:solidFill>
            </a:endParaRPr>
          </a:p>
        </p:txBody>
      </p:sp>
      <p:sp>
        <p:nvSpPr>
          <p:cNvPr id="6" name="AutoShape 4"/>
          <p:cNvSpPr>
            <a:spLocks noChangeArrowheads="1"/>
          </p:cNvSpPr>
          <p:nvPr/>
        </p:nvSpPr>
        <p:spPr bwMode="auto">
          <a:xfrm>
            <a:off x="4572000" y="3212976"/>
            <a:ext cx="2664296" cy="1368152"/>
          </a:xfrm>
          <a:prstGeom prst="roundRect">
            <a:avLst>
              <a:gd name="adj" fmla="val 16667"/>
            </a:avLst>
          </a:prstGeom>
          <a:solidFill>
            <a:srgbClr val="7BB800"/>
          </a:solidFill>
          <a:ln w="9525">
            <a:solidFill>
              <a:srgbClr val="7BB800"/>
            </a:solidFill>
            <a:round/>
            <a:headEnd/>
            <a:tailEnd/>
          </a:ln>
        </p:spPr>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Problème technique à résoudre :  rechercher les épaisseurs d’isolants  optimales à  prévoir.</a:t>
            </a:r>
            <a:endParaRPr lang="fr-FR" altLang="zh-CN" sz="1000" dirty="0" smtClean="0">
              <a:latin typeface="Arial" pitchFamily="34" charset="0"/>
              <a:cs typeface="Arial" pitchFamily="34" charset="0"/>
            </a:endParaRPr>
          </a:p>
          <a:p>
            <a:endParaRPr lang="fr-FR" dirty="0"/>
          </a:p>
        </p:txBody>
      </p:sp>
      <p:sp>
        <p:nvSpPr>
          <p:cNvPr id="7" name="Rectangle à coins arrondis 6"/>
          <p:cNvSpPr/>
          <p:nvPr/>
        </p:nvSpPr>
        <p:spPr>
          <a:xfrm>
            <a:off x="323528" y="1700808"/>
            <a:ext cx="8280400" cy="4752528"/>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8" name="AutoShape 4"/>
          <p:cNvSpPr>
            <a:spLocks noChangeArrowheads="1"/>
          </p:cNvSpPr>
          <p:nvPr/>
        </p:nvSpPr>
        <p:spPr bwMode="auto">
          <a:xfrm>
            <a:off x="323528" y="1196752"/>
            <a:ext cx="6768752" cy="720080"/>
          </a:xfrm>
          <a:prstGeom prst="roundRect">
            <a:avLst>
              <a:gd name="adj" fmla="val 16667"/>
            </a:avLst>
          </a:prstGeom>
          <a:solidFill>
            <a:srgbClr val="7BB800"/>
          </a:solidFill>
          <a:ln w="9525">
            <a:solidFill>
              <a:srgbClr val="7BB800"/>
            </a:solidFill>
            <a:round/>
            <a:headEnd/>
            <a:tailEnd/>
          </a:ln>
        </p:spPr>
        <p:txBody>
          <a:bodyPr/>
          <a:lstStyle/>
          <a:p>
            <a:pPr lvl="0"/>
            <a:r>
              <a:rPr lang="fr-FR" b="1" dirty="0" smtClean="0">
                <a:solidFill>
                  <a:srgbClr val="FFFFFF"/>
                </a:solidFill>
                <a:latin typeface="Calibri" pitchFamily="34" charset="0"/>
              </a:rPr>
              <a:t>Activité 5: s</a:t>
            </a:r>
            <a:r>
              <a:rPr lang="fr-FR" b="1" dirty="0" smtClean="0">
                <a:solidFill>
                  <a:schemeClr val="bg1"/>
                </a:solidFill>
              </a:rPr>
              <a:t>imulation thermique d’une habitation</a:t>
            </a:r>
          </a:p>
          <a:p>
            <a:endParaRPr lang="fr-FR" dirty="0" smtClean="0">
              <a:solidFill>
                <a:schemeClr val="bg1"/>
              </a:solidFill>
            </a:endParaRPr>
          </a:p>
          <a:p>
            <a:endParaRPr lang="fr-FR" dirty="0" smtClean="0">
              <a:solidFill>
                <a:schemeClr val="bg1"/>
              </a:solidFill>
            </a:endParaRPr>
          </a:p>
          <a:p>
            <a:pPr algn="ctr">
              <a:spcAft>
                <a:spcPts val="1000"/>
              </a:spcAft>
            </a:pPr>
            <a:endParaRPr lang="fr-FR" b="1" dirty="0">
              <a:solidFill>
                <a:schemeClr val="bg1"/>
              </a:solidFill>
              <a:latin typeface="Calibri" pitchFamily="34" charset="0"/>
            </a:endParaRPr>
          </a:p>
          <a:p>
            <a:endParaRPr lang="fr-FR" dirty="0"/>
          </a:p>
        </p:txBody>
      </p:sp>
      <p:grpSp>
        <p:nvGrpSpPr>
          <p:cNvPr id="16" name="Groupe 21"/>
          <p:cNvGrpSpPr>
            <a:grpSpLocks/>
          </p:cNvGrpSpPr>
          <p:nvPr/>
        </p:nvGrpSpPr>
        <p:grpSpPr bwMode="auto">
          <a:xfrm>
            <a:off x="3748930" y="72008"/>
            <a:ext cx="5395070" cy="908050"/>
            <a:chOff x="0" y="0"/>
            <a:chExt cx="2668974" cy="513739"/>
          </a:xfrm>
        </p:grpSpPr>
        <p:sp>
          <p:nvSpPr>
            <p:cNvPr id="17"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8"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19"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20" name="Groupe 21"/>
          <p:cNvGrpSpPr>
            <a:grpSpLocks/>
          </p:cNvGrpSpPr>
          <p:nvPr/>
        </p:nvGrpSpPr>
        <p:grpSpPr bwMode="auto">
          <a:xfrm>
            <a:off x="323530" y="44624"/>
            <a:ext cx="3168350" cy="908050"/>
            <a:chOff x="1" y="0"/>
            <a:chExt cx="1691406" cy="513739"/>
          </a:xfrm>
        </p:grpSpPr>
        <p:sp>
          <p:nvSpPr>
            <p:cNvPr id="21"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2"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1139066"/>
            <a:ext cx="9144000" cy="5535728"/>
          </a:xfrm>
          <a:prstGeom prst="rect">
            <a:avLst/>
          </a:prstGeom>
          <a:noFill/>
          <a:ln w="9525">
            <a:noFill/>
            <a:miter lim="800000"/>
            <a:headEnd/>
            <a:tailEnd/>
          </a:ln>
        </p:spPr>
      </p:pic>
      <p:sp>
        <p:nvSpPr>
          <p:cNvPr id="3" name="Titre 1"/>
          <p:cNvSpPr txBox="1">
            <a:spLocks/>
          </p:cNvSpPr>
          <p:nvPr/>
        </p:nvSpPr>
        <p:spPr>
          <a:xfrm>
            <a:off x="467544" y="0"/>
            <a:ext cx="8208912" cy="836712"/>
          </a:xfrm>
          <a:prstGeom prst="rect">
            <a:avLst/>
          </a:prstGeom>
        </p:spPr>
        <p:txBody>
          <a:bodyPr vert="horz" lIns="91440" tIns="45720" rIns="91440" bIns="45720" rtlCol="0" anchor="ctr">
            <a:normAutofit fontScale="85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4400" dirty="0" smtClean="0">
                <a:latin typeface="+mj-lt"/>
                <a:ea typeface="+mj-ea"/>
                <a:cs typeface="+mj-cs"/>
              </a:rPr>
              <a:t>Simulation thermique d’une habitation</a:t>
            </a:r>
            <a:endParaRPr kumimoji="0" lang="fr-FR" sz="44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4" name="Cadre 3"/>
          <p:cNvSpPr/>
          <p:nvPr/>
        </p:nvSpPr>
        <p:spPr>
          <a:xfrm>
            <a:off x="4114800" y="974935"/>
            <a:ext cx="3795823" cy="2012814"/>
          </a:xfrm>
          <a:prstGeom prst="fram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fr-FR">
              <a:solidFill>
                <a:schemeClr val="tx1"/>
              </a:solidFill>
            </a:endParaRPr>
          </a:p>
        </p:txBody>
      </p:sp>
      <p:sp>
        <p:nvSpPr>
          <p:cNvPr id="5" name="Cadre 4"/>
          <p:cNvSpPr/>
          <p:nvPr/>
        </p:nvSpPr>
        <p:spPr>
          <a:xfrm>
            <a:off x="3895061" y="2732568"/>
            <a:ext cx="3795823" cy="1392865"/>
          </a:xfrm>
          <a:prstGeom prst="fram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fr-FR">
              <a:solidFill>
                <a:schemeClr val="tx1"/>
              </a:solidFill>
            </a:endParaRPr>
          </a:p>
        </p:txBody>
      </p:sp>
      <p:sp>
        <p:nvSpPr>
          <p:cNvPr id="6" name="Cadre 5"/>
          <p:cNvSpPr/>
          <p:nvPr/>
        </p:nvSpPr>
        <p:spPr>
          <a:xfrm>
            <a:off x="3895061" y="3838353"/>
            <a:ext cx="2665227" cy="850605"/>
          </a:xfrm>
          <a:prstGeom prst="fram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fr-FR">
              <a:solidFill>
                <a:schemeClr val="tx1"/>
              </a:solidFill>
            </a:endParaRPr>
          </a:p>
        </p:txBody>
      </p:sp>
      <p:sp>
        <p:nvSpPr>
          <p:cNvPr id="7" name="Cadre 6"/>
          <p:cNvSpPr/>
          <p:nvPr/>
        </p:nvSpPr>
        <p:spPr>
          <a:xfrm>
            <a:off x="4114800" y="4263656"/>
            <a:ext cx="3795823" cy="1392865"/>
          </a:xfrm>
          <a:prstGeom prst="fram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fr-FR">
              <a:solidFill>
                <a:schemeClr val="tx1"/>
              </a:solidFill>
            </a:endParaRPr>
          </a:p>
        </p:txBody>
      </p:sp>
      <p:sp>
        <p:nvSpPr>
          <p:cNvPr id="8" name="Cadre 7"/>
          <p:cNvSpPr/>
          <p:nvPr/>
        </p:nvSpPr>
        <p:spPr>
          <a:xfrm>
            <a:off x="4114800" y="5281929"/>
            <a:ext cx="5029200" cy="1576071"/>
          </a:xfrm>
          <a:prstGeom prst="fram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fr-FR">
              <a:solidFill>
                <a:schemeClr val="tx1"/>
              </a:solidFill>
            </a:endParaRPr>
          </a:p>
        </p:txBody>
      </p:sp>
      <p:sp>
        <p:nvSpPr>
          <p:cNvPr id="9" name="Rectangle à coins arrondis 8"/>
          <p:cNvSpPr/>
          <p:nvPr/>
        </p:nvSpPr>
        <p:spPr>
          <a:xfrm>
            <a:off x="2464174" y="6305107"/>
            <a:ext cx="1650626" cy="552893"/>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fr-FR" dirty="0" smtClean="0">
                <a:solidFill>
                  <a:schemeClr val="bg1"/>
                </a:solidFill>
              </a:rPr>
              <a:t>Dalle avec vide sanitaire</a:t>
            </a:r>
            <a:endParaRPr lang="fr-FR" dirty="0">
              <a:solidFill>
                <a:schemeClr val="bg1"/>
              </a:solidFill>
            </a:endParaRPr>
          </a:p>
        </p:txBody>
      </p:sp>
      <p:sp>
        <p:nvSpPr>
          <p:cNvPr id="10" name="Rectangle à coins arrondis 9"/>
          <p:cNvSpPr/>
          <p:nvPr/>
        </p:nvSpPr>
        <p:spPr>
          <a:xfrm>
            <a:off x="2464174" y="5103628"/>
            <a:ext cx="1650626" cy="359021"/>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fr-FR" dirty="0" smtClean="0">
                <a:solidFill>
                  <a:schemeClr val="bg1"/>
                </a:solidFill>
              </a:rPr>
              <a:t>Elévation</a:t>
            </a:r>
            <a:endParaRPr lang="fr-FR" dirty="0">
              <a:solidFill>
                <a:schemeClr val="bg1"/>
              </a:solidFill>
            </a:endParaRPr>
          </a:p>
        </p:txBody>
      </p:sp>
      <p:sp>
        <p:nvSpPr>
          <p:cNvPr id="11" name="Rectangle à coins arrondis 10"/>
          <p:cNvSpPr/>
          <p:nvPr/>
        </p:nvSpPr>
        <p:spPr>
          <a:xfrm>
            <a:off x="2051720" y="4263656"/>
            <a:ext cx="1843342" cy="414670"/>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fr-FR" dirty="0" smtClean="0">
                <a:solidFill>
                  <a:schemeClr val="bg1"/>
                </a:solidFill>
              </a:rPr>
              <a:t>Surfaces vitrées</a:t>
            </a:r>
            <a:endParaRPr lang="fr-FR" dirty="0">
              <a:solidFill>
                <a:schemeClr val="bg1"/>
              </a:solidFill>
            </a:endParaRPr>
          </a:p>
        </p:txBody>
      </p:sp>
      <p:sp>
        <p:nvSpPr>
          <p:cNvPr id="12" name="Rectangle à coins arrondis 11"/>
          <p:cNvSpPr/>
          <p:nvPr/>
        </p:nvSpPr>
        <p:spPr>
          <a:xfrm>
            <a:off x="2232562" y="3491345"/>
            <a:ext cx="1662500" cy="347008"/>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fr-FR" dirty="0" smtClean="0">
                <a:solidFill>
                  <a:schemeClr val="bg1"/>
                </a:solidFill>
              </a:rPr>
              <a:t>Plafond</a:t>
            </a:r>
            <a:endParaRPr lang="fr-FR" dirty="0">
              <a:solidFill>
                <a:schemeClr val="bg1"/>
              </a:solidFill>
            </a:endParaRPr>
          </a:p>
        </p:txBody>
      </p:sp>
      <p:sp>
        <p:nvSpPr>
          <p:cNvPr id="13" name="Rectangle à coins arrondis 12"/>
          <p:cNvSpPr/>
          <p:nvPr/>
        </p:nvSpPr>
        <p:spPr>
          <a:xfrm>
            <a:off x="2968830" y="1415512"/>
            <a:ext cx="1145969" cy="318285"/>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fr-FR" dirty="0" smtClean="0">
                <a:solidFill>
                  <a:schemeClr val="bg1"/>
                </a:solidFill>
              </a:rPr>
              <a:t>Toiture</a:t>
            </a:r>
            <a:endParaRPr lang="fr-FR" dirty="0">
              <a:solidFill>
                <a:schemeClr val="bg1"/>
              </a:solidFill>
            </a:endParaRPr>
          </a:p>
        </p:txBody>
      </p:sp>
      <p:sp>
        <p:nvSpPr>
          <p:cNvPr id="14" name="Rectangle à coins arrondis 13"/>
          <p:cNvSpPr/>
          <p:nvPr/>
        </p:nvSpPr>
        <p:spPr>
          <a:xfrm>
            <a:off x="985652" y="719133"/>
            <a:ext cx="7690803" cy="419934"/>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fr-FR" dirty="0" smtClean="0">
                <a:solidFill>
                  <a:schemeClr val="bg1"/>
                </a:solidFill>
              </a:rPr>
              <a:t>On propose un modèle (avec </a:t>
            </a:r>
            <a:r>
              <a:rPr lang="fr-FR" dirty="0" err="1" smtClean="0">
                <a:solidFill>
                  <a:schemeClr val="bg1"/>
                </a:solidFill>
              </a:rPr>
              <a:t>Matlab</a:t>
            </a:r>
            <a:r>
              <a:rPr lang="fr-FR" dirty="0" smtClean="0">
                <a:solidFill>
                  <a:schemeClr val="bg1"/>
                </a:solidFill>
              </a:rPr>
              <a:t>) permettant de simuler le comportement</a:t>
            </a:r>
            <a:endParaRPr lang="fr-FR"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8"/>
                                        </p:tgtEl>
                                        <p:attrNameLst>
                                          <p:attrName>style.visibility</p:attrName>
                                        </p:attrNameLst>
                                      </p:cBhvr>
                                      <p:to>
                                        <p:strVal val="hidden"/>
                                      </p:to>
                                    </p:set>
                                  </p:subTnLst>
                                </p:cTn>
                              </p:par>
                              <p:par>
                                <p:cTn id="15" presetID="17" presetClass="entr" presetSubtype="1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10"/>
                                        </p:tgtEl>
                                        <p:attrNameLst>
                                          <p:attrName>style.visibility</p:attrName>
                                        </p:attrNameLst>
                                      </p:cBhvr>
                                      <p:to>
                                        <p:strVal val="hidden"/>
                                      </p:to>
                                    </p:set>
                                  </p:subTnLst>
                                </p:cTn>
                              </p:par>
                              <p:par>
                                <p:cTn id="25" presetID="17" presetClass="entr" presetSubtype="1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7" presetClass="entr" presetSubtype="1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11"/>
                                        </p:tgtEl>
                                        <p:attrNameLst>
                                          <p:attrName>style.visibility</p:attrName>
                                        </p:attrNameLst>
                                      </p:cBhvr>
                                      <p:to>
                                        <p:strVal val="hidden"/>
                                      </p:to>
                                    </p:set>
                                  </p:subTnLst>
                                </p:cTn>
                              </p:par>
                              <p:par>
                                <p:cTn id="35" presetID="17" presetClass="entr" presetSubtype="1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7" presetClass="entr" presetSubtype="1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12"/>
                                        </p:tgtEl>
                                        <p:attrNameLst>
                                          <p:attrName>style.visibility</p:attrName>
                                        </p:attrNameLst>
                                      </p:cBhvr>
                                      <p:to>
                                        <p:strVal val="hidden"/>
                                      </p:to>
                                    </p:set>
                                  </p:subTnLst>
                                </p:cTn>
                              </p:par>
                              <p:par>
                                <p:cTn id="45" presetID="17" presetClass="entr" presetSubtype="10"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ppt_w</p:attrName>
                                        </p:attrNameLst>
                                      </p:cBhvr>
                                      <p:tavLst>
                                        <p:tav tm="0">
                                          <p:val>
                                            <p:fltVal val="0"/>
                                          </p:val>
                                        </p:tav>
                                        <p:tav tm="100000">
                                          <p:val>
                                            <p:strVal val="#ppt_w"/>
                                          </p:val>
                                        </p:tav>
                                      </p:tavLst>
                                    </p:anim>
                                    <p:anim calcmode="lin" valueType="num">
                                      <p:cBhvr>
                                        <p:cTn id="48" dur="500" fill="hold"/>
                                        <p:tgtEl>
                                          <p:spTgt spid="5"/>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49" fill="hold">
                      <p:stCondLst>
                        <p:cond delay="indefinite"/>
                      </p:stCondLst>
                      <p:childTnLst>
                        <p:par>
                          <p:cTn id="50" fill="hold">
                            <p:stCondLst>
                              <p:cond delay="0"/>
                            </p:stCondLst>
                            <p:childTnLst>
                              <p:par>
                                <p:cTn id="51" presetID="17" presetClass="entr" presetSubtype="10" fill="hold" grpId="0" nodeType="click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p:cTn id="53" dur="500" fill="hold"/>
                                        <p:tgtEl>
                                          <p:spTgt spid="4"/>
                                        </p:tgtEl>
                                        <p:attrNameLst>
                                          <p:attrName>ppt_w</p:attrName>
                                        </p:attrNameLst>
                                      </p:cBhvr>
                                      <p:tavLst>
                                        <p:tav tm="0">
                                          <p:val>
                                            <p:fltVal val="0"/>
                                          </p:val>
                                        </p:tav>
                                        <p:tav tm="100000">
                                          <p:val>
                                            <p:strVal val="#ppt_w"/>
                                          </p:val>
                                        </p:tav>
                                      </p:tavLst>
                                    </p:anim>
                                    <p:anim calcmode="lin" valueType="num">
                                      <p:cBhvr>
                                        <p:cTn id="54" dur="500" fill="hold"/>
                                        <p:tgtEl>
                                          <p:spTgt spid="4"/>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4"/>
                                        </p:tgtEl>
                                        <p:attrNameLst>
                                          <p:attrName>style.visibility</p:attrName>
                                        </p:attrNameLst>
                                      </p:cBhvr>
                                      <p:to>
                                        <p:strVal val="hidden"/>
                                      </p:to>
                                    </p:set>
                                  </p:subTnLst>
                                </p:cTn>
                              </p:par>
                              <p:par>
                                <p:cTn id="55" presetID="17" presetClass="entr" presetSubtype="1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1139066"/>
            <a:ext cx="9144000" cy="5535728"/>
          </a:xfrm>
          <a:prstGeom prst="rect">
            <a:avLst/>
          </a:prstGeom>
          <a:noFill/>
          <a:ln w="9525">
            <a:noFill/>
            <a:miter lim="800000"/>
            <a:headEnd/>
            <a:tailEnd/>
          </a:ln>
        </p:spPr>
      </p:pic>
      <p:sp>
        <p:nvSpPr>
          <p:cNvPr id="9" name="Titre 1"/>
          <p:cNvSpPr txBox="1">
            <a:spLocks/>
          </p:cNvSpPr>
          <p:nvPr/>
        </p:nvSpPr>
        <p:spPr>
          <a:xfrm>
            <a:off x="467544" y="0"/>
            <a:ext cx="8208912" cy="836712"/>
          </a:xfrm>
          <a:prstGeom prst="rect">
            <a:avLst/>
          </a:prstGeom>
        </p:spPr>
        <p:txBody>
          <a:bodyPr vert="horz" lIns="91440" tIns="45720" rIns="91440" bIns="45720" rtlCol="0" anchor="ctr">
            <a:normAutofit fontScale="85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4400" dirty="0" smtClean="0">
                <a:latin typeface="+mj-lt"/>
                <a:ea typeface="+mj-ea"/>
                <a:cs typeface="+mj-cs"/>
              </a:rPr>
              <a:t>Simulation thermique d’une habitation</a:t>
            </a:r>
            <a:endParaRPr kumimoji="0" lang="fr-FR" sz="44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10" name="Rectangle à coins arrondis 9"/>
          <p:cNvSpPr/>
          <p:nvPr/>
        </p:nvSpPr>
        <p:spPr>
          <a:xfrm>
            <a:off x="273132" y="836712"/>
            <a:ext cx="6234546" cy="419934"/>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fr-FR" dirty="0" smtClean="0">
                <a:solidFill>
                  <a:schemeClr val="tx1"/>
                </a:solidFill>
              </a:rPr>
              <a:t>A partir du plan et des données, l’élève modifie des paramètres</a:t>
            </a:r>
            <a:endParaRPr lang="fr-FR" dirty="0">
              <a:solidFill>
                <a:schemeClr val="tx1"/>
              </a:solidFill>
            </a:endParaRPr>
          </a:p>
        </p:txBody>
      </p:sp>
      <p:pic>
        <p:nvPicPr>
          <p:cNvPr id="5122" name="Picture 2"/>
          <p:cNvPicPr>
            <a:picLocks noChangeAspect="1" noChangeArrowheads="1"/>
          </p:cNvPicPr>
          <p:nvPr/>
        </p:nvPicPr>
        <p:blipFill>
          <a:blip r:embed="rId3" cstate="print"/>
          <a:srcRect/>
          <a:stretch>
            <a:fillRect/>
          </a:stretch>
        </p:blipFill>
        <p:spPr bwMode="auto">
          <a:xfrm>
            <a:off x="5170172" y="1748457"/>
            <a:ext cx="4162425" cy="4714875"/>
          </a:xfrm>
          <a:prstGeom prst="rect">
            <a:avLst/>
          </a:prstGeom>
          <a:noFill/>
          <a:ln w="9525">
            <a:noFill/>
            <a:miter lim="800000"/>
            <a:headEnd/>
            <a:tailEnd/>
          </a:ln>
        </p:spPr>
      </p:pic>
      <p:pic>
        <p:nvPicPr>
          <p:cNvPr id="5123" name="Picture 3"/>
          <p:cNvPicPr>
            <a:picLocks noChangeAspect="1" noChangeArrowheads="1"/>
          </p:cNvPicPr>
          <p:nvPr/>
        </p:nvPicPr>
        <p:blipFill>
          <a:blip r:embed="rId4" cstate="print"/>
          <a:srcRect/>
          <a:stretch>
            <a:fillRect/>
          </a:stretch>
        </p:blipFill>
        <p:spPr bwMode="auto">
          <a:xfrm>
            <a:off x="5019675" y="1139066"/>
            <a:ext cx="4124325" cy="46767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500" fill="hold"/>
                                        <p:tgtEl>
                                          <p:spTgt spid="5123"/>
                                        </p:tgtEl>
                                        <p:attrNameLst>
                                          <p:attrName>ppt_w</p:attrName>
                                        </p:attrNameLst>
                                      </p:cBhvr>
                                      <p:tavLst>
                                        <p:tav tm="0">
                                          <p:val>
                                            <p:fltVal val="0"/>
                                          </p:val>
                                        </p:tav>
                                        <p:tav tm="100000">
                                          <p:val>
                                            <p:strVal val="#ppt_w"/>
                                          </p:val>
                                        </p:tav>
                                      </p:tavLst>
                                    </p:anim>
                                    <p:anim calcmode="lin" valueType="num">
                                      <p:cBhvr>
                                        <p:cTn id="8" dur="500" fill="hold"/>
                                        <p:tgtEl>
                                          <p:spTgt spid="5123"/>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5123"/>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5122"/>
                                        </p:tgtEl>
                                        <p:attrNameLst>
                                          <p:attrName>style.visibility</p:attrName>
                                        </p:attrNameLst>
                                      </p:cBhvr>
                                      <p:to>
                                        <p:strVal val="visible"/>
                                      </p:to>
                                    </p:set>
                                    <p:anim calcmode="lin" valueType="num">
                                      <p:cBhvr>
                                        <p:cTn id="13" dur="500" fill="hold"/>
                                        <p:tgtEl>
                                          <p:spTgt spid="5122"/>
                                        </p:tgtEl>
                                        <p:attrNameLst>
                                          <p:attrName>ppt_w</p:attrName>
                                        </p:attrNameLst>
                                      </p:cBhvr>
                                      <p:tavLst>
                                        <p:tav tm="0">
                                          <p:val>
                                            <p:fltVal val="0"/>
                                          </p:val>
                                        </p:tav>
                                        <p:tav tm="100000">
                                          <p:val>
                                            <p:strVal val="#ppt_w"/>
                                          </p:val>
                                        </p:tav>
                                      </p:tavLst>
                                    </p:anim>
                                    <p:anim calcmode="lin" valueType="num">
                                      <p:cBhvr>
                                        <p:cTn id="14" dur="500" fill="hold"/>
                                        <p:tgtEl>
                                          <p:spTgt spid="51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1139066"/>
            <a:ext cx="9144000" cy="5535728"/>
          </a:xfrm>
          <a:prstGeom prst="rect">
            <a:avLst/>
          </a:prstGeom>
          <a:noFill/>
          <a:ln w="9525">
            <a:noFill/>
            <a:miter lim="800000"/>
            <a:headEnd/>
            <a:tailEnd/>
          </a:ln>
        </p:spPr>
      </p:pic>
      <p:sp>
        <p:nvSpPr>
          <p:cNvPr id="9" name="Rectangle à coins arrondis 8"/>
          <p:cNvSpPr/>
          <p:nvPr/>
        </p:nvSpPr>
        <p:spPr>
          <a:xfrm>
            <a:off x="1892595" y="862619"/>
            <a:ext cx="2604977" cy="552893"/>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fr-FR" dirty="0" smtClean="0">
                <a:solidFill>
                  <a:schemeClr val="bg1"/>
                </a:solidFill>
              </a:rPr>
              <a:t>L’élève règle les paramètres extérieurs</a:t>
            </a:r>
            <a:endParaRPr lang="fr-FR" dirty="0">
              <a:solidFill>
                <a:schemeClr val="bg1"/>
              </a:solidFill>
            </a:endParaRPr>
          </a:p>
        </p:txBody>
      </p:sp>
      <p:sp>
        <p:nvSpPr>
          <p:cNvPr id="11" name="Flèche vers le bas 10"/>
          <p:cNvSpPr/>
          <p:nvPr/>
        </p:nvSpPr>
        <p:spPr>
          <a:xfrm>
            <a:off x="8027581" y="1139066"/>
            <a:ext cx="361507" cy="1029976"/>
          </a:xfrm>
          <a:prstGeom prst="down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fr-FR"/>
          </a:p>
        </p:txBody>
      </p:sp>
      <p:sp>
        <p:nvSpPr>
          <p:cNvPr id="12" name="Flèche vers le bas 11"/>
          <p:cNvSpPr/>
          <p:nvPr/>
        </p:nvSpPr>
        <p:spPr>
          <a:xfrm>
            <a:off x="7846827" y="5204248"/>
            <a:ext cx="361507" cy="1029976"/>
          </a:xfrm>
          <a:prstGeom prst="down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fr-FR"/>
          </a:p>
        </p:txBody>
      </p:sp>
      <p:sp>
        <p:nvSpPr>
          <p:cNvPr id="14" name="Flèche vers le bas 13"/>
          <p:cNvSpPr/>
          <p:nvPr/>
        </p:nvSpPr>
        <p:spPr>
          <a:xfrm>
            <a:off x="106037" y="4003849"/>
            <a:ext cx="361507" cy="1029976"/>
          </a:xfrm>
          <a:prstGeom prst="down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fr-FR"/>
          </a:p>
        </p:txBody>
      </p:sp>
      <p:sp>
        <p:nvSpPr>
          <p:cNvPr id="13" name="Rectangle à coins arrondis 12"/>
          <p:cNvSpPr/>
          <p:nvPr/>
        </p:nvSpPr>
        <p:spPr>
          <a:xfrm>
            <a:off x="152400" y="3965944"/>
            <a:ext cx="2604977" cy="552893"/>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fr-FR" dirty="0" smtClean="0">
                <a:solidFill>
                  <a:schemeClr val="bg1"/>
                </a:solidFill>
              </a:rPr>
              <a:t>Puis la puissance de la chaudière</a:t>
            </a:r>
            <a:endParaRPr lang="fr-FR" dirty="0">
              <a:solidFill>
                <a:schemeClr val="bg1"/>
              </a:solidFill>
            </a:endParaRPr>
          </a:p>
        </p:txBody>
      </p:sp>
      <p:sp>
        <p:nvSpPr>
          <p:cNvPr id="15" name="Titre 1"/>
          <p:cNvSpPr txBox="1">
            <a:spLocks/>
          </p:cNvSpPr>
          <p:nvPr/>
        </p:nvSpPr>
        <p:spPr>
          <a:xfrm>
            <a:off x="467544" y="0"/>
            <a:ext cx="8208912" cy="836712"/>
          </a:xfrm>
          <a:prstGeom prst="rect">
            <a:avLst/>
          </a:prstGeom>
        </p:spPr>
        <p:txBody>
          <a:bodyPr vert="horz" lIns="91440" tIns="45720" rIns="91440" bIns="45720" rtlCol="0" anchor="ctr">
            <a:normAutofit fontScale="85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4400" dirty="0" smtClean="0">
                <a:latin typeface="+mj-lt"/>
                <a:ea typeface="+mj-ea"/>
                <a:cs typeface="+mj-cs"/>
              </a:rPr>
              <a:t>Simulation thermique d’une habitation</a:t>
            </a:r>
            <a:endParaRPr kumimoji="0" lang="fr-FR" sz="4400" b="0" i="0" u="none" strike="noStrike" kern="1200" cap="none" spc="0" normalizeH="0" baseline="0" noProof="0" dirty="0" smtClean="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strVal val="#ppt_h"/>
                                          </p:val>
                                        </p:tav>
                                        <p:tav tm="100000">
                                          <p:val>
                                            <p:strVal val="#ppt_h"/>
                                          </p:val>
                                        </p:tav>
                                      </p:tavLst>
                                    </p:anim>
                                  </p:childTnLst>
                                </p:cTn>
                              </p:par>
                              <p:par>
                                <p:cTn id="15" presetID="17" presetClass="entr" presetSubtype="1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4" grpId="0" animBg="1"/>
      <p:bldP spid="13"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28589" y="2094614"/>
            <a:ext cx="4705945" cy="4669465"/>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4494980" y="2284780"/>
            <a:ext cx="4649020" cy="3280477"/>
          </a:xfrm>
          <a:prstGeom prst="rect">
            <a:avLst/>
          </a:prstGeom>
          <a:noFill/>
          <a:ln w="9525">
            <a:noFill/>
            <a:miter lim="800000"/>
            <a:headEnd/>
            <a:tailEnd/>
          </a:ln>
        </p:spPr>
      </p:pic>
      <p:sp>
        <p:nvSpPr>
          <p:cNvPr id="4" name="Légende encadrée 1 3"/>
          <p:cNvSpPr/>
          <p:nvPr/>
        </p:nvSpPr>
        <p:spPr>
          <a:xfrm>
            <a:off x="1172792" y="4894118"/>
            <a:ext cx="802326" cy="177211"/>
          </a:xfrm>
          <a:prstGeom prst="borderCallout1">
            <a:avLst>
              <a:gd name="adj1" fmla="val 293546"/>
              <a:gd name="adj2" fmla="val 125491"/>
              <a:gd name="adj3" fmla="val 52499"/>
              <a:gd name="adj4" fmla="val 100000"/>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050" dirty="0" smtClean="0">
                <a:solidFill>
                  <a:schemeClr val="tx1"/>
                </a:solidFill>
              </a:rPr>
              <a:t>T° comble</a:t>
            </a:r>
            <a:endParaRPr lang="fr-FR" sz="1050" dirty="0">
              <a:solidFill>
                <a:schemeClr val="tx1"/>
              </a:solidFill>
            </a:endParaRPr>
          </a:p>
        </p:txBody>
      </p:sp>
      <p:sp>
        <p:nvSpPr>
          <p:cNvPr id="5" name="Légende encadrée 1 4"/>
          <p:cNvSpPr/>
          <p:nvPr/>
        </p:nvSpPr>
        <p:spPr>
          <a:xfrm>
            <a:off x="663833" y="3035495"/>
            <a:ext cx="954657" cy="163902"/>
          </a:xfrm>
          <a:prstGeom prst="borderCallout1">
            <a:avLst>
              <a:gd name="adj1" fmla="val 63605"/>
              <a:gd name="adj2" fmla="val 170448"/>
              <a:gd name="adj3" fmla="val 52499"/>
              <a:gd name="adj4" fmla="val 100000"/>
            </a:avLst>
          </a:prstGeom>
          <a:solidFill>
            <a:srgbClr val="D60093"/>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050" dirty="0" smtClean="0">
                <a:solidFill>
                  <a:schemeClr val="tx1"/>
                </a:solidFill>
              </a:rPr>
              <a:t>T° intérieure</a:t>
            </a:r>
            <a:endParaRPr lang="fr-FR" sz="1050" dirty="0">
              <a:solidFill>
                <a:schemeClr val="tx1"/>
              </a:solidFill>
            </a:endParaRPr>
          </a:p>
        </p:txBody>
      </p:sp>
      <p:sp>
        <p:nvSpPr>
          <p:cNvPr id="6" name="Légende encadrée 1 5"/>
          <p:cNvSpPr/>
          <p:nvPr/>
        </p:nvSpPr>
        <p:spPr>
          <a:xfrm>
            <a:off x="7407215" y="2529444"/>
            <a:ext cx="488830" cy="177211"/>
          </a:xfrm>
          <a:prstGeom prst="borderCallout1">
            <a:avLst>
              <a:gd name="adj1" fmla="val 196189"/>
              <a:gd name="adj2" fmla="val 190785"/>
              <a:gd name="adj3" fmla="val 52499"/>
              <a:gd name="adj4" fmla="val 100000"/>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050" dirty="0" smtClean="0">
                <a:solidFill>
                  <a:schemeClr val="tx1"/>
                </a:solidFill>
              </a:rPr>
              <a:t>Coût</a:t>
            </a:r>
            <a:endParaRPr lang="fr-FR" sz="1050" dirty="0">
              <a:solidFill>
                <a:schemeClr val="tx1"/>
              </a:solidFill>
            </a:endParaRPr>
          </a:p>
        </p:txBody>
      </p:sp>
      <p:sp>
        <p:nvSpPr>
          <p:cNvPr id="8" name="Rectangle à coins arrondis 7"/>
          <p:cNvSpPr/>
          <p:nvPr/>
        </p:nvSpPr>
        <p:spPr>
          <a:xfrm>
            <a:off x="282968" y="1201476"/>
            <a:ext cx="7317240" cy="382771"/>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fr-FR" sz="2000" dirty="0" smtClean="0">
                <a:solidFill>
                  <a:schemeClr val="tx1"/>
                </a:solidFill>
              </a:rPr>
              <a:t>Résultats de la simulation du comportement sur 10H (36000 s)</a:t>
            </a:r>
            <a:endParaRPr lang="fr-FR" sz="2000" dirty="0">
              <a:solidFill>
                <a:schemeClr val="tx1"/>
              </a:solidFill>
            </a:endParaRPr>
          </a:p>
        </p:txBody>
      </p:sp>
      <p:sp>
        <p:nvSpPr>
          <p:cNvPr id="9" name="Rectangle à coins arrondis 8"/>
          <p:cNvSpPr/>
          <p:nvPr/>
        </p:nvSpPr>
        <p:spPr>
          <a:xfrm>
            <a:off x="1775638" y="3577523"/>
            <a:ext cx="2222204" cy="834989"/>
          </a:xfrm>
          <a:prstGeom prst="wedgeRoundRectCallout">
            <a:avLst>
              <a:gd name="adj1" fmla="val 11485"/>
              <a:gd name="adj2" fmla="val -130891"/>
              <a:gd name="adj3" fmla="val 16667"/>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fr-FR" dirty="0" smtClean="0"/>
              <a:t>Il faut  environ 4H50  (17400s) pour atteindre 20°</a:t>
            </a:r>
            <a:endParaRPr lang="fr-FR" dirty="0"/>
          </a:p>
        </p:txBody>
      </p:sp>
      <p:sp>
        <p:nvSpPr>
          <p:cNvPr id="10" name="Rectangle à coins arrondis 9"/>
          <p:cNvSpPr/>
          <p:nvPr/>
        </p:nvSpPr>
        <p:spPr>
          <a:xfrm>
            <a:off x="5166698" y="3035495"/>
            <a:ext cx="1621231" cy="657778"/>
          </a:xfrm>
          <a:prstGeom prst="wedgeRoundRectCallout">
            <a:avLst>
              <a:gd name="adj1" fmla="val 40988"/>
              <a:gd name="adj2" fmla="val 95677"/>
              <a:gd name="adj3" fmla="val 16667"/>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fr-FR" dirty="0" smtClean="0"/>
              <a:t>Pour un coût d’environ 4€</a:t>
            </a:r>
            <a:endParaRPr lang="fr-FR" dirty="0"/>
          </a:p>
        </p:txBody>
      </p:sp>
      <p:sp>
        <p:nvSpPr>
          <p:cNvPr id="11" name="Titre 1"/>
          <p:cNvSpPr txBox="1">
            <a:spLocks/>
          </p:cNvSpPr>
          <p:nvPr/>
        </p:nvSpPr>
        <p:spPr>
          <a:xfrm>
            <a:off x="467544" y="0"/>
            <a:ext cx="8208912" cy="836712"/>
          </a:xfrm>
          <a:prstGeom prst="rect">
            <a:avLst/>
          </a:prstGeom>
        </p:spPr>
        <p:txBody>
          <a:bodyPr vert="horz" lIns="91440" tIns="45720" rIns="91440" bIns="45720" rtlCol="0" anchor="ctr">
            <a:normAutofit fontScale="85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4400" dirty="0" smtClean="0">
                <a:latin typeface="+mj-lt"/>
                <a:ea typeface="+mj-ea"/>
                <a:cs typeface="+mj-cs"/>
              </a:rPr>
              <a:t>Simulation thermique d’une habitation</a:t>
            </a:r>
            <a:endParaRPr kumimoji="0" lang="fr-FR" sz="4400" b="0" i="0" u="none" strike="noStrike" kern="1200" cap="none" spc="0" normalizeH="0" baseline="0" noProof="0" dirty="0" smtClean="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par>
                                <p:cTn id="15" presetID="17" presetClass="entr" presetSubtype="10" fill="hold" nodeType="withEffect">
                                  <p:stCondLst>
                                    <p:cond delay="0"/>
                                  </p:stCondLst>
                                  <p:childTnLst>
                                    <p:set>
                                      <p:cBhvr>
                                        <p:cTn id="16" dur="1" fill="hold">
                                          <p:stCondLst>
                                            <p:cond delay="0"/>
                                          </p:stCondLst>
                                        </p:cTn>
                                        <p:tgtEl>
                                          <p:spTgt spid="2051"/>
                                        </p:tgtEl>
                                        <p:attrNameLst>
                                          <p:attrName>style.visibility</p:attrName>
                                        </p:attrNameLst>
                                      </p:cBhvr>
                                      <p:to>
                                        <p:strVal val="visible"/>
                                      </p:to>
                                    </p:set>
                                    <p:anim calcmode="lin" valueType="num">
                                      <p:cBhvr>
                                        <p:cTn id="17" dur="500" fill="hold"/>
                                        <p:tgtEl>
                                          <p:spTgt spid="2051"/>
                                        </p:tgtEl>
                                        <p:attrNameLst>
                                          <p:attrName>ppt_w</p:attrName>
                                        </p:attrNameLst>
                                      </p:cBhvr>
                                      <p:tavLst>
                                        <p:tav tm="0">
                                          <p:val>
                                            <p:fltVal val="0"/>
                                          </p:val>
                                        </p:tav>
                                        <p:tav tm="100000">
                                          <p:val>
                                            <p:strVal val="#ppt_w"/>
                                          </p:val>
                                        </p:tav>
                                      </p:tavLst>
                                    </p:anim>
                                    <p:anim calcmode="lin" valueType="num">
                                      <p:cBhvr>
                                        <p:cTn id="18" dur="500" fill="hold"/>
                                        <p:tgtEl>
                                          <p:spTgt spid="2051"/>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b="5625"/>
          <a:stretch>
            <a:fillRect/>
          </a:stretch>
        </p:blipFill>
        <p:spPr bwMode="auto">
          <a:xfrm>
            <a:off x="1510760" y="1144971"/>
            <a:ext cx="5854220" cy="5838954"/>
          </a:xfrm>
          <a:prstGeom prst="rect">
            <a:avLst/>
          </a:prstGeom>
          <a:noFill/>
          <a:ln w="9525">
            <a:noFill/>
            <a:miter lim="800000"/>
            <a:headEnd/>
            <a:tailEnd/>
          </a:ln>
        </p:spPr>
      </p:pic>
      <p:grpSp>
        <p:nvGrpSpPr>
          <p:cNvPr id="2" name="Groupe 19"/>
          <p:cNvGrpSpPr/>
          <p:nvPr/>
        </p:nvGrpSpPr>
        <p:grpSpPr>
          <a:xfrm>
            <a:off x="338971" y="1137348"/>
            <a:ext cx="1171790" cy="5433169"/>
            <a:chOff x="286143" y="673395"/>
            <a:chExt cx="1224617" cy="5433169"/>
          </a:xfrm>
        </p:grpSpPr>
        <p:sp>
          <p:nvSpPr>
            <p:cNvPr id="3" name="Légende encadrée 1 2"/>
            <p:cNvSpPr/>
            <p:nvPr/>
          </p:nvSpPr>
          <p:spPr>
            <a:xfrm>
              <a:off x="286143" y="1144971"/>
              <a:ext cx="1171790" cy="177211"/>
            </a:xfrm>
            <a:prstGeom prst="borderCallout1">
              <a:avLst>
                <a:gd name="adj1" fmla="val -129959"/>
                <a:gd name="adj2" fmla="val 228662"/>
                <a:gd name="adj3" fmla="val 52499"/>
                <a:gd name="adj4" fmla="val 100000"/>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050" dirty="0" smtClean="0">
                  <a:solidFill>
                    <a:schemeClr val="tx1"/>
                  </a:solidFill>
                </a:rPr>
                <a:t>T° laine de vert</a:t>
              </a:r>
              <a:endParaRPr lang="fr-FR" sz="1050" dirty="0">
                <a:solidFill>
                  <a:schemeClr val="tx1"/>
                </a:solidFill>
              </a:endParaRPr>
            </a:p>
          </p:txBody>
        </p:sp>
        <p:sp>
          <p:nvSpPr>
            <p:cNvPr id="4" name="Légende encadrée 1 3"/>
            <p:cNvSpPr/>
            <p:nvPr/>
          </p:nvSpPr>
          <p:spPr>
            <a:xfrm>
              <a:off x="338970" y="673395"/>
              <a:ext cx="839973" cy="319177"/>
            </a:xfrm>
            <a:prstGeom prst="borderCallout1">
              <a:avLst>
                <a:gd name="adj1" fmla="val 90632"/>
                <a:gd name="adj2" fmla="val 182028"/>
                <a:gd name="adj3" fmla="val 52499"/>
                <a:gd name="adj4" fmla="val 100000"/>
              </a:avLst>
            </a:prstGeom>
            <a:solidFill>
              <a:srgbClr val="D60093"/>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050" dirty="0" smtClean="0">
                  <a:solidFill>
                    <a:schemeClr val="tx1"/>
                  </a:solidFill>
                </a:rPr>
                <a:t>T° de  la couverture</a:t>
              </a:r>
              <a:endParaRPr lang="fr-FR" sz="1050" dirty="0">
                <a:solidFill>
                  <a:schemeClr val="tx1"/>
                </a:solidFill>
              </a:endParaRPr>
            </a:p>
          </p:txBody>
        </p:sp>
        <p:sp>
          <p:nvSpPr>
            <p:cNvPr id="5" name="Légende encadrée 1 4"/>
            <p:cNvSpPr/>
            <p:nvPr/>
          </p:nvSpPr>
          <p:spPr>
            <a:xfrm>
              <a:off x="338970" y="1757915"/>
              <a:ext cx="979468" cy="424568"/>
            </a:xfrm>
            <a:prstGeom prst="borderCallout1">
              <a:avLst>
                <a:gd name="adj1" fmla="val 25261"/>
                <a:gd name="adj2" fmla="val 214511"/>
                <a:gd name="adj3" fmla="val 52499"/>
                <a:gd name="adj4" fmla="val 100000"/>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dirty="0" smtClean="0">
                  <a:solidFill>
                    <a:schemeClr val="tx1"/>
                  </a:solidFill>
                </a:rPr>
                <a:t>T° des murs (encuvement en </a:t>
              </a:r>
              <a:r>
                <a:rPr lang="fr-FR" sz="900" dirty="0" err="1" smtClean="0">
                  <a:solidFill>
                    <a:schemeClr val="tx1"/>
                  </a:solidFill>
                </a:rPr>
                <a:t>aglo</a:t>
              </a:r>
              <a:r>
                <a:rPr lang="fr-FR" sz="900" dirty="0" smtClean="0">
                  <a:solidFill>
                    <a:schemeClr val="tx1"/>
                  </a:solidFill>
                </a:rPr>
                <a:t>)</a:t>
              </a:r>
              <a:endParaRPr lang="fr-FR" sz="900" dirty="0">
                <a:solidFill>
                  <a:schemeClr val="tx1"/>
                </a:solidFill>
              </a:endParaRPr>
            </a:p>
          </p:txBody>
        </p:sp>
        <p:sp>
          <p:nvSpPr>
            <p:cNvPr id="12" name="Légende encadrée 1 11"/>
            <p:cNvSpPr/>
            <p:nvPr/>
          </p:nvSpPr>
          <p:spPr>
            <a:xfrm>
              <a:off x="420512" y="5246998"/>
              <a:ext cx="1032295" cy="300855"/>
            </a:xfrm>
            <a:prstGeom prst="borderCallout1">
              <a:avLst>
                <a:gd name="adj1" fmla="val -90015"/>
                <a:gd name="adj2" fmla="val 268948"/>
                <a:gd name="adj3" fmla="val 52499"/>
                <a:gd name="adj4" fmla="val 100000"/>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000" dirty="0" smtClean="0">
                  <a:solidFill>
                    <a:schemeClr val="tx1"/>
                  </a:solidFill>
                </a:rPr>
                <a:t>T° de mur (</a:t>
              </a:r>
              <a:r>
                <a:rPr lang="fr-FR" sz="1000" dirty="0" err="1" smtClean="0">
                  <a:solidFill>
                    <a:schemeClr val="tx1"/>
                  </a:solidFill>
                </a:rPr>
                <a:t>Aglo</a:t>
              </a:r>
              <a:r>
                <a:rPr lang="fr-FR" sz="1000" dirty="0" smtClean="0">
                  <a:solidFill>
                    <a:schemeClr val="tx1"/>
                  </a:solidFill>
                </a:rPr>
                <a:t>)</a:t>
              </a:r>
              <a:endParaRPr lang="fr-FR" sz="1200" dirty="0"/>
            </a:p>
          </p:txBody>
        </p:sp>
        <p:sp>
          <p:nvSpPr>
            <p:cNvPr id="13" name="Légende encadrée 1 12"/>
            <p:cNvSpPr/>
            <p:nvPr/>
          </p:nvSpPr>
          <p:spPr>
            <a:xfrm>
              <a:off x="478465" y="2829465"/>
              <a:ext cx="1032295" cy="307142"/>
            </a:xfrm>
            <a:prstGeom prst="borderCallout1">
              <a:avLst>
                <a:gd name="adj1" fmla="val 56070"/>
                <a:gd name="adj2" fmla="val 250258"/>
                <a:gd name="adj3" fmla="val 52499"/>
                <a:gd name="adj4" fmla="val 100000"/>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050" dirty="0" smtClean="0">
                  <a:solidFill>
                    <a:schemeClr val="tx1"/>
                  </a:solidFill>
                </a:rPr>
                <a:t>T° de l’isolant verticale</a:t>
              </a:r>
              <a:endParaRPr lang="fr-FR" sz="1050" dirty="0">
                <a:solidFill>
                  <a:schemeClr val="tx1"/>
                </a:solidFill>
              </a:endParaRPr>
            </a:p>
          </p:txBody>
        </p:sp>
        <p:sp>
          <p:nvSpPr>
            <p:cNvPr id="14" name="Légende encadrée 1 13"/>
            <p:cNvSpPr/>
            <p:nvPr/>
          </p:nvSpPr>
          <p:spPr>
            <a:xfrm>
              <a:off x="338971" y="3355676"/>
              <a:ext cx="979468" cy="207034"/>
            </a:xfrm>
            <a:prstGeom prst="borderCallout1">
              <a:avLst>
                <a:gd name="adj1" fmla="val -83227"/>
                <a:gd name="adj2" fmla="val 268693"/>
                <a:gd name="adj3" fmla="val 52499"/>
                <a:gd name="adj4" fmla="val 100000"/>
              </a:avLst>
            </a:prstGeom>
            <a:solidFill>
              <a:srgbClr val="D60093"/>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050" dirty="0" smtClean="0">
                  <a:solidFill>
                    <a:schemeClr val="tx1"/>
                  </a:solidFill>
                </a:rPr>
                <a:t>T° du plafond</a:t>
              </a:r>
              <a:endParaRPr lang="fr-FR" sz="1050" dirty="0">
                <a:solidFill>
                  <a:schemeClr val="tx1"/>
                </a:solidFill>
              </a:endParaRPr>
            </a:p>
          </p:txBody>
        </p:sp>
        <p:sp>
          <p:nvSpPr>
            <p:cNvPr id="15" name="Légende encadrée 1 14"/>
            <p:cNvSpPr/>
            <p:nvPr/>
          </p:nvSpPr>
          <p:spPr>
            <a:xfrm>
              <a:off x="420512" y="3852260"/>
              <a:ext cx="979468" cy="191655"/>
            </a:xfrm>
            <a:prstGeom prst="borderCallout1">
              <a:avLst>
                <a:gd name="adj1" fmla="val 84311"/>
                <a:gd name="adj2" fmla="val 171147"/>
                <a:gd name="adj3" fmla="val 52499"/>
                <a:gd name="adj4" fmla="val 100000"/>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dirty="0" smtClean="0">
                  <a:solidFill>
                    <a:schemeClr val="tx1"/>
                  </a:solidFill>
                </a:rPr>
                <a:t>T° des vitrages</a:t>
              </a:r>
              <a:endParaRPr lang="fr-FR" sz="900" dirty="0">
                <a:solidFill>
                  <a:schemeClr val="tx1"/>
                </a:solidFill>
              </a:endParaRPr>
            </a:p>
          </p:txBody>
        </p:sp>
        <p:sp>
          <p:nvSpPr>
            <p:cNvPr id="16" name="Légende encadrée 1 15"/>
            <p:cNvSpPr/>
            <p:nvPr/>
          </p:nvSpPr>
          <p:spPr>
            <a:xfrm>
              <a:off x="338970" y="4242388"/>
              <a:ext cx="1032295" cy="307142"/>
            </a:xfrm>
            <a:prstGeom prst="borderCallout1">
              <a:avLst>
                <a:gd name="adj1" fmla="val 173249"/>
                <a:gd name="adj2" fmla="val 263883"/>
                <a:gd name="adj3" fmla="val 52499"/>
                <a:gd name="adj4" fmla="val 100000"/>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050" dirty="0" smtClean="0">
                  <a:solidFill>
                    <a:schemeClr val="tx1"/>
                  </a:solidFill>
                </a:rPr>
                <a:t>T° du mur (BA13)</a:t>
              </a:r>
              <a:endParaRPr lang="fr-FR" sz="1050" dirty="0">
                <a:solidFill>
                  <a:schemeClr val="tx1"/>
                </a:solidFill>
              </a:endParaRPr>
            </a:p>
          </p:txBody>
        </p:sp>
        <p:sp>
          <p:nvSpPr>
            <p:cNvPr id="17" name="Légende encadrée 1 16"/>
            <p:cNvSpPr/>
            <p:nvPr/>
          </p:nvSpPr>
          <p:spPr>
            <a:xfrm>
              <a:off x="391797" y="4735902"/>
              <a:ext cx="979468" cy="327803"/>
            </a:xfrm>
            <a:prstGeom prst="borderCallout1">
              <a:avLst>
                <a:gd name="adj1" fmla="val 51855"/>
                <a:gd name="adj2" fmla="val 248436"/>
                <a:gd name="adj3" fmla="val 52499"/>
                <a:gd name="adj4" fmla="val 100000"/>
              </a:avLst>
            </a:prstGeom>
            <a:solidFill>
              <a:srgbClr val="D60093"/>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050" dirty="0" smtClean="0">
                  <a:solidFill>
                    <a:schemeClr val="tx1"/>
                  </a:solidFill>
                </a:rPr>
                <a:t>T° de l’isolant vertical </a:t>
              </a:r>
              <a:endParaRPr lang="fr-FR" sz="1050" dirty="0">
                <a:solidFill>
                  <a:schemeClr val="tx1"/>
                </a:solidFill>
              </a:endParaRPr>
            </a:p>
          </p:txBody>
        </p:sp>
        <p:sp>
          <p:nvSpPr>
            <p:cNvPr id="18" name="Légende encadrée 1 17"/>
            <p:cNvSpPr/>
            <p:nvPr/>
          </p:nvSpPr>
          <p:spPr>
            <a:xfrm>
              <a:off x="420512" y="5914909"/>
              <a:ext cx="979468" cy="191655"/>
            </a:xfrm>
            <a:prstGeom prst="borderCallout1">
              <a:avLst>
                <a:gd name="adj1" fmla="val 54477"/>
                <a:gd name="adj2" fmla="val 214392"/>
                <a:gd name="adj3" fmla="val 52499"/>
                <a:gd name="adj4" fmla="val 100000"/>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dirty="0" smtClean="0">
                  <a:solidFill>
                    <a:schemeClr val="tx1"/>
                  </a:solidFill>
                </a:rPr>
                <a:t>T° de la dalle</a:t>
              </a:r>
              <a:endParaRPr lang="fr-FR" sz="900" dirty="0">
                <a:solidFill>
                  <a:schemeClr val="tx1"/>
                </a:solidFill>
              </a:endParaRPr>
            </a:p>
          </p:txBody>
        </p:sp>
      </p:grpSp>
      <p:sp>
        <p:nvSpPr>
          <p:cNvPr id="21" name="Titre 1"/>
          <p:cNvSpPr txBox="1">
            <a:spLocks/>
          </p:cNvSpPr>
          <p:nvPr/>
        </p:nvSpPr>
        <p:spPr>
          <a:xfrm>
            <a:off x="467544" y="0"/>
            <a:ext cx="8208912" cy="836712"/>
          </a:xfrm>
          <a:prstGeom prst="rect">
            <a:avLst/>
          </a:prstGeom>
        </p:spPr>
        <p:txBody>
          <a:bodyPr vert="horz" lIns="91440" tIns="45720" rIns="91440" bIns="45720" rtlCol="0" anchor="ctr">
            <a:normAutofit fontScale="85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4400" dirty="0" smtClean="0">
                <a:latin typeface="+mj-lt"/>
                <a:ea typeface="+mj-ea"/>
                <a:cs typeface="+mj-cs"/>
              </a:rPr>
              <a:t>Simulation thermique d’une habitation</a:t>
            </a:r>
            <a:endParaRPr kumimoji="0" lang="fr-FR" sz="44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22" name="Rectangle à coins arrondis 21"/>
          <p:cNvSpPr/>
          <p:nvPr/>
        </p:nvSpPr>
        <p:spPr>
          <a:xfrm>
            <a:off x="674854" y="645326"/>
            <a:ext cx="4015899" cy="382771"/>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fr-FR" sz="2000" dirty="0" smtClean="0">
                <a:solidFill>
                  <a:schemeClr val="tx1"/>
                </a:solidFill>
              </a:rPr>
              <a:t>Données complémentaires</a:t>
            </a:r>
            <a:endParaRPr lang="fr-FR" sz="2000" dirty="0">
              <a:solidFill>
                <a:schemeClr val="tx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3554" name="Rectangle 2"/>
          <p:cNvSpPr>
            <a:spLocks noGrp="1" noRot="1" noChangeArrowheads="1"/>
          </p:cNvSpPr>
          <p:nvPr>
            <p:ph type="title"/>
          </p:nvPr>
        </p:nvSpPr>
        <p:spPr>
          <a:xfrm>
            <a:off x="457200" y="274638"/>
            <a:ext cx="8229600" cy="633412"/>
          </a:xfrm>
        </p:spPr>
        <p:txBody>
          <a:bodyPr/>
          <a:lstStyle/>
          <a:p>
            <a:r>
              <a:rPr lang="fr-FR" altLang="fr-FR" sz="3200"/>
              <a:t>Faire acquérir et évaluer des compétences</a:t>
            </a:r>
          </a:p>
        </p:txBody>
      </p:sp>
      <p:sp>
        <p:nvSpPr>
          <p:cNvPr id="23555" name="Rectangle 3"/>
          <p:cNvSpPr>
            <a:spLocks noGrp="1" noChangeArrowheads="1"/>
          </p:cNvSpPr>
          <p:nvPr>
            <p:ph type="body" idx="1"/>
          </p:nvPr>
        </p:nvSpPr>
        <p:spPr>
          <a:xfrm>
            <a:off x="0" y="908050"/>
            <a:ext cx="9144000" cy="5949950"/>
          </a:xfrm>
        </p:spPr>
        <p:txBody>
          <a:bodyPr/>
          <a:lstStyle/>
          <a:p>
            <a:pPr algn="ctr">
              <a:buFont typeface="Wingdings" pitchFamily="2" charset="2"/>
              <a:buNone/>
            </a:pPr>
            <a:r>
              <a:rPr lang="fr-FR" altLang="fr-FR" dirty="0"/>
              <a:t>	2- </a:t>
            </a:r>
            <a:r>
              <a:rPr lang="fr-FR" altLang="fr-FR" b="1" u="sng" dirty="0"/>
              <a:t>Le processus d’acquisition des compétences</a:t>
            </a:r>
          </a:p>
          <a:p>
            <a:pPr>
              <a:buFont typeface="Wingdings" pitchFamily="2" charset="2"/>
              <a:buNone/>
            </a:pPr>
            <a:endParaRPr lang="fr-FR" altLang="fr-FR" b="1" u="sng" dirty="0"/>
          </a:p>
          <a:p>
            <a:pPr>
              <a:buFont typeface="Wingdings" pitchFamily="2" charset="2"/>
              <a:buNone/>
            </a:pPr>
            <a:r>
              <a:rPr lang="fr-FR" altLang="fr-FR" sz="2800" dirty="0"/>
              <a:t>Réel  </a:t>
            </a:r>
            <a:r>
              <a:rPr lang="fr-FR" altLang="fr-FR" sz="2800" dirty="0">
                <a:latin typeface="Times New Roman" pitchFamily="18" charset="0"/>
              </a:rPr>
              <a:t>→  Verbalisation → Conceptualisation → Généralisation</a:t>
            </a:r>
          </a:p>
          <a:p>
            <a:pPr>
              <a:buFont typeface="Wingdings" pitchFamily="2" charset="2"/>
              <a:buNone/>
            </a:pPr>
            <a:r>
              <a:rPr lang="fr-FR" altLang="fr-FR" sz="2800" dirty="0">
                <a:latin typeface="Times New Roman" pitchFamily="18" charset="0"/>
              </a:rPr>
              <a:t>   ↓ 		    ↓ 			   ↓                           ↓ </a:t>
            </a:r>
          </a:p>
          <a:p>
            <a:pPr>
              <a:buFont typeface="Wingdings" pitchFamily="2" charset="2"/>
              <a:buNone/>
            </a:pPr>
            <a:r>
              <a:rPr lang="fr-FR" altLang="fr-FR" sz="2800" dirty="0">
                <a:latin typeface="Times New Roman" pitchFamily="18" charset="0"/>
              </a:rPr>
              <a:t>Situation          Récit                 Appel aux 	   Transposition</a:t>
            </a:r>
          </a:p>
          <a:p>
            <a:pPr>
              <a:buFont typeface="Wingdings" pitchFamily="2" charset="2"/>
              <a:buNone/>
            </a:pPr>
            <a:r>
              <a:rPr lang="fr-FR" altLang="fr-FR" sz="2800" dirty="0">
                <a:latin typeface="Times New Roman" pitchFamily="18" charset="0"/>
              </a:rPr>
              <a:t>observée,     de l’activité           concepts,    	     dans des</a:t>
            </a:r>
          </a:p>
          <a:p>
            <a:pPr>
              <a:buFont typeface="Wingdings" pitchFamily="2" charset="2"/>
              <a:buNone/>
            </a:pPr>
            <a:r>
              <a:rPr lang="fr-FR" altLang="fr-FR" sz="2800" dirty="0">
                <a:latin typeface="Times New Roman" pitchFamily="18" charset="0"/>
              </a:rPr>
              <a:t>vécue ou       pour autrui,         aux mots clés        situations</a:t>
            </a:r>
          </a:p>
          <a:p>
            <a:pPr>
              <a:buFont typeface="Wingdings" pitchFamily="2" charset="2"/>
              <a:buNone/>
            </a:pPr>
            <a:r>
              <a:rPr lang="fr-FR" altLang="fr-FR" sz="2800" dirty="0">
                <a:latin typeface="Times New Roman" pitchFamily="18" charset="0"/>
              </a:rPr>
              <a:t>simulée           Analyse,				      différentes</a:t>
            </a:r>
          </a:p>
          <a:p>
            <a:pPr>
              <a:buFont typeface="Wingdings" pitchFamily="2" charset="2"/>
              <a:buNone/>
            </a:pPr>
            <a:r>
              <a:rPr lang="fr-FR" altLang="fr-FR" sz="2800" dirty="0">
                <a:latin typeface="Times New Roman" pitchFamily="18" charset="0"/>
              </a:rPr>
              <a:t>                      Structure   				     			    			                               </a:t>
            </a:r>
          </a:p>
          <a:p>
            <a:pPr>
              <a:buFont typeface="Wingdings" pitchFamily="2" charset="2"/>
              <a:buNone/>
            </a:pPr>
            <a:r>
              <a:rPr lang="fr-FR" altLang="fr-FR" sz="2800" dirty="0">
                <a:latin typeface="Times New Roman" pitchFamily="18" charset="0"/>
              </a:rPr>
              <a:t>				</a:t>
            </a:r>
          </a:p>
        </p:txBody>
      </p:sp>
      <p:pic>
        <p:nvPicPr>
          <p:cNvPr id="23558" name="verbalisation debriefing.mp3">
            <a:hlinkClick r:id="" action="ppaction://media"/>
          </p:cNvPr>
          <p:cNvPicPr>
            <a:picLocks noRot="1" noChangeAspect="1" noChangeArrowheads="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1979613" y="256540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23559" name="verbalisation réunion.mp3">
            <a:hlinkClick r:id="" action="ppaction://media"/>
          </p:cNvPr>
          <p:cNvPicPr>
            <a:picLocks noRot="1" noChangeAspect="1" noChangeArrowheads="1"/>
          </p:cNvPicPr>
          <p:nvPr>
            <a:audioFile r:link="rId2"/>
          </p:nvPr>
        </p:nvPicPr>
        <p:blipFill>
          <a:blip r:embed="rId7">
            <a:extLst>
              <a:ext uri="{28A0092B-C50C-407E-A947-70E740481C1C}">
                <a14:useLocalDpi xmlns:a14="http://schemas.microsoft.com/office/drawing/2010/main" val="0"/>
              </a:ext>
            </a:extLst>
          </a:blip>
          <a:srcRect/>
          <a:stretch>
            <a:fillRect/>
          </a:stretch>
        </p:blipFill>
        <p:spPr bwMode="auto">
          <a:xfrm>
            <a:off x="2627313" y="256540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23560" name="explicitation et conceptualisation.mp3">
            <a:hlinkClick r:id="" action="ppaction://media"/>
          </p:cNvPr>
          <p:cNvPicPr>
            <a:picLocks noRot="1" noChangeAspect="1" noChangeArrowheads="1"/>
          </p:cNvPicPr>
          <p:nvPr>
            <a:audioFile r:link="rId3"/>
          </p:nvPr>
        </p:nvPicPr>
        <p:blipFill>
          <a:blip r:embed="rId7">
            <a:extLst>
              <a:ext uri="{28A0092B-C50C-407E-A947-70E740481C1C}">
                <a14:useLocalDpi xmlns:a14="http://schemas.microsoft.com/office/drawing/2010/main" val="0"/>
              </a:ext>
            </a:extLst>
          </a:blip>
          <a:srcRect/>
          <a:stretch>
            <a:fillRect/>
          </a:stretch>
        </p:blipFill>
        <p:spPr bwMode="auto">
          <a:xfrm>
            <a:off x="4356100" y="263683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23561" name="généralisation.mp3">
            <a:hlinkClick r:id="" action="ppaction://media"/>
          </p:cNvPr>
          <p:cNvPicPr>
            <a:picLocks noRot="1" noChangeAspect="1" noChangeArrowheads="1"/>
          </p:cNvPicPr>
          <p:nvPr>
            <a:audioFile r:link="rId4"/>
          </p:nvPr>
        </p:nvPicPr>
        <p:blipFill>
          <a:blip r:embed="rId7">
            <a:extLst>
              <a:ext uri="{28A0092B-C50C-407E-A947-70E740481C1C}">
                <a14:useLocalDpi xmlns:a14="http://schemas.microsoft.com/office/drawing/2010/main" val="0"/>
              </a:ext>
            </a:extLst>
          </a:blip>
          <a:srcRect/>
          <a:stretch>
            <a:fillRect/>
          </a:stretch>
        </p:blipFill>
        <p:spPr bwMode="auto">
          <a:xfrm>
            <a:off x="7019925" y="263683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71459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animEffect transition="in" filter="checkerboard(across)">
                                      <p:cBhvr>
                                        <p:cTn id="7" dur="500"/>
                                        <p:tgtEl>
                                          <p:spTgt spid="235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23558"/>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1" presetClass="mediacall" presetSubtype="0" fill="hold" nodeType="clickEffect">
                                  <p:stCondLst>
                                    <p:cond delay="0"/>
                                  </p:stCondLst>
                                  <p:childTnLst>
                                    <p:cmd type="call" cmd="playFrom(0.0)">
                                      <p:cBhvr>
                                        <p:cTn id="12" dur="24336" fill="hold"/>
                                        <p:tgtEl>
                                          <p:spTgt spid="23558"/>
                                        </p:tgtEl>
                                      </p:cBhvr>
                                    </p:cmd>
                                  </p:childTnLst>
                                </p:cTn>
                              </p:par>
                            </p:childTnLst>
                          </p:cTn>
                        </p:par>
                      </p:childTnLst>
                    </p:cTn>
                  </p:par>
                </p:childTnLst>
              </p:cTn>
              <p:nextCondLst>
                <p:cond evt="onClick" delay="0">
                  <p:tgtEl>
                    <p:spTgt spid="23558"/>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23558"/>
                </p:tgtEl>
              </p:cMediaNode>
            </p:audio>
            <p:seq concurrent="1" nextAc="seek">
              <p:cTn id="14" restart="whenNotActive" fill="hold" evtFilter="cancelBubble" nodeType="interactiveSeq">
                <p:stCondLst>
                  <p:cond evt="onClick" delay="0">
                    <p:tgtEl>
                      <p:spTgt spid="23559"/>
                    </p:tgtEl>
                  </p:cond>
                </p:stCondLst>
                <p:endSync evt="end" delay="0">
                  <p:rtn val="all"/>
                </p:endSync>
                <p:childTnLst>
                  <p:par>
                    <p:cTn id="15" fill="hold" nodeType="clickPar">
                      <p:stCondLst>
                        <p:cond delay="0"/>
                      </p:stCondLst>
                      <p:childTnLst>
                        <p:par>
                          <p:cTn id="16" fill="hold" nodeType="withGroup">
                            <p:stCondLst>
                              <p:cond delay="0"/>
                            </p:stCondLst>
                            <p:childTnLst>
                              <p:par>
                                <p:cTn id="17" presetID="1" presetClass="mediacall" presetSubtype="0" fill="hold" nodeType="clickEffect">
                                  <p:stCondLst>
                                    <p:cond delay="0"/>
                                  </p:stCondLst>
                                  <p:childTnLst>
                                    <p:cmd type="call" cmd="playFrom(0.0)">
                                      <p:cBhvr>
                                        <p:cTn id="18" dur="28188" fill="hold"/>
                                        <p:tgtEl>
                                          <p:spTgt spid="23559"/>
                                        </p:tgtEl>
                                      </p:cBhvr>
                                    </p:cmd>
                                  </p:childTnLst>
                                </p:cTn>
                              </p:par>
                            </p:childTnLst>
                          </p:cTn>
                        </p:par>
                      </p:childTnLst>
                    </p:cTn>
                  </p:par>
                </p:childTnLst>
              </p:cTn>
              <p:nextCondLst>
                <p:cond evt="onClick" delay="0">
                  <p:tgtEl>
                    <p:spTgt spid="23559"/>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23559"/>
                </p:tgtEl>
              </p:cMediaNode>
            </p:audio>
            <p:seq concurrent="1" nextAc="seek">
              <p:cTn id="20" restart="whenNotActive" fill="hold" evtFilter="cancelBubble" nodeType="interactiveSeq">
                <p:stCondLst>
                  <p:cond evt="onClick" delay="0">
                    <p:tgtEl>
                      <p:spTgt spid="23560"/>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1" presetClass="mediacall" presetSubtype="0" fill="hold" nodeType="clickEffect">
                                  <p:stCondLst>
                                    <p:cond delay="0"/>
                                  </p:stCondLst>
                                  <p:childTnLst>
                                    <p:cmd type="call" cmd="playFrom(0.0)">
                                      <p:cBhvr>
                                        <p:cTn id="24" dur="26064" fill="hold"/>
                                        <p:tgtEl>
                                          <p:spTgt spid="23560"/>
                                        </p:tgtEl>
                                      </p:cBhvr>
                                    </p:cmd>
                                  </p:childTnLst>
                                </p:cTn>
                              </p:par>
                            </p:childTnLst>
                          </p:cTn>
                        </p:par>
                      </p:childTnLst>
                    </p:cTn>
                  </p:par>
                </p:childTnLst>
              </p:cTn>
              <p:nextCondLst>
                <p:cond evt="onClick" delay="0">
                  <p:tgtEl>
                    <p:spTgt spid="23560"/>
                  </p:tgtEl>
                </p:cond>
              </p:nextCondLst>
            </p:seq>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23560"/>
                </p:tgtEl>
              </p:cMediaNode>
            </p:audio>
            <p:seq concurrent="1" nextAc="seek">
              <p:cTn id="26" restart="whenNotActive" fill="hold" evtFilter="cancelBubble" nodeType="interactiveSeq">
                <p:stCondLst>
                  <p:cond evt="onClick" delay="0">
                    <p:tgtEl>
                      <p:spTgt spid="23561"/>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1" presetClass="mediacall" presetSubtype="0" fill="hold" nodeType="clickEffect">
                                  <p:stCondLst>
                                    <p:cond delay="0"/>
                                  </p:stCondLst>
                                  <p:childTnLst>
                                    <p:cmd type="call" cmd="playFrom(0.0)">
                                      <p:cBhvr>
                                        <p:cTn id="30" dur="14184" fill="hold"/>
                                        <p:tgtEl>
                                          <p:spTgt spid="23561"/>
                                        </p:tgtEl>
                                      </p:cBhvr>
                                    </p:cmd>
                                  </p:childTnLst>
                                </p:cTn>
                              </p:par>
                            </p:childTnLst>
                          </p:cTn>
                        </p:par>
                      </p:childTnLst>
                    </p:cTn>
                  </p:par>
                </p:childTnLst>
              </p:cTn>
              <p:nextCondLst>
                <p:cond evt="onClick" delay="0">
                  <p:tgtEl>
                    <p:spTgt spid="23561"/>
                  </p:tgtEl>
                </p:cond>
              </p:nextCondLst>
            </p:seq>
            <p:audio>
              <p:cMediaNode>
                <p:cTn id="31" fill="hold" display="0">
                  <p:stCondLst>
                    <p:cond delay="indefinite"/>
                  </p:stCondLst>
                  <p:endCondLst>
                    <p:cond evt="onNext" delay="0">
                      <p:tgtEl>
                        <p:sldTgt/>
                      </p:tgtEl>
                    </p:cond>
                    <p:cond evt="onPrev" delay="0">
                      <p:tgtEl>
                        <p:sldTgt/>
                      </p:tgtEl>
                    </p:cond>
                    <p:cond evt="onStopAudio" delay="0">
                      <p:tgtEl>
                        <p:sldTgt/>
                      </p:tgtEl>
                    </p:cond>
                  </p:endCondLst>
                </p:cTn>
                <p:tgtEl>
                  <p:spTgt spid="23561"/>
                </p:tgtEl>
              </p:cMediaNode>
            </p:audi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à coins arrondis 14"/>
          <p:cNvSpPr/>
          <p:nvPr/>
        </p:nvSpPr>
        <p:spPr>
          <a:xfrm>
            <a:off x="468313" y="1412875"/>
            <a:ext cx="8280400" cy="5040313"/>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4347" name="Rectangle 11"/>
          <p:cNvSpPr>
            <a:spLocks noChangeArrowheads="1"/>
          </p:cNvSpPr>
          <p:nvPr/>
        </p:nvSpPr>
        <p:spPr bwMode="auto">
          <a:xfrm>
            <a:off x="5707063" y="5295900"/>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354" name="Rectangle 11"/>
          <p:cNvSpPr>
            <a:spLocks noChangeArrowheads="1"/>
          </p:cNvSpPr>
          <p:nvPr/>
        </p:nvSpPr>
        <p:spPr bwMode="auto">
          <a:xfrm>
            <a:off x="4822825" y="4287838"/>
            <a:ext cx="184150" cy="731837"/>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358" name="AutoShape 4"/>
          <p:cNvSpPr>
            <a:spLocks noChangeArrowheads="1"/>
          </p:cNvSpPr>
          <p:nvPr/>
        </p:nvSpPr>
        <p:spPr bwMode="auto">
          <a:xfrm>
            <a:off x="323850" y="1125538"/>
            <a:ext cx="4648200" cy="609600"/>
          </a:xfrm>
          <a:prstGeom prst="roundRect">
            <a:avLst>
              <a:gd name="adj" fmla="val 16667"/>
            </a:avLst>
          </a:prstGeom>
          <a:solidFill>
            <a:srgbClr val="7BB800"/>
          </a:solidFill>
          <a:ln w="9525">
            <a:solidFill>
              <a:srgbClr val="7BB800"/>
            </a:solidFill>
            <a:round/>
            <a:headEnd/>
            <a:tailEnd/>
          </a:ln>
        </p:spPr>
        <p:txBody>
          <a:bodyPr/>
          <a:lstStyle/>
          <a:p>
            <a:pPr algn="ctr"/>
            <a:r>
              <a:rPr lang="fr-FR" altLang="zh-CN" b="1">
                <a:solidFill>
                  <a:srgbClr val="FFFFFF"/>
                </a:solidFill>
                <a:latin typeface="Calibri" pitchFamily="34" charset="0"/>
                <a:ea typeface="Times New Roman" pitchFamily="18" charset="0"/>
                <a:cs typeface="Calibri" pitchFamily="34" charset="0"/>
              </a:rPr>
              <a:t>Restitution</a:t>
            </a:r>
            <a:endParaRPr lang="fr-FR" altLang="zh-CN" sz="1000">
              <a:ea typeface="宋体" pitchFamily="2" charset="-122"/>
              <a:cs typeface="Calibri" pitchFamily="34" charset="0"/>
            </a:endParaRPr>
          </a:p>
          <a:p>
            <a:endParaRPr lang="fr-FR">
              <a:latin typeface="Calibri" pitchFamily="34" charset="0"/>
              <a:ea typeface="宋体" pitchFamily="2" charset="-122"/>
            </a:endParaRPr>
          </a:p>
        </p:txBody>
      </p:sp>
      <p:sp>
        <p:nvSpPr>
          <p:cNvPr id="37" name="Rectangle à coins arrondis 36"/>
          <p:cNvSpPr/>
          <p:nvPr/>
        </p:nvSpPr>
        <p:spPr>
          <a:xfrm>
            <a:off x="755576" y="2132856"/>
            <a:ext cx="3600400" cy="352839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41" name="Rectangle à coins arrondis 40"/>
          <p:cNvSpPr/>
          <p:nvPr/>
        </p:nvSpPr>
        <p:spPr>
          <a:xfrm>
            <a:off x="755576" y="2132856"/>
            <a:ext cx="3600400" cy="3528392"/>
          </a:xfrm>
          <a:prstGeom prst="roundRect">
            <a:avLst/>
          </a:prstGeom>
          <a:solidFill>
            <a:schemeClr val="accent6">
              <a:lumMod val="75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52" name="Rectangle à coins arrondis 51"/>
          <p:cNvSpPr/>
          <p:nvPr/>
        </p:nvSpPr>
        <p:spPr>
          <a:xfrm>
            <a:off x="2267744" y="2317816"/>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Les matériaux isolants – M1</a:t>
            </a:r>
            <a:endParaRPr lang="fr-FR" sz="1000" dirty="0"/>
          </a:p>
        </p:txBody>
      </p:sp>
      <p:sp>
        <p:nvSpPr>
          <p:cNvPr id="53" name="Rectangle à coins arrondis 52"/>
          <p:cNvSpPr/>
          <p:nvPr/>
        </p:nvSpPr>
        <p:spPr>
          <a:xfrm>
            <a:off x="2267744" y="4320392"/>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900" dirty="0" smtClean="0"/>
              <a:t>Isolation externe ou interne</a:t>
            </a:r>
          </a:p>
        </p:txBody>
      </p:sp>
      <p:sp>
        <p:nvSpPr>
          <p:cNvPr id="54" name="Rectangle à coins arrondis 53"/>
          <p:cNvSpPr/>
          <p:nvPr/>
        </p:nvSpPr>
        <p:spPr>
          <a:xfrm>
            <a:off x="2267744" y="2996952"/>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Les matériaux isolants – M2</a:t>
            </a:r>
            <a:endParaRPr lang="fr-FR" sz="1000" dirty="0"/>
          </a:p>
        </p:txBody>
      </p:sp>
      <p:sp>
        <p:nvSpPr>
          <p:cNvPr id="55" name="Rectangle à coins arrondis 54"/>
          <p:cNvSpPr/>
          <p:nvPr/>
        </p:nvSpPr>
        <p:spPr>
          <a:xfrm>
            <a:off x="2267744" y="3645024"/>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Les matériaux isolants – M3</a:t>
            </a:r>
          </a:p>
        </p:txBody>
      </p:sp>
      <p:sp>
        <p:nvSpPr>
          <p:cNvPr id="56" name="Rectangle à coins arrondis 55"/>
          <p:cNvSpPr/>
          <p:nvPr/>
        </p:nvSpPr>
        <p:spPr>
          <a:xfrm>
            <a:off x="2267744" y="4999528"/>
            <a:ext cx="13681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5</a:t>
            </a:r>
          </a:p>
          <a:p>
            <a:pPr algn="ctr"/>
            <a:r>
              <a:rPr lang="fr-FR" sz="1000" dirty="0" smtClean="0"/>
              <a:t>Comportement thermique d’une habitation</a:t>
            </a:r>
          </a:p>
        </p:txBody>
      </p:sp>
      <p:sp>
        <p:nvSpPr>
          <p:cNvPr id="57" name="Rectangle à coins arrondis 56"/>
          <p:cNvSpPr/>
          <p:nvPr/>
        </p:nvSpPr>
        <p:spPr>
          <a:xfrm>
            <a:off x="3779912" y="2413000"/>
            <a:ext cx="432048" cy="310423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58" name="Rectangle à coins arrondis 57"/>
          <p:cNvSpPr/>
          <p:nvPr/>
        </p:nvSpPr>
        <p:spPr>
          <a:xfrm>
            <a:off x="1115616" y="2204864"/>
            <a:ext cx="1080120"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100" dirty="0" smtClean="0"/>
          </a:p>
          <a:p>
            <a:pPr algn="ctr"/>
            <a:r>
              <a:rPr lang="fr-FR" sz="1100" b="1" dirty="0" smtClean="0"/>
              <a:t>Une question d’isolation</a:t>
            </a:r>
          </a:p>
          <a:p>
            <a:pPr algn="ctr"/>
            <a:endParaRPr lang="fr-FR" sz="1100" dirty="0" smtClean="0"/>
          </a:p>
          <a:p>
            <a:pPr algn="ctr"/>
            <a:r>
              <a:rPr lang="fr-FR" sz="1100" dirty="0" smtClean="0"/>
              <a:t>Quels matériaux isolants choisir</a:t>
            </a:r>
          </a:p>
          <a:p>
            <a:pPr algn="ctr"/>
            <a:endParaRPr lang="fr-FR" sz="1100" dirty="0" smtClean="0"/>
          </a:p>
          <a:p>
            <a:pPr algn="ctr"/>
            <a:endParaRPr lang="fr-FR" sz="1100" dirty="0" smtClean="0"/>
          </a:p>
          <a:p>
            <a:pPr algn="ctr"/>
            <a:r>
              <a:rPr lang="fr-FR" sz="1100" dirty="0" smtClean="0"/>
              <a:t>pour améliorer l’efficacité énergétique ?</a:t>
            </a:r>
          </a:p>
          <a:p>
            <a:pPr algn="ctr"/>
            <a:endParaRPr lang="fr-FR" dirty="0" smtClean="0"/>
          </a:p>
        </p:txBody>
      </p:sp>
      <p:sp>
        <p:nvSpPr>
          <p:cNvPr id="59" name="Ellipse 58"/>
          <p:cNvSpPr/>
          <p:nvPr>
            <p:custDataLst>
              <p:tags r:id="rId1"/>
            </p:custDataLst>
          </p:nvPr>
        </p:nvSpPr>
        <p:spPr>
          <a:xfrm>
            <a:off x="4010036" y="3342711"/>
            <a:ext cx="1066220" cy="109440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60" name="ZoneTexte 59"/>
          <p:cNvSpPr txBox="1"/>
          <p:nvPr>
            <p:custDataLst>
              <p:tags r:id="rId2"/>
            </p:custDataLst>
          </p:nvPr>
        </p:nvSpPr>
        <p:spPr>
          <a:xfrm>
            <a:off x="3636096" y="3712640"/>
            <a:ext cx="1800000" cy="400110"/>
          </a:xfrm>
          <a:prstGeom prst="rect">
            <a:avLst/>
          </a:prstGeom>
          <a:noFill/>
        </p:spPr>
        <p:txBody>
          <a:bodyPr wrap="square" rtlCol="0">
            <a:spAutoFit/>
          </a:bodyPr>
          <a:lstStyle/>
          <a:p>
            <a:pPr algn="ctr"/>
            <a:r>
              <a:rPr lang="fr-FR" sz="1000" b="1" dirty="0" smtClean="0"/>
              <a:t>Structuration</a:t>
            </a:r>
          </a:p>
          <a:p>
            <a:pPr algn="ctr"/>
            <a:r>
              <a:rPr lang="fr-FR" sz="1000" b="1" dirty="0" smtClean="0"/>
              <a:t> des savoirs</a:t>
            </a:r>
            <a:endParaRPr lang="fr-FR" sz="1000" b="1" dirty="0"/>
          </a:p>
        </p:txBody>
      </p:sp>
      <p:sp>
        <p:nvSpPr>
          <p:cNvPr id="61" name="Flèche droite 60"/>
          <p:cNvSpPr/>
          <p:nvPr/>
        </p:nvSpPr>
        <p:spPr>
          <a:xfrm>
            <a:off x="3684154" y="2600529"/>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62" name="Flèche droite 61"/>
          <p:cNvSpPr/>
          <p:nvPr/>
        </p:nvSpPr>
        <p:spPr>
          <a:xfrm>
            <a:off x="3684154" y="3177351"/>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63" name="Flèche droite 62"/>
          <p:cNvSpPr/>
          <p:nvPr/>
        </p:nvSpPr>
        <p:spPr>
          <a:xfrm>
            <a:off x="3696029" y="3823907"/>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64" name="Flèche droite 63"/>
          <p:cNvSpPr/>
          <p:nvPr/>
        </p:nvSpPr>
        <p:spPr>
          <a:xfrm>
            <a:off x="3707904" y="4494971"/>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65" name="Flèche droite 64"/>
          <p:cNvSpPr/>
          <p:nvPr/>
        </p:nvSpPr>
        <p:spPr>
          <a:xfrm>
            <a:off x="3707904" y="5189027"/>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grpSp>
        <p:nvGrpSpPr>
          <p:cNvPr id="39" name="Groupe 21"/>
          <p:cNvGrpSpPr>
            <a:grpSpLocks/>
          </p:cNvGrpSpPr>
          <p:nvPr/>
        </p:nvGrpSpPr>
        <p:grpSpPr bwMode="auto">
          <a:xfrm>
            <a:off x="3748930" y="72008"/>
            <a:ext cx="5395070" cy="908050"/>
            <a:chOff x="0" y="0"/>
            <a:chExt cx="2668974" cy="513739"/>
          </a:xfrm>
        </p:grpSpPr>
        <p:sp>
          <p:nvSpPr>
            <p:cNvPr id="40"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42"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43"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44" name="Groupe 21"/>
          <p:cNvGrpSpPr>
            <a:grpSpLocks/>
          </p:cNvGrpSpPr>
          <p:nvPr/>
        </p:nvGrpSpPr>
        <p:grpSpPr bwMode="auto">
          <a:xfrm>
            <a:off x="323530" y="44624"/>
            <a:ext cx="3168350" cy="908050"/>
            <a:chOff x="1" y="0"/>
            <a:chExt cx="1691406" cy="513739"/>
          </a:xfrm>
        </p:grpSpPr>
        <p:sp>
          <p:nvSpPr>
            <p:cNvPr id="45"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46"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à coins arrondis 4"/>
          <p:cNvSpPr/>
          <p:nvPr/>
        </p:nvSpPr>
        <p:spPr>
          <a:xfrm>
            <a:off x="539552" y="1628800"/>
            <a:ext cx="8280400" cy="4896544"/>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6" name="AutoShape 4"/>
          <p:cNvSpPr>
            <a:spLocks noChangeArrowheads="1"/>
          </p:cNvSpPr>
          <p:nvPr/>
        </p:nvSpPr>
        <p:spPr bwMode="auto">
          <a:xfrm>
            <a:off x="323528" y="1196752"/>
            <a:ext cx="6768752" cy="720080"/>
          </a:xfrm>
          <a:prstGeom prst="roundRect">
            <a:avLst>
              <a:gd name="adj" fmla="val 16667"/>
            </a:avLst>
          </a:prstGeom>
          <a:solidFill>
            <a:srgbClr val="7BB800"/>
          </a:solidFill>
          <a:ln w="9525">
            <a:solidFill>
              <a:srgbClr val="7BB800"/>
            </a:solidFill>
            <a:round/>
            <a:headEnd/>
            <a:tailEnd/>
          </a:ln>
        </p:spPr>
        <p:txBody>
          <a:bodyPr/>
          <a:lstStyle/>
          <a:p>
            <a:r>
              <a:rPr lang="fr-FR" b="1" dirty="0" smtClean="0">
                <a:solidFill>
                  <a:srgbClr val="FFFFFF"/>
                </a:solidFill>
                <a:latin typeface="Calibri" pitchFamily="34" charset="0"/>
              </a:rPr>
              <a:t>Restitution</a:t>
            </a:r>
            <a:endParaRPr lang="fr-FR" dirty="0" smtClean="0">
              <a:solidFill>
                <a:schemeClr val="bg1"/>
              </a:solidFill>
            </a:endParaRPr>
          </a:p>
          <a:p>
            <a:endParaRPr lang="fr-FR" dirty="0" smtClean="0">
              <a:solidFill>
                <a:schemeClr val="bg1"/>
              </a:solidFill>
            </a:endParaRPr>
          </a:p>
          <a:p>
            <a:pPr algn="ctr">
              <a:spcAft>
                <a:spcPts val="1000"/>
              </a:spcAft>
            </a:pPr>
            <a:endParaRPr lang="fr-FR" b="1" dirty="0">
              <a:solidFill>
                <a:schemeClr val="bg1"/>
              </a:solidFill>
              <a:latin typeface="Calibri" pitchFamily="34" charset="0"/>
            </a:endParaRPr>
          </a:p>
          <a:p>
            <a:endParaRPr lang="fr-FR" dirty="0"/>
          </a:p>
        </p:txBody>
      </p:sp>
      <p:graphicFrame>
        <p:nvGraphicFramePr>
          <p:cNvPr id="16" name="Graphique 15"/>
          <p:cNvGraphicFramePr/>
          <p:nvPr/>
        </p:nvGraphicFramePr>
        <p:xfrm>
          <a:off x="5076056" y="4509120"/>
          <a:ext cx="3366120" cy="213285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Graphique 16"/>
          <p:cNvGraphicFramePr/>
          <p:nvPr/>
        </p:nvGraphicFramePr>
        <p:xfrm>
          <a:off x="467544" y="2132856"/>
          <a:ext cx="5895975" cy="3762375"/>
        </p:xfrm>
        <a:graphic>
          <a:graphicData uri="http://schemas.openxmlformats.org/drawingml/2006/chart">
            <c:chart xmlns:c="http://schemas.openxmlformats.org/drawingml/2006/chart" xmlns:r="http://schemas.openxmlformats.org/officeDocument/2006/relationships" r:id="rId3"/>
          </a:graphicData>
        </a:graphic>
      </p:graphicFrame>
      <p:grpSp>
        <p:nvGrpSpPr>
          <p:cNvPr id="15" name="Groupe 21"/>
          <p:cNvGrpSpPr>
            <a:grpSpLocks/>
          </p:cNvGrpSpPr>
          <p:nvPr/>
        </p:nvGrpSpPr>
        <p:grpSpPr bwMode="auto">
          <a:xfrm>
            <a:off x="3748930" y="72008"/>
            <a:ext cx="5395070" cy="908050"/>
            <a:chOff x="0" y="0"/>
            <a:chExt cx="2668974" cy="513739"/>
          </a:xfrm>
        </p:grpSpPr>
        <p:sp>
          <p:nvSpPr>
            <p:cNvPr id="18"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9"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20"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21" name="Groupe 21"/>
          <p:cNvGrpSpPr>
            <a:grpSpLocks/>
          </p:cNvGrpSpPr>
          <p:nvPr/>
        </p:nvGrpSpPr>
        <p:grpSpPr bwMode="auto">
          <a:xfrm>
            <a:off x="323530" y="44624"/>
            <a:ext cx="3168350" cy="908050"/>
            <a:chOff x="1" y="0"/>
            <a:chExt cx="1691406" cy="513739"/>
          </a:xfrm>
        </p:grpSpPr>
        <p:sp>
          <p:nvSpPr>
            <p:cNvPr id="22"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3"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
        <p:nvSpPr>
          <p:cNvPr id="13" name="ZoneTexte 12"/>
          <p:cNvSpPr txBox="1"/>
          <p:nvPr/>
        </p:nvSpPr>
        <p:spPr>
          <a:xfrm>
            <a:off x="827584" y="5805264"/>
            <a:ext cx="3888432" cy="553998"/>
          </a:xfrm>
          <a:prstGeom prst="rect">
            <a:avLst/>
          </a:prstGeom>
          <a:noFill/>
        </p:spPr>
        <p:txBody>
          <a:bodyPr wrap="square" rtlCol="0">
            <a:spAutoFit/>
          </a:bodyPr>
          <a:lstStyle/>
          <a:p>
            <a:r>
              <a:rPr lang="fr-FR" sz="1000" dirty="0" smtClean="0"/>
              <a:t>Essai réalisé en chambre froide. Possibilité de réaliser cet essai à température ambiante avec une consigne à 40°C à l’intérieur de l’enceinte.</a:t>
            </a:r>
            <a:endParaRPr lang="fr-FR" sz="1000"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à coins arrondis 4"/>
          <p:cNvSpPr/>
          <p:nvPr/>
        </p:nvSpPr>
        <p:spPr>
          <a:xfrm>
            <a:off x="539552" y="1628800"/>
            <a:ext cx="8280400" cy="4896544"/>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6" name="AutoShape 4"/>
          <p:cNvSpPr>
            <a:spLocks noChangeArrowheads="1"/>
          </p:cNvSpPr>
          <p:nvPr/>
        </p:nvSpPr>
        <p:spPr bwMode="auto">
          <a:xfrm>
            <a:off x="323528" y="1196752"/>
            <a:ext cx="6768752" cy="720080"/>
          </a:xfrm>
          <a:prstGeom prst="roundRect">
            <a:avLst>
              <a:gd name="adj" fmla="val 16667"/>
            </a:avLst>
          </a:prstGeom>
          <a:solidFill>
            <a:srgbClr val="7BB800"/>
          </a:solidFill>
          <a:ln w="9525">
            <a:solidFill>
              <a:srgbClr val="7BB800"/>
            </a:solidFill>
            <a:round/>
            <a:headEnd/>
            <a:tailEnd/>
          </a:ln>
        </p:spPr>
        <p:txBody>
          <a:bodyPr/>
          <a:lstStyle/>
          <a:p>
            <a:r>
              <a:rPr lang="fr-FR" b="1" dirty="0" smtClean="0">
                <a:solidFill>
                  <a:srgbClr val="FFFFFF"/>
                </a:solidFill>
                <a:latin typeface="Calibri" pitchFamily="34" charset="0"/>
              </a:rPr>
              <a:t>Restitution</a:t>
            </a:r>
            <a:endParaRPr lang="fr-FR" dirty="0" smtClean="0">
              <a:solidFill>
                <a:schemeClr val="bg1"/>
              </a:solidFill>
            </a:endParaRPr>
          </a:p>
          <a:p>
            <a:endParaRPr lang="fr-FR" dirty="0" smtClean="0">
              <a:solidFill>
                <a:schemeClr val="bg1"/>
              </a:solidFill>
            </a:endParaRPr>
          </a:p>
          <a:p>
            <a:pPr algn="ctr">
              <a:spcAft>
                <a:spcPts val="1000"/>
              </a:spcAft>
            </a:pPr>
            <a:endParaRPr lang="fr-FR" b="1" dirty="0">
              <a:solidFill>
                <a:schemeClr val="bg1"/>
              </a:solidFill>
              <a:latin typeface="Calibri" pitchFamily="34" charset="0"/>
            </a:endParaRPr>
          </a:p>
          <a:p>
            <a:endParaRPr lang="fr-FR" dirty="0"/>
          </a:p>
        </p:txBody>
      </p:sp>
      <p:graphicFrame>
        <p:nvGraphicFramePr>
          <p:cNvPr id="15" name="Object 2"/>
          <p:cNvGraphicFramePr>
            <a:graphicFrameLocks noChangeAspect="1"/>
          </p:cNvGraphicFramePr>
          <p:nvPr/>
        </p:nvGraphicFramePr>
        <p:xfrm>
          <a:off x="776288" y="3017838"/>
          <a:ext cx="4564062" cy="2325687"/>
        </p:xfrm>
        <a:graphic>
          <a:graphicData uri="http://schemas.openxmlformats.org/presentationml/2006/ole">
            <mc:AlternateContent xmlns:mc="http://schemas.openxmlformats.org/markup-compatibility/2006">
              <mc:Choice xmlns:v="urn:schemas-microsoft-com:vml" Requires="v">
                <p:oleObj spid="_x0000_s89255" name="Worksheet" r:id="rId3" imgW="4562541" imgH="2324128" progId="Excel.Sheet.8">
                  <p:embed/>
                </p:oleObj>
              </mc:Choice>
              <mc:Fallback>
                <p:oleObj name="Worksheet" r:id="rId3" imgW="4562541" imgH="2324128" progId="Excel.Sheet.8">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288" y="3017838"/>
                        <a:ext cx="4564062" cy="23256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Tableau 17"/>
          <p:cNvGraphicFramePr>
            <a:graphicFrameLocks noGrp="1"/>
          </p:cNvGraphicFramePr>
          <p:nvPr/>
        </p:nvGraphicFramePr>
        <p:xfrm>
          <a:off x="5743575" y="3442791"/>
          <a:ext cx="2794000" cy="1295400"/>
        </p:xfrm>
        <a:graphic>
          <a:graphicData uri="http://schemas.openxmlformats.org/drawingml/2006/table">
            <a:tbl>
              <a:tblPr/>
              <a:tblGrid>
                <a:gridCol w="1153079"/>
                <a:gridCol w="519519"/>
                <a:gridCol w="560701"/>
                <a:gridCol w="560701"/>
              </a:tblGrid>
              <a:tr h="161925">
                <a:tc>
                  <a:txBody>
                    <a:bodyPr/>
                    <a:lstStyle/>
                    <a:p>
                      <a:pPr algn="l" fontAlgn="b"/>
                      <a:endParaRPr lang="fr-FR" sz="1000" b="0" i="0" u="none" strike="noStrike" dirty="0">
                        <a:latin typeface="Arial"/>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fr-FR" sz="1000" b="0" i="0" u="none" strike="noStrike">
                          <a:latin typeface="Arial"/>
                        </a:rPr>
                        <a:t>Classe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FF"/>
                    </a:solidFill>
                  </a:tcPr>
                </a:tc>
                <a:tc>
                  <a:txBody>
                    <a:bodyPr/>
                    <a:lstStyle/>
                    <a:p>
                      <a:pPr algn="ctr" fontAlgn="ctr"/>
                      <a:r>
                        <a:rPr lang="fr-FR" sz="1000" b="0" i="0" u="none" strike="noStrike">
                          <a:latin typeface="Arial"/>
                        </a:rPr>
                        <a:t>min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FF"/>
                    </a:solidFill>
                  </a:tcPr>
                </a:tc>
                <a:tc>
                  <a:txBody>
                    <a:bodyPr/>
                    <a:lstStyle/>
                    <a:p>
                      <a:pPr algn="ctr" fontAlgn="ctr"/>
                      <a:r>
                        <a:rPr lang="fr-FR" sz="1000" b="0" i="0" u="none" strike="noStrike">
                          <a:latin typeface="Arial"/>
                        </a:rPr>
                        <a:t>max</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FF"/>
                    </a:solidFill>
                  </a:tcPr>
                </a:tc>
              </a:tr>
              <a:tr h="161925">
                <a:tc>
                  <a:txBody>
                    <a:bodyPr/>
                    <a:lstStyle/>
                    <a:p>
                      <a:pPr algn="ctr" fontAlgn="ctr"/>
                      <a:endParaRPr lang="fr-FR" sz="1000" b="0" i="0" u="none" strike="noStrike">
                        <a:latin typeface="Arial"/>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fr-FR" sz="1000" b="1" i="0" u="none" strike="noStrike" dirty="0">
                          <a:solidFill>
                            <a:srgbClr val="FF0000"/>
                          </a:solidFill>
                          <a:latin typeface="Arial"/>
                        </a:rPr>
                        <a:t>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dirty="0">
                          <a:latin typeface="Arial"/>
                        </a:rPr>
                        <a:t>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ctr" fontAlgn="ctr"/>
                      <a:endParaRPr lang="fr-FR" sz="1000" b="0" i="0" u="none" strike="noStrike">
                        <a:latin typeface="Arial"/>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fr-FR" sz="1000" b="1" i="0" u="none" strike="noStrike">
                          <a:solidFill>
                            <a:srgbClr val="FF0000"/>
                          </a:solidFill>
                          <a:latin typeface="Arial"/>
                        </a:rPr>
                        <a:t>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ctr" fontAlgn="ctr"/>
                      <a:endParaRPr lang="fr-FR" sz="1000" b="0" i="0" u="none" strike="noStrike" dirty="0">
                        <a:latin typeface="Arial"/>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fr-FR" sz="1000" b="1" i="0" u="none" strike="noStrike">
                          <a:solidFill>
                            <a:srgbClr val="FF0000"/>
                          </a:solidFill>
                          <a:latin typeface="Arial"/>
                        </a:rPr>
                        <a:t>C</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91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150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ctr" fontAlgn="ctr"/>
                      <a:endParaRPr lang="fr-FR" sz="1000" b="0" i="0" u="none" strike="noStrike">
                        <a:latin typeface="Arial"/>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fr-FR" sz="1000" b="1" i="0" u="none" strike="noStrike">
                          <a:solidFill>
                            <a:srgbClr val="FF0000"/>
                          </a:solidFill>
                          <a:latin typeface="Arial"/>
                        </a:rPr>
                        <a:t>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151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230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ctr" fontAlgn="ctr"/>
                      <a:endParaRPr lang="fr-FR" sz="1000" b="0" i="0" u="none" strike="noStrike">
                        <a:latin typeface="Arial"/>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fr-FR" sz="1000" b="1" i="0" u="none" strike="noStrike">
                          <a:solidFill>
                            <a:srgbClr val="FF0000"/>
                          </a:solidFill>
                          <a:latin typeface="Arial"/>
                        </a:rPr>
                        <a: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231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330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ctr" fontAlgn="ctr"/>
                      <a:endParaRPr lang="fr-FR" sz="1000" b="0" i="0" u="none" strike="noStrike">
                        <a:latin typeface="Arial"/>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fr-FR" sz="1000" b="1" i="0" u="none" strike="noStrike">
                          <a:solidFill>
                            <a:srgbClr val="FF0000"/>
                          </a:solidFill>
                          <a:latin typeface="Arial"/>
                        </a:rPr>
                        <a:t>F</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331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450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ctr" fontAlgn="ctr"/>
                      <a:endParaRPr lang="fr-FR" sz="1000" b="0" i="0" u="none" strike="noStrike" dirty="0">
                        <a:latin typeface="Arial"/>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fr-FR" sz="1000" b="1" i="0" u="none" strike="noStrike">
                          <a:solidFill>
                            <a:srgbClr val="FF0000"/>
                          </a:solidFill>
                          <a:latin typeface="Arial"/>
                        </a:rPr>
                        <a:t>G</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a:latin typeface="Arial"/>
                        </a:rPr>
                        <a:t>451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0" i="0" u="none" strike="noStrike" dirty="0">
                          <a:latin typeface="Arial"/>
                        </a:rPr>
                        <a:t>900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pic>
        <p:nvPicPr>
          <p:cNvPr id="19" name="Picture 5"/>
          <p:cNvPicPr>
            <a:picLocks noChangeAspect="1" noChangeArrowheads="1"/>
          </p:cNvPicPr>
          <p:nvPr/>
        </p:nvPicPr>
        <p:blipFill>
          <a:blip r:embed="rId5" cstate="print"/>
          <a:srcRect/>
          <a:stretch>
            <a:fillRect/>
          </a:stretch>
        </p:blipFill>
        <p:spPr bwMode="auto">
          <a:xfrm>
            <a:off x="5994400" y="3576141"/>
            <a:ext cx="876300" cy="1162050"/>
          </a:xfrm>
          <a:prstGeom prst="rect">
            <a:avLst/>
          </a:prstGeom>
          <a:ln>
            <a:headEnd/>
            <a:tailEnd/>
          </a:ln>
        </p:spPr>
        <p:style>
          <a:lnRef idx="1">
            <a:schemeClr val="accent3"/>
          </a:lnRef>
          <a:fillRef idx="3">
            <a:schemeClr val="accent3"/>
          </a:fillRef>
          <a:effectRef idx="2">
            <a:schemeClr val="accent3"/>
          </a:effectRef>
          <a:fontRef idx="minor">
            <a:schemeClr val="lt1"/>
          </a:fontRef>
        </p:style>
      </p:pic>
      <p:sp>
        <p:nvSpPr>
          <p:cNvPr id="20" name="Rectangle à coins arrondis 19"/>
          <p:cNvSpPr/>
          <p:nvPr/>
        </p:nvSpPr>
        <p:spPr>
          <a:xfrm>
            <a:off x="5508625" y="2852241"/>
            <a:ext cx="3032125" cy="428625"/>
          </a:xfrm>
          <a:prstGeom prst="roundRect">
            <a:avLst/>
          </a:prstGeom>
        </p:spPr>
        <p:style>
          <a:lnRef idx="1">
            <a:schemeClr val="accent3"/>
          </a:lnRef>
          <a:fillRef idx="3">
            <a:schemeClr val="accent3"/>
          </a:fillRef>
          <a:effectRef idx="2">
            <a:schemeClr val="accent3"/>
          </a:effectRef>
          <a:fontRef idx="minor">
            <a:schemeClr val="lt1"/>
          </a:fontRef>
        </p:style>
        <p:txBody>
          <a:bodyPr anchor="ctr"/>
          <a:lstStyle/>
          <a:p>
            <a:pPr algn="ctr"/>
            <a:r>
              <a:rPr lang="fr-FR" sz="1400">
                <a:solidFill>
                  <a:schemeClr val="bg1"/>
                </a:solidFill>
              </a:rPr>
              <a:t>A comparer avec le DPE en Kwhep/m²/an</a:t>
            </a:r>
          </a:p>
        </p:txBody>
      </p:sp>
      <p:sp>
        <p:nvSpPr>
          <p:cNvPr id="21" name="Rectangle à coins arrondis 20"/>
          <p:cNvSpPr/>
          <p:nvPr/>
        </p:nvSpPr>
        <p:spPr>
          <a:xfrm>
            <a:off x="971550" y="2564904"/>
            <a:ext cx="4248150" cy="431800"/>
          </a:xfrm>
          <a:prstGeom prst="roundRect">
            <a:avLst/>
          </a:prstGeom>
        </p:spPr>
        <p:style>
          <a:lnRef idx="1">
            <a:schemeClr val="accent3"/>
          </a:lnRef>
          <a:fillRef idx="3">
            <a:schemeClr val="accent3"/>
          </a:fillRef>
          <a:effectRef idx="2">
            <a:schemeClr val="accent3"/>
          </a:effectRef>
          <a:fontRef idx="minor">
            <a:schemeClr val="lt1"/>
          </a:fontRef>
        </p:style>
        <p:txBody>
          <a:bodyPr anchor="ctr"/>
          <a:lstStyle/>
          <a:p>
            <a:pPr fontAlgn="auto">
              <a:spcBef>
                <a:spcPts val="0"/>
              </a:spcBef>
              <a:spcAft>
                <a:spcPts val="0"/>
              </a:spcAft>
              <a:defRPr/>
            </a:pPr>
            <a:r>
              <a:rPr lang="fr-FR" sz="1400" dirty="0">
                <a:solidFill>
                  <a:schemeClr val="bg1"/>
                </a:solidFill>
              </a:rPr>
              <a:t>Des simulations sur le modèle précédent permettent d’établir le graphique suivant</a:t>
            </a:r>
          </a:p>
        </p:txBody>
      </p:sp>
      <p:grpSp>
        <p:nvGrpSpPr>
          <p:cNvPr id="17" name="Groupe 21"/>
          <p:cNvGrpSpPr>
            <a:grpSpLocks/>
          </p:cNvGrpSpPr>
          <p:nvPr/>
        </p:nvGrpSpPr>
        <p:grpSpPr bwMode="auto">
          <a:xfrm>
            <a:off x="3748930" y="72008"/>
            <a:ext cx="5395070" cy="908050"/>
            <a:chOff x="0" y="0"/>
            <a:chExt cx="2668974" cy="513739"/>
          </a:xfrm>
        </p:grpSpPr>
        <p:sp>
          <p:nvSpPr>
            <p:cNvPr id="22"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3"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24"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25" name="Groupe 21"/>
          <p:cNvGrpSpPr>
            <a:grpSpLocks/>
          </p:cNvGrpSpPr>
          <p:nvPr/>
        </p:nvGrpSpPr>
        <p:grpSpPr bwMode="auto">
          <a:xfrm>
            <a:off x="323530" y="44624"/>
            <a:ext cx="3168350" cy="908050"/>
            <a:chOff x="1" y="0"/>
            <a:chExt cx="1691406" cy="513739"/>
          </a:xfrm>
        </p:grpSpPr>
        <p:sp>
          <p:nvSpPr>
            <p:cNvPr id="26"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7"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à coins arrondis 4"/>
          <p:cNvSpPr/>
          <p:nvPr/>
        </p:nvSpPr>
        <p:spPr>
          <a:xfrm>
            <a:off x="539552" y="1628800"/>
            <a:ext cx="8280400" cy="4896544"/>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6" name="AutoShape 4"/>
          <p:cNvSpPr>
            <a:spLocks noChangeArrowheads="1"/>
          </p:cNvSpPr>
          <p:nvPr/>
        </p:nvSpPr>
        <p:spPr bwMode="auto">
          <a:xfrm>
            <a:off x="323528" y="1196752"/>
            <a:ext cx="6768752" cy="720080"/>
          </a:xfrm>
          <a:prstGeom prst="roundRect">
            <a:avLst>
              <a:gd name="adj" fmla="val 16667"/>
            </a:avLst>
          </a:prstGeom>
          <a:solidFill>
            <a:srgbClr val="7BB800"/>
          </a:solidFill>
          <a:ln w="9525">
            <a:solidFill>
              <a:srgbClr val="7BB800"/>
            </a:solidFill>
            <a:round/>
            <a:headEnd/>
            <a:tailEnd/>
          </a:ln>
        </p:spPr>
        <p:txBody>
          <a:bodyPr/>
          <a:lstStyle/>
          <a:p>
            <a:r>
              <a:rPr lang="fr-FR" b="1" dirty="0" smtClean="0">
                <a:solidFill>
                  <a:srgbClr val="FFFFFF"/>
                </a:solidFill>
                <a:latin typeface="Calibri" pitchFamily="34" charset="0"/>
              </a:rPr>
              <a:t>Restitution</a:t>
            </a:r>
            <a:endParaRPr lang="fr-FR" dirty="0" smtClean="0">
              <a:solidFill>
                <a:schemeClr val="bg1"/>
              </a:solidFill>
            </a:endParaRPr>
          </a:p>
          <a:p>
            <a:endParaRPr lang="fr-FR" dirty="0" smtClean="0">
              <a:solidFill>
                <a:schemeClr val="bg1"/>
              </a:solidFill>
            </a:endParaRPr>
          </a:p>
          <a:p>
            <a:pPr algn="ctr">
              <a:spcAft>
                <a:spcPts val="1000"/>
              </a:spcAft>
            </a:pPr>
            <a:endParaRPr lang="fr-FR" b="1" dirty="0">
              <a:solidFill>
                <a:schemeClr val="bg1"/>
              </a:solidFill>
              <a:latin typeface="Calibri" pitchFamily="34" charset="0"/>
            </a:endParaRPr>
          </a:p>
          <a:p>
            <a:endParaRPr lang="fr-FR" dirty="0"/>
          </a:p>
        </p:txBody>
      </p:sp>
      <p:pic>
        <p:nvPicPr>
          <p:cNvPr id="17" name="Picture 2"/>
          <p:cNvPicPr>
            <a:picLocks noChangeAspect="1" noChangeArrowheads="1"/>
          </p:cNvPicPr>
          <p:nvPr/>
        </p:nvPicPr>
        <p:blipFill>
          <a:blip r:embed="rId2" cstate="print"/>
          <a:srcRect/>
          <a:stretch>
            <a:fillRect/>
          </a:stretch>
        </p:blipFill>
        <p:spPr bwMode="auto">
          <a:xfrm>
            <a:off x="3131840" y="4365104"/>
            <a:ext cx="3145861" cy="2170338"/>
          </a:xfrm>
          <a:prstGeom prst="rect">
            <a:avLst/>
          </a:prstGeom>
          <a:noFill/>
          <a:ln w="9525">
            <a:noFill/>
            <a:miter lim="800000"/>
            <a:headEnd/>
            <a:tailEnd/>
          </a:ln>
          <a:effectLst/>
        </p:spPr>
      </p:pic>
      <p:pic>
        <p:nvPicPr>
          <p:cNvPr id="22" name="Picture 3"/>
          <p:cNvPicPr>
            <a:picLocks noChangeAspect="1" noChangeArrowheads="1"/>
          </p:cNvPicPr>
          <p:nvPr/>
        </p:nvPicPr>
        <p:blipFill>
          <a:blip r:embed="rId3" cstate="print"/>
          <a:srcRect t="13289" r="35761" b="6978"/>
          <a:stretch>
            <a:fillRect/>
          </a:stretch>
        </p:blipFill>
        <p:spPr bwMode="auto">
          <a:xfrm>
            <a:off x="3131840" y="1916833"/>
            <a:ext cx="2492360" cy="1872208"/>
          </a:xfrm>
          <a:prstGeom prst="rect">
            <a:avLst/>
          </a:prstGeom>
          <a:noFill/>
          <a:ln w="9525">
            <a:noFill/>
            <a:miter lim="800000"/>
            <a:headEnd/>
            <a:tailEnd/>
          </a:ln>
          <a:effectLst/>
        </p:spPr>
      </p:pic>
      <p:sp>
        <p:nvSpPr>
          <p:cNvPr id="23" name="ZoneTexte 22"/>
          <p:cNvSpPr txBox="1"/>
          <p:nvPr/>
        </p:nvSpPr>
        <p:spPr>
          <a:xfrm>
            <a:off x="5652120" y="2708920"/>
            <a:ext cx="1349427" cy="276999"/>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fr-FR" sz="1200" dirty="0" smtClean="0"/>
              <a:t>Convection à 20°C</a:t>
            </a:r>
            <a:endParaRPr lang="fr-FR" sz="1200" dirty="0"/>
          </a:p>
        </p:txBody>
      </p:sp>
      <p:sp>
        <p:nvSpPr>
          <p:cNvPr id="24" name="ZoneTexte 23"/>
          <p:cNvSpPr txBox="1"/>
          <p:nvPr/>
        </p:nvSpPr>
        <p:spPr>
          <a:xfrm>
            <a:off x="1907704" y="2564904"/>
            <a:ext cx="936104" cy="461665"/>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r"/>
            <a:r>
              <a:rPr lang="fr-FR" sz="1200" dirty="0" smtClean="0"/>
              <a:t>Convection à 0°C</a:t>
            </a:r>
            <a:endParaRPr lang="fr-FR" sz="1200" dirty="0"/>
          </a:p>
        </p:txBody>
      </p:sp>
      <p:sp>
        <p:nvSpPr>
          <p:cNvPr id="25" name="ZoneTexte 24"/>
          <p:cNvSpPr txBox="1"/>
          <p:nvPr/>
        </p:nvSpPr>
        <p:spPr>
          <a:xfrm>
            <a:off x="5652120" y="5301208"/>
            <a:ext cx="1349427" cy="276999"/>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fr-FR" sz="1200" dirty="0" smtClean="0"/>
              <a:t>Convection à 20°C</a:t>
            </a:r>
            <a:endParaRPr lang="fr-FR" sz="1200" dirty="0"/>
          </a:p>
        </p:txBody>
      </p:sp>
      <p:sp>
        <p:nvSpPr>
          <p:cNvPr id="26" name="ZoneTexte 25"/>
          <p:cNvSpPr txBox="1"/>
          <p:nvPr/>
        </p:nvSpPr>
        <p:spPr>
          <a:xfrm>
            <a:off x="1907704" y="5157192"/>
            <a:ext cx="936104" cy="461665"/>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r"/>
            <a:r>
              <a:rPr lang="fr-FR" sz="1200" dirty="0" smtClean="0"/>
              <a:t>Convection à 0°C</a:t>
            </a:r>
            <a:endParaRPr lang="fr-FR" sz="1200" dirty="0"/>
          </a:p>
        </p:txBody>
      </p:sp>
      <p:grpSp>
        <p:nvGrpSpPr>
          <p:cNvPr id="18" name="Groupe 21"/>
          <p:cNvGrpSpPr>
            <a:grpSpLocks/>
          </p:cNvGrpSpPr>
          <p:nvPr/>
        </p:nvGrpSpPr>
        <p:grpSpPr bwMode="auto">
          <a:xfrm>
            <a:off x="3748930" y="72008"/>
            <a:ext cx="5395070" cy="908050"/>
            <a:chOff x="0" y="0"/>
            <a:chExt cx="2668974" cy="513739"/>
          </a:xfrm>
        </p:grpSpPr>
        <p:sp>
          <p:nvSpPr>
            <p:cNvPr id="19"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0"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21"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27" name="Groupe 21"/>
          <p:cNvGrpSpPr>
            <a:grpSpLocks/>
          </p:cNvGrpSpPr>
          <p:nvPr/>
        </p:nvGrpSpPr>
        <p:grpSpPr bwMode="auto">
          <a:xfrm>
            <a:off x="323530" y="44624"/>
            <a:ext cx="3168350" cy="908050"/>
            <a:chOff x="1" y="0"/>
            <a:chExt cx="1691406" cy="513739"/>
          </a:xfrm>
        </p:grpSpPr>
        <p:sp>
          <p:nvSpPr>
            <p:cNvPr id="28"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29"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l="4046" t="21587" r="2905" b="38837"/>
          <a:stretch>
            <a:fillRect/>
          </a:stretch>
        </p:blipFill>
        <p:spPr bwMode="auto">
          <a:xfrm>
            <a:off x="755576" y="4509120"/>
            <a:ext cx="7829233" cy="1872208"/>
          </a:xfrm>
          <a:prstGeom prst="rect">
            <a:avLst/>
          </a:prstGeom>
          <a:noFill/>
          <a:ln w="9525">
            <a:noFill/>
            <a:miter lim="800000"/>
            <a:headEnd/>
            <a:tailEnd/>
          </a:ln>
        </p:spPr>
      </p:pic>
      <p:sp>
        <p:nvSpPr>
          <p:cNvPr id="13" name="Rectangle 11"/>
          <p:cNvSpPr>
            <a:spLocks noChangeArrowheads="1"/>
          </p:cNvSpPr>
          <p:nvPr/>
        </p:nvSpPr>
        <p:spPr bwMode="auto">
          <a:xfrm>
            <a:off x="5706293" y="5296123"/>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21" name="Rectangle à coins arrondis 20"/>
          <p:cNvSpPr/>
          <p:nvPr/>
        </p:nvSpPr>
        <p:spPr>
          <a:xfrm>
            <a:off x="521022" y="1844825"/>
            <a:ext cx="8280400" cy="4752528"/>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2" name="Text Box 10"/>
          <p:cNvSpPr txBox="1">
            <a:spLocks noChangeArrowheads="1"/>
          </p:cNvSpPr>
          <p:nvPr/>
        </p:nvSpPr>
        <p:spPr bwMode="auto">
          <a:xfrm>
            <a:off x="875034" y="3662536"/>
            <a:ext cx="7620000" cy="366713"/>
          </a:xfrm>
          <a:prstGeom prst="rect">
            <a:avLst/>
          </a:prstGeom>
          <a:noFill/>
          <a:ln w="9525">
            <a:noFill/>
            <a:miter lim="800000"/>
            <a:headEnd/>
            <a:tailEnd/>
          </a:ln>
        </p:spPr>
        <p:txBody>
          <a:bodyPr>
            <a:spAutoFit/>
          </a:bodyPr>
          <a:lstStyle/>
          <a:p>
            <a:pPr>
              <a:spcBef>
                <a:spcPct val="50000"/>
              </a:spcBef>
            </a:pPr>
            <a:endParaRPr lang="fr-FR">
              <a:solidFill>
                <a:schemeClr val="bg1"/>
              </a:solidFill>
            </a:endParaRPr>
          </a:p>
        </p:txBody>
      </p:sp>
      <p:pic>
        <p:nvPicPr>
          <p:cNvPr id="34817" name="Picture 1"/>
          <p:cNvPicPr>
            <a:picLocks noChangeAspect="1" noChangeArrowheads="1"/>
          </p:cNvPicPr>
          <p:nvPr/>
        </p:nvPicPr>
        <p:blipFill>
          <a:blip r:embed="rId3" cstate="print"/>
          <a:srcRect l="3077" t="24627" r="2308" b="15172"/>
          <a:stretch>
            <a:fillRect/>
          </a:stretch>
        </p:blipFill>
        <p:spPr bwMode="auto">
          <a:xfrm>
            <a:off x="755576" y="2348880"/>
            <a:ext cx="5832648" cy="2086475"/>
          </a:xfrm>
          <a:prstGeom prst="rect">
            <a:avLst/>
          </a:prstGeom>
          <a:noFill/>
          <a:ln w="9525">
            <a:noFill/>
            <a:miter lim="800000"/>
            <a:headEnd/>
            <a:tailEnd/>
          </a:ln>
        </p:spPr>
      </p:pic>
      <p:sp>
        <p:nvSpPr>
          <p:cNvPr id="27" name="AutoShape 4"/>
          <p:cNvSpPr>
            <a:spLocks noChangeArrowheads="1"/>
          </p:cNvSpPr>
          <p:nvPr/>
        </p:nvSpPr>
        <p:spPr bwMode="auto">
          <a:xfrm>
            <a:off x="323528" y="1595264"/>
            <a:ext cx="4648200" cy="609600"/>
          </a:xfrm>
          <a:prstGeom prst="roundRect">
            <a:avLst>
              <a:gd name="adj" fmla="val 16667"/>
            </a:avLst>
          </a:prstGeom>
          <a:solidFill>
            <a:srgbClr val="7BB800"/>
          </a:solidFill>
          <a:ln w="9525">
            <a:solidFill>
              <a:srgbClr val="7BB800"/>
            </a:solidFill>
            <a:round/>
            <a:headEnd/>
            <a:tailEnd/>
          </a:ln>
        </p:spPr>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Structuration des connaissances – 3H</a:t>
            </a:r>
          </a:p>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Fiches connaissances – fiches méthodes - TD </a:t>
            </a:r>
            <a:endParaRPr lang="fr-FR" altLang="zh-CN" sz="1000" dirty="0" smtClean="0">
              <a:latin typeface="Arial" pitchFamily="34" charset="0"/>
              <a:cs typeface="Arial" pitchFamily="34" charset="0"/>
            </a:endParaRPr>
          </a:p>
          <a:p>
            <a:endParaRPr lang="fr-FR" dirty="0"/>
          </a:p>
        </p:txBody>
      </p:sp>
      <p:grpSp>
        <p:nvGrpSpPr>
          <p:cNvPr id="28" name="Groupe 21"/>
          <p:cNvGrpSpPr>
            <a:grpSpLocks/>
          </p:cNvGrpSpPr>
          <p:nvPr/>
        </p:nvGrpSpPr>
        <p:grpSpPr bwMode="auto">
          <a:xfrm>
            <a:off x="3748930" y="72008"/>
            <a:ext cx="5395070" cy="908050"/>
            <a:chOff x="0" y="0"/>
            <a:chExt cx="2668974" cy="513739"/>
          </a:xfrm>
        </p:grpSpPr>
        <p:sp>
          <p:nvSpPr>
            <p:cNvPr id="29"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30"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31"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32" name="Groupe 21"/>
          <p:cNvGrpSpPr>
            <a:grpSpLocks/>
          </p:cNvGrpSpPr>
          <p:nvPr/>
        </p:nvGrpSpPr>
        <p:grpSpPr bwMode="auto">
          <a:xfrm>
            <a:off x="323530" y="44624"/>
            <a:ext cx="3168350" cy="908050"/>
            <a:chOff x="1" y="0"/>
            <a:chExt cx="1691406" cy="513739"/>
          </a:xfrm>
        </p:grpSpPr>
        <p:sp>
          <p:nvSpPr>
            <p:cNvPr id="33"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34"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a:spLocks noChangeArrowheads="1"/>
          </p:cNvSpPr>
          <p:nvPr/>
        </p:nvSpPr>
        <p:spPr bwMode="auto">
          <a:xfrm>
            <a:off x="5706293" y="5296123"/>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21" name="Rectangle à coins arrondis 20"/>
          <p:cNvSpPr/>
          <p:nvPr/>
        </p:nvSpPr>
        <p:spPr>
          <a:xfrm>
            <a:off x="521022" y="1844825"/>
            <a:ext cx="8280400" cy="4752528"/>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0" name="AutoShape 4"/>
          <p:cNvSpPr>
            <a:spLocks noChangeArrowheads="1"/>
          </p:cNvSpPr>
          <p:nvPr/>
        </p:nvSpPr>
        <p:spPr bwMode="auto">
          <a:xfrm>
            <a:off x="323528" y="1595264"/>
            <a:ext cx="4648200" cy="609600"/>
          </a:xfrm>
          <a:prstGeom prst="roundRect">
            <a:avLst>
              <a:gd name="adj" fmla="val 16667"/>
            </a:avLst>
          </a:prstGeom>
          <a:solidFill>
            <a:srgbClr val="7BB800"/>
          </a:solidFill>
          <a:ln w="9525">
            <a:solidFill>
              <a:srgbClr val="7BB800"/>
            </a:solidFill>
            <a:round/>
            <a:headEnd/>
            <a:tailEnd/>
          </a:ln>
        </p:spPr>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Structuration des connaissances – 3H</a:t>
            </a:r>
          </a:p>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Fiches connaissances – fiches méthodes - TD </a:t>
            </a:r>
            <a:endParaRPr lang="fr-FR" altLang="zh-CN" sz="1000" dirty="0" smtClean="0">
              <a:latin typeface="Arial" pitchFamily="34" charset="0"/>
              <a:cs typeface="Arial" pitchFamily="34" charset="0"/>
            </a:endParaRPr>
          </a:p>
          <a:p>
            <a:endParaRPr lang="fr-FR" dirty="0"/>
          </a:p>
        </p:txBody>
      </p:sp>
      <p:pic>
        <p:nvPicPr>
          <p:cNvPr id="92162" name="Picture 2"/>
          <p:cNvPicPr>
            <a:picLocks noChangeAspect="1" noChangeArrowheads="1"/>
          </p:cNvPicPr>
          <p:nvPr/>
        </p:nvPicPr>
        <p:blipFill>
          <a:blip r:embed="rId2" cstate="print"/>
          <a:srcRect l="2871" t="25432" r="72851" b="16613"/>
          <a:stretch>
            <a:fillRect/>
          </a:stretch>
        </p:blipFill>
        <p:spPr bwMode="auto">
          <a:xfrm>
            <a:off x="755576" y="2564904"/>
            <a:ext cx="1394979" cy="1872208"/>
          </a:xfrm>
          <a:prstGeom prst="rect">
            <a:avLst/>
          </a:prstGeom>
          <a:noFill/>
          <a:ln w="9525">
            <a:noFill/>
            <a:miter lim="800000"/>
            <a:headEnd/>
            <a:tailEnd/>
          </a:ln>
        </p:spPr>
      </p:pic>
      <p:pic>
        <p:nvPicPr>
          <p:cNvPr id="92163" name="Picture 3"/>
          <p:cNvPicPr>
            <a:picLocks noChangeAspect="1" noChangeArrowheads="1"/>
          </p:cNvPicPr>
          <p:nvPr/>
        </p:nvPicPr>
        <p:blipFill>
          <a:blip r:embed="rId3" cstate="print"/>
          <a:srcRect l="2778" t="25692" r="25555" b="44664"/>
          <a:stretch>
            <a:fillRect/>
          </a:stretch>
        </p:blipFill>
        <p:spPr bwMode="auto">
          <a:xfrm>
            <a:off x="683568" y="4653136"/>
            <a:ext cx="7992888" cy="1858811"/>
          </a:xfrm>
          <a:prstGeom prst="rect">
            <a:avLst/>
          </a:prstGeom>
          <a:noFill/>
          <a:ln w="9525">
            <a:noFill/>
            <a:miter lim="800000"/>
            <a:headEnd/>
            <a:tailEnd/>
          </a:ln>
        </p:spPr>
      </p:pic>
      <p:pic>
        <p:nvPicPr>
          <p:cNvPr id="92164" name="Picture 4"/>
          <p:cNvPicPr>
            <a:picLocks noChangeAspect="1" noChangeArrowheads="1"/>
          </p:cNvPicPr>
          <p:nvPr/>
        </p:nvPicPr>
        <p:blipFill>
          <a:blip r:embed="rId4" cstate="print"/>
          <a:srcRect l="2767" t="24609" r="49084" b="15345"/>
          <a:stretch>
            <a:fillRect/>
          </a:stretch>
        </p:blipFill>
        <p:spPr bwMode="auto">
          <a:xfrm>
            <a:off x="5148064" y="2060848"/>
            <a:ext cx="3528392" cy="2473930"/>
          </a:xfrm>
          <a:prstGeom prst="rect">
            <a:avLst/>
          </a:prstGeom>
          <a:noFill/>
          <a:ln w="9525">
            <a:noFill/>
            <a:miter lim="800000"/>
            <a:headEnd/>
            <a:tailEnd/>
          </a:ln>
        </p:spPr>
      </p:pic>
      <p:grpSp>
        <p:nvGrpSpPr>
          <p:cNvPr id="27" name="Groupe 21"/>
          <p:cNvGrpSpPr>
            <a:grpSpLocks/>
          </p:cNvGrpSpPr>
          <p:nvPr/>
        </p:nvGrpSpPr>
        <p:grpSpPr bwMode="auto">
          <a:xfrm>
            <a:off x="3748930" y="72008"/>
            <a:ext cx="5395070" cy="908050"/>
            <a:chOff x="0" y="0"/>
            <a:chExt cx="2668974" cy="513739"/>
          </a:xfrm>
        </p:grpSpPr>
        <p:sp>
          <p:nvSpPr>
            <p:cNvPr id="28"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9"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30"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31" name="Groupe 21"/>
          <p:cNvGrpSpPr>
            <a:grpSpLocks/>
          </p:cNvGrpSpPr>
          <p:nvPr/>
        </p:nvGrpSpPr>
        <p:grpSpPr bwMode="auto">
          <a:xfrm>
            <a:off x="323530" y="44624"/>
            <a:ext cx="3168350" cy="908050"/>
            <a:chOff x="1" y="0"/>
            <a:chExt cx="1691406" cy="513739"/>
          </a:xfrm>
        </p:grpSpPr>
        <p:sp>
          <p:nvSpPr>
            <p:cNvPr id="32"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33"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pic>
        <p:nvPicPr>
          <p:cNvPr id="901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3065" y="3068960"/>
            <a:ext cx="5980113"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a:spLocks noChangeArrowheads="1"/>
          </p:cNvSpPr>
          <p:nvPr/>
        </p:nvSpPr>
        <p:spPr bwMode="auto">
          <a:xfrm>
            <a:off x="5706293" y="5296123"/>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20" name="AutoShape 4"/>
          <p:cNvSpPr>
            <a:spLocks noChangeArrowheads="1"/>
          </p:cNvSpPr>
          <p:nvPr/>
        </p:nvSpPr>
        <p:spPr bwMode="auto">
          <a:xfrm>
            <a:off x="395536" y="1196752"/>
            <a:ext cx="4648200" cy="609600"/>
          </a:xfrm>
          <a:prstGeom prst="roundRect">
            <a:avLst>
              <a:gd name="adj" fmla="val 16667"/>
            </a:avLst>
          </a:prstGeom>
          <a:solidFill>
            <a:srgbClr val="7BB800"/>
          </a:solidFill>
          <a:ln w="9525">
            <a:solidFill>
              <a:srgbClr val="7BB800"/>
            </a:solidFill>
            <a:round/>
            <a:headEnd/>
            <a:tailEnd/>
          </a:ln>
        </p:spPr>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Evaluation– 2H </a:t>
            </a:r>
            <a:endParaRPr lang="fr-FR" altLang="zh-CN" sz="1000" dirty="0" smtClean="0">
              <a:latin typeface="Arial" pitchFamily="34" charset="0"/>
              <a:cs typeface="Arial" pitchFamily="34" charset="0"/>
            </a:endParaRPr>
          </a:p>
          <a:p>
            <a:endParaRPr lang="fr-FR" dirty="0"/>
          </a:p>
        </p:txBody>
      </p:sp>
      <p:sp>
        <p:nvSpPr>
          <p:cNvPr id="21" name="Rectangle à coins arrondis 20"/>
          <p:cNvSpPr/>
          <p:nvPr/>
        </p:nvSpPr>
        <p:spPr>
          <a:xfrm>
            <a:off x="521022" y="1628801"/>
            <a:ext cx="8280400" cy="4968552"/>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3" name="Rectangle 11"/>
          <p:cNvSpPr>
            <a:spLocks noChangeArrowheads="1"/>
          </p:cNvSpPr>
          <p:nvPr/>
        </p:nvSpPr>
        <p:spPr bwMode="auto">
          <a:xfrm>
            <a:off x="4823147" y="4288011"/>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pic>
        <p:nvPicPr>
          <p:cNvPr id="27" name="Picture 2"/>
          <p:cNvPicPr>
            <a:picLocks noChangeAspect="1" noChangeArrowheads="1"/>
          </p:cNvPicPr>
          <p:nvPr/>
        </p:nvPicPr>
        <p:blipFill>
          <a:blip r:embed="rId2" cstate="print"/>
          <a:srcRect l="4046" t="21587" r="2905" b="38837"/>
          <a:stretch>
            <a:fillRect/>
          </a:stretch>
        </p:blipFill>
        <p:spPr bwMode="auto">
          <a:xfrm>
            <a:off x="683568" y="3212976"/>
            <a:ext cx="7829233" cy="1872208"/>
          </a:xfrm>
          <a:prstGeom prst="rect">
            <a:avLst/>
          </a:prstGeom>
          <a:noFill/>
          <a:ln w="9525">
            <a:noFill/>
            <a:miter lim="800000"/>
            <a:headEnd/>
            <a:tailEnd/>
          </a:ln>
        </p:spPr>
      </p:pic>
      <p:grpSp>
        <p:nvGrpSpPr>
          <p:cNvPr id="24" name="Groupe 21"/>
          <p:cNvGrpSpPr>
            <a:grpSpLocks/>
          </p:cNvGrpSpPr>
          <p:nvPr/>
        </p:nvGrpSpPr>
        <p:grpSpPr bwMode="auto">
          <a:xfrm>
            <a:off x="3748930" y="72008"/>
            <a:ext cx="5395070" cy="908050"/>
            <a:chOff x="0" y="0"/>
            <a:chExt cx="2668974" cy="513739"/>
          </a:xfrm>
        </p:grpSpPr>
        <p:sp>
          <p:nvSpPr>
            <p:cNvPr id="28" name="AutoShape 3"/>
            <p:cNvSpPr>
              <a:spLocks noChangeArrowheads="1"/>
            </p:cNvSpPr>
            <p:nvPr/>
          </p:nvSpPr>
          <p:spPr bwMode="auto">
            <a:xfrm>
              <a:off x="1" y="150881"/>
              <a:ext cx="2668973"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9" name="AutoShape 4"/>
            <p:cNvSpPr>
              <a:spLocks noChangeArrowheads="1"/>
            </p:cNvSpPr>
            <p:nvPr/>
          </p:nvSpPr>
          <p:spPr bwMode="auto">
            <a:xfrm>
              <a:off x="0" y="0"/>
              <a:ext cx="1694128" cy="211977"/>
            </a:xfrm>
            <a:prstGeom prst="roundRect">
              <a:avLst>
                <a:gd name="adj" fmla="val 16667"/>
              </a:avLst>
            </a:prstGeom>
            <a:solidFill>
              <a:srgbClr val="7BB800"/>
            </a:solidFill>
            <a:ln w="9525">
              <a:solidFill>
                <a:srgbClr val="548DD4"/>
              </a:solidFill>
              <a:round/>
              <a:headEnd/>
              <a:tailEnd/>
            </a:ln>
          </p:spPr>
          <p:txBody>
            <a:bodyPr/>
            <a:lstStyle/>
            <a:p>
              <a:r>
                <a:rPr lang="fr-FR" b="1" dirty="0">
                  <a:solidFill>
                    <a:srgbClr val="FFFFFF"/>
                  </a:solidFill>
                  <a:latin typeface="Calibri" pitchFamily="34" charset="0"/>
                </a:rPr>
                <a:t>Centres d’Intérêts </a:t>
              </a:r>
              <a:r>
                <a:rPr lang="fr-FR" b="1" dirty="0" smtClean="0">
                  <a:solidFill>
                    <a:srgbClr val="FFFFFF"/>
                  </a:solidFill>
                  <a:latin typeface="Calibri" pitchFamily="34" charset="0"/>
                </a:rPr>
                <a:t>N°7,8 et 10</a:t>
              </a:r>
              <a:endParaRPr lang="fr-FR" b="1" dirty="0">
                <a:solidFill>
                  <a:srgbClr val="FFFFFF"/>
                </a:solidFill>
                <a:latin typeface="Calibri" pitchFamily="34" charset="0"/>
              </a:endParaRPr>
            </a:p>
          </p:txBody>
        </p:sp>
      </p:grpSp>
      <p:sp>
        <p:nvSpPr>
          <p:cNvPr id="30" name="Rectangle 18"/>
          <p:cNvSpPr>
            <a:spLocks noChangeArrowheads="1"/>
          </p:cNvSpPr>
          <p:nvPr/>
        </p:nvSpPr>
        <p:spPr bwMode="auto">
          <a:xfrm>
            <a:off x="3707904" y="402208"/>
            <a:ext cx="5436096" cy="800219"/>
          </a:xfrm>
          <a:prstGeom prst="rect">
            <a:avLst/>
          </a:prstGeom>
          <a:noFill/>
          <a:ln w="9525">
            <a:noFill/>
            <a:miter lim="800000"/>
            <a:headEnd/>
            <a:tailEnd/>
          </a:ln>
        </p:spPr>
        <p:txBody>
          <a:bodyPr wrap="square">
            <a:spAutoFit/>
          </a:bodyPr>
          <a:lstStyle/>
          <a:p>
            <a:r>
              <a:rPr lang="fr-FR" sz="1100" b="1" dirty="0">
                <a:solidFill>
                  <a:srgbClr val="7BB800"/>
                </a:solidFill>
              </a:rPr>
              <a:t>Formes et caractéristiques de l’énergie</a:t>
            </a:r>
          </a:p>
          <a:p>
            <a:r>
              <a:rPr lang="fr-FR" sz="1100" b="1" dirty="0">
                <a:solidFill>
                  <a:srgbClr val="7BB800"/>
                </a:solidFill>
              </a:rPr>
              <a:t>Amélioration de l’efficacité </a:t>
            </a:r>
            <a:r>
              <a:rPr lang="fr-FR" sz="1100" b="1" dirty="0" smtClean="0">
                <a:solidFill>
                  <a:srgbClr val="7BB800"/>
                </a:solidFill>
              </a:rPr>
              <a:t>énergétique</a:t>
            </a:r>
          </a:p>
          <a:p>
            <a:r>
              <a:rPr lang="fr-FR" sz="1000" b="1" dirty="0" smtClean="0">
                <a:solidFill>
                  <a:srgbClr val="7BB800"/>
                </a:solidFill>
                <a:latin typeface="Calibri" pitchFamily="34" charset="0"/>
              </a:rPr>
              <a:t>Optimisation du choix des matériaux et des structures par essais et analyses des  comportements</a:t>
            </a:r>
          </a:p>
          <a:p>
            <a:endParaRPr lang="fr-FR" sz="1400" b="1" dirty="0">
              <a:solidFill>
                <a:srgbClr val="7BB800"/>
              </a:solidFill>
            </a:endParaRPr>
          </a:p>
        </p:txBody>
      </p:sp>
      <p:grpSp>
        <p:nvGrpSpPr>
          <p:cNvPr id="31" name="Groupe 21"/>
          <p:cNvGrpSpPr>
            <a:grpSpLocks/>
          </p:cNvGrpSpPr>
          <p:nvPr/>
        </p:nvGrpSpPr>
        <p:grpSpPr bwMode="auto">
          <a:xfrm>
            <a:off x="323530" y="44624"/>
            <a:ext cx="3168350" cy="908050"/>
            <a:chOff x="1" y="0"/>
            <a:chExt cx="1691406" cy="513739"/>
          </a:xfrm>
        </p:grpSpPr>
        <p:sp>
          <p:nvSpPr>
            <p:cNvPr id="32" name="AutoShape 3"/>
            <p:cNvSpPr>
              <a:spLocks noChangeArrowheads="1"/>
            </p:cNvSpPr>
            <p:nvPr/>
          </p:nvSpPr>
          <p:spPr bwMode="auto">
            <a:xfrm>
              <a:off x="1" y="150881"/>
              <a:ext cx="1691406" cy="36285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r>
                <a:rPr lang="fr-FR" sz="2000" b="1" dirty="0" smtClean="0">
                  <a:solidFill>
                    <a:srgbClr val="7BB800"/>
                  </a:solidFill>
                  <a:latin typeface="Century Gothic" pitchFamily="34" charset="0"/>
                </a:rPr>
                <a:t>L’énergie dans l’habitat</a:t>
              </a:r>
              <a:endParaRPr lang="fr-FR" sz="2000" b="1" dirty="0">
                <a:solidFill>
                  <a:srgbClr val="7BB800"/>
                </a:solidFill>
                <a:latin typeface="Century Gothic" pitchFamily="34" charset="0"/>
              </a:endParaRPr>
            </a:p>
          </p:txBody>
        </p:sp>
        <p:sp>
          <p:nvSpPr>
            <p:cNvPr id="33" name="AutoShape 4"/>
            <p:cNvSpPr>
              <a:spLocks noChangeArrowheads="1"/>
            </p:cNvSpPr>
            <p:nvPr/>
          </p:nvSpPr>
          <p:spPr bwMode="auto">
            <a:xfrm>
              <a:off x="1" y="0"/>
              <a:ext cx="1345438" cy="211977"/>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 de séquence n°4</a:t>
              </a:r>
              <a:endParaRPr lang="fr-FR" b="1" dirty="0">
                <a:solidFill>
                  <a:srgbClr val="FFFFFF"/>
                </a:solidFill>
                <a:latin typeface="Calibri" pitchFamily="34" charset="0"/>
              </a:endParaRPr>
            </a:p>
          </p:txBody>
        </p:sp>
      </p:gr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1" name="Picture 1"/>
          <p:cNvPicPr>
            <a:picLocks noChangeAspect="1" noChangeArrowheads="1"/>
          </p:cNvPicPr>
          <p:nvPr/>
        </p:nvPicPr>
        <p:blipFill>
          <a:blip r:embed="rId2" cstate="print"/>
          <a:srcRect/>
          <a:stretch>
            <a:fillRect/>
          </a:stretch>
        </p:blipFill>
        <p:spPr bwMode="auto">
          <a:xfrm>
            <a:off x="0" y="4088231"/>
            <a:ext cx="8652917" cy="2769769"/>
          </a:xfrm>
          <a:prstGeom prst="rect">
            <a:avLst/>
          </a:prstGeom>
          <a:noFill/>
          <a:ln w="9525">
            <a:noFill/>
            <a:miter lim="800000"/>
            <a:headEnd/>
            <a:tailEnd/>
          </a:ln>
          <a:effectLst/>
        </p:spPr>
      </p:pic>
      <p:cxnSp>
        <p:nvCxnSpPr>
          <p:cNvPr id="34" name="Connecteur droit 33"/>
          <p:cNvCxnSpPr/>
          <p:nvPr/>
        </p:nvCxnSpPr>
        <p:spPr>
          <a:xfrm>
            <a:off x="2771800" y="3861048"/>
            <a:ext cx="5256584" cy="0"/>
          </a:xfrm>
          <a:prstGeom prst="line">
            <a:avLst/>
          </a:prstGeom>
        </p:spPr>
        <p:style>
          <a:lnRef idx="2">
            <a:schemeClr val="accent3"/>
          </a:lnRef>
          <a:fillRef idx="0">
            <a:schemeClr val="accent3"/>
          </a:fillRef>
          <a:effectRef idx="1">
            <a:schemeClr val="accent3"/>
          </a:effectRef>
          <a:fontRef idx="minor">
            <a:schemeClr val="tx1"/>
          </a:fontRef>
        </p:style>
      </p:cxnSp>
      <p:sp>
        <p:nvSpPr>
          <p:cNvPr id="38" name="Rectangle à coins arrondis 37"/>
          <p:cNvSpPr/>
          <p:nvPr/>
        </p:nvSpPr>
        <p:spPr>
          <a:xfrm>
            <a:off x="2339752" y="764705"/>
            <a:ext cx="4979789" cy="2880320"/>
          </a:xfrm>
          <a:prstGeom prst="round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40" name="Virage 39"/>
          <p:cNvSpPr/>
          <p:nvPr/>
        </p:nvSpPr>
        <p:spPr>
          <a:xfrm rot="1145353" flipH="1">
            <a:off x="7411986" y="2134968"/>
            <a:ext cx="1440160" cy="1512168"/>
          </a:xfrm>
          <a:prstGeom prst="bentArrow">
            <a:avLst>
              <a:gd name="adj1" fmla="val 42118"/>
              <a:gd name="adj2" fmla="val 42118"/>
              <a:gd name="adj3" fmla="val 28112"/>
              <a:gd name="adj4" fmla="val 4375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
        <p:nvSpPr>
          <p:cNvPr id="43" name="Losange 42"/>
          <p:cNvSpPr/>
          <p:nvPr/>
        </p:nvSpPr>
        <p:spPr bwMode="auto">
          <a:xfrm>
            <a:off x="6660232" y="4005064"/>
            <a:ext cx="1584167" cy="503984"/>
          </a:xfrm>
          <a:prstGeom prst="diamond">
            <a:avLst/>
          </a:prstGeom>
        </p:spPr>
        <p:style>
          <a:lnRef idx="0">
            <a:schemeClr val="accent4"/>
          </a:lnRef>
          <a:fillRef idx="3">
            <a:schemeClr val="accent4"/>
          </a:fillRef>
          <a:effectRef idx="3">
            <a:schemeClr val="accent4"/>
          </a:effectRef>
          <a:fontRef idx="minor">
            <a:schemeClr val="lt1"/>
          </a:fontRef>
        </p:style>
        <p:txBody>
          <a:bodyPr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fr-FR" sz="1000" b="1" dirty="0" smtClean="0"/>
              <a:t>Evaluation</a:t>
            </a:r>
            <a:endParaRPr lang="fr-FR" sz="1000" b="1" dirty="0"/>
          </a:p>
        </p:txBody>
      </p:sp>
      <p:sp>
        <p:nvSpPr>
          <p:cNvPr id="44" name="Losange 43"/>
          <p:cNvSpPr/>
          <p:nvPr/>
        </p:nvSpPr>
        <p:spPr bwMode="auto">
          <a:xfrm>
            <a:off x="7559833" y="5661248"/>
            <a:ext cx="1584167" cy="503984"/>
          </a:xfrm>
          <a:prstGeom prst="diamond">
            <a:avLst/>
          </a:prstGeom>
        </p:spPr>
        <p:style>
          <a:lnRef idx="0">
            <a:schemeClr val="accent4"/>
          </a:lnRef>
          <a:fillRef idx="3">
            <a:schemeClr val="accent4"/>
          </a:fillRef>
          <a:effectRef idx="3">
            <a:schemeClr val="accent4"/>
          </a:effectRef>
          <a:fontRef idx="minor">
            <a:schemeClr val="lt1"/>
          </a:fontRef>
        </p:style>
        <p:txBody>
          <a:bodyPr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fr-FR" sz="1000" b="1" dirty="0" smtClean="0"/>
              <a:t>Evaluation</a:t>
            </a:r>
            <a:endParaRPr lang="fr-FR" sz="1000" b="1" dirty="0"/>
          </a:p>
        </p:txBody>
      </p:sp>
      <p:pic>
        <p:nvPicPr>
          <p:cNvPr id="144386" name="Picture 2"/>
          <p:cNvPicPr>
            <a:picLocks noChangeAspect="1" noChangeArrowheads="1"/>
          </p:cNvPicPr>
          <p:nvPr/>
        </p:nvPicPr>
        <p:blipFill>
          <a:blip r:embed="rId3" cstate="print"/>
          <a:srcRect/>
          <a:stretch>
            <a:fillRect/>
          </a:stretch>
        </p:blipFill>
        <p:spPr bwMode="auto">
          <a:xfrm>
            <a:off x="2915816" y="908720"/>
            <a:ext cx="3857377" cy="2668406"/>
          </a:xfrm>
          <a:prstGeom prst="rect">
            <a:avLst/>
          </a:prstGeom>
          <a:noFill/>
          <a:ln w="9525">
            <a:noFill/>
            <a:miter lim="800000"/>
            <a:headEnd/>
            <a:tailEnd/>
          </a:ln>
          <a:effectLst/>
        </p:spPr>
      </p:pic>
      <p:sp>
        <p:nvSpPr>
          <p:cNvPr id="2" name="Rectangle à coins arrondis 1"/>
          <p:cNvSpPr/>
          <p:nvPr/>
        </p:nvSpPr>
        <p:spPr>
          <a:xfrm>
            <a:off x="3923928" y="260648"/>
            <a:ext cx="3240360" cy="8640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Prolongement en projet AC avec manipulation approfondie d’un logiciel  métier.</a:t>
            </a:r>
            <a:endParaRPr lang="fr-FR"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Image 83"/>
          <p:cNvPicPr>
            <a:picLocks noChangeAspect="1" noChangeArrowheads="1"/>
          </p:cNvPicPr>
          <p:nvPr/>
        </p:nvPicPr>
        <p:blipFill>
          <a:blip r:embed="rId2">
            <a:extLst>
              <a:ext uri="{28A0092B-C50C-407E-A947-70E740481C1C}">
                <a14:useLocalDpi xmlns:a14="http://schemas.microsoft.com/office/drawing/2010/main" val="0"/>
              </a:ext>
            </a:extLst>
          </a:blip>
          <a:srcRect t="9962"/>
          <a:stretch>
            <a:fillRect/>
          </a:stretch>
        </p:blipFill>
        <p:spPr bwMode="auto">
          <a:xfrm>
            <a:off x="457199" y="370466"/>
            <a:ext cx="8389251" cy="52907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107294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Sous-titre 2"/>
          <p:cNvSpPr txBox="1">
            <a:spLocks/>
          </p:cNvSpPr>
          <p:nvPr/>
        </p:nvSpPr>
        <p:spPr>
          <a:xfrm>
            <a:off x="806711" y="2527746"/>
            <a:ext cx="3038591" cy="1333301"/>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fr-FR" sz="2800" b="1" dirty="0">
              <a:solidFill>
                <a:schemeClr val="bg1">
                  <a:lumMod val="50000"/>
                </a:schemeClr>
              </a:solidFill>
              <a:latin typeface="Arial" panose="020B0604020202020204" pitchFamily="34" charset="0"/>
              <a:cs typeface="Arial" panose="020B0604020202020204" pitchFamily="34" charset="0"/>
            </a:endParaRPr>
          </a:p>
        </p:txBody>
      </p:sp>
      <p:sp>
        <p:nvSpPr>
          <p:cNvPr id="6" name="Rectangle à coins arrondis 5"/>
          <p:cNvSpPr/>
          <p:nvPr/>
        </p:nvSpPr>
        <p:spPr>
          <a:xfrm>
            <a:off x="827848" y="2887787"/>
            <a:ext cx="2376264" cy="133330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b="1" dirty="0" smtClean="0">
                <a:solidFill>
                  <a:schemeClr val="bg1"/>
                </a:solidFill>
                <a:latin typeface="Arial" panose="020B0604020202020204" pitchFamily="34" charset="0"/>
                <a:cs typeface="Arial" panose="020B0604020202020204" pitchFamily="34" charset="0"/>
              </a:rPr>
              <a:t>Séquence 4 </a:t>
            </a:r>
            <a:r>
              <a:rPr lang="fr-FR" sz="2200" dirty="0">
                <a:solidFill>
                  <a:schemeClr val="bg1"/>
                </a:solidFill>
                <a:latin typeface="Arial" panose="020B0604020202020204" pitchFamily="34" charset="0"/>
                <a:cs typeface="Arial" panose="020B0604020202020204" pitchFamily="34" charset="0"/>
              </a:rPr>
              <a:t>« </a:t>
            </a:r>
            <a:r>
              <a:rPr lang="fr-FR" sz="2200" dirty="0" smtClean="0">
                <a:solidFill>
                  <a:schemeClr val="bg1"/>
                </a:solidFill>
                <a:latin typeface="Arial" panose="020B0604020202020204" pitchFamily="34" charset="0"/>
                <a:cs typeface="Arial" panose="020B0604020202020204" pitchFamily="34" charset="0"/>
              </a:rPr>
              <a:t>L’énergie </a:t>
            </a:r>
            <a:r>
              <a:rPr lang="fr-FR" sz="2200" dirty="0">
                <a:solidFill>
                  <a:schemeClr val="bg1"/>
                </a:solidFill>
                <a:latin typeface="Arial" panose="020B0604020202020204" pitchFamily="34" charset="0"/>
                <a:cs typeface="Arial" panose="020B0604020202020204" pitchFamily="34" charset="0"/>
              </a:rPr>
              <a:t>dans l’habitat </a:t>
            </a:r>
            <a:r>
              <a:rPr lang="fr-FR" sz="2200" dirty="0" smtClean="0">
                <a:solidFill>
                  <a:schemeClr val="bg1"/>
                </a:solidFill>
                <a:latin typeface="Arial" panose="020B0604020202020204" pitchFamily="34" charset="0"/>
                <a:cs typeface="Arial" panose="020B0604020202020204" pitchFamily="34" charset="0"/>
              </a:rPr>
              <a:t>»</a:t>
            </a:r>
            <a:endParaRPr lang="fr-FR" sz="2200" dirty="0">
              <a:solidFill>
                <a:schemeClr val="bg1"/>
              </a:solidFill>
              <a:latin typeface="Arial" panose="020B0604020202020204" pitchFamily="34" charset="0"/>
              <a:cs typeface="Arial" panose="020B0604020202020204" pitchFamily="34" charset="0"/>
            </a:endParaRPr>
          </a:p>
        </p:txBody>
      </p:sp>
      <p:sp>
        <p:nvSpPr>
          <p:cNvPr id="3" name="Rectangle à coins arrondis 2"/>
          <p:cNvSpPr/>
          <p:nvPr/>
        </p:nvSpPr>
        <p:spPr>
          <a:xfrm>
            <a:off x="611824" y="2797198"/>
            <a:ext cx="596937" cy="397198"/>
          </a:xfrm>
          <a:prstGeom prst="roundRect">
            <a:avLst/>
          </a:prstGeom>
          <a:ln>
            <a:solidFill>
              <a:schemeClr val="tx2">
                <a:lumMod val="40000"/>
                <a:lumOff val="60000"/>
              </a:schemeClr>
            </a:soli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a:solidFill>
                  <a:schemeClr val="bg1"/>
                </a:solidFill>
                <a:latin typeface="Arial" panose="020B0604020202020204" pitchFamily="34" charset="0"/>
                <a:cs typeface="Arial" panose="020B0604020202020204" pitchFamily="34" charset="0"/>
              </a:rPr>
              <a:t>ET</a:t>
            </a:r>
            <a:endParaRPr lang="fr-FR" dirty="0">
              <a:solidFill>
                <a:schemeClr val="bg1"/>
              </a:solidFill>
            </a:endParaRPr>
          </a:p>
        </p:txBody>
      </p:sp>
      <p:sp>
        <p:nvSpPr>
          <p:cNvPr id="10" name="Rectangle à coins arrondis 9"/>
          <p:cNvSpPr/>
          <p:nvPr/>
        </p:nvSpPr>
        <p:spPr>
          <a:xfrm>
            <a:off x="3780440" y="2889088"/>
            <a:ext cx="2376000" cy="133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b="1" dirty="0" smtClean="0">
                <a:solidFill>
                  <a:schemeClr val="bg1"/>
                </a:solidFill>
                <a:latin typeface="Arial" panose="020B0604020202020204" pitchFamily="34" charset="0"/>
                <a:cs typeface="Arial" panose="020B0604020202020204" pitchFamily="34" charset="0"/>
              </a:rPr>
              <a:t>Séquence  </a:t>
            </a:r>
            <a:r>
              <a:rPr lang="fr-FR" sz="2200" dirty="0">
                <a:solidFill>
                  <a:schemeClr val="bg1"/>
                </a:solidFill>
                <a:latin typeface="Arial" panose="020B0604020202020204" pitchFamily="34" charset="0"/>
                <a:cs typeface="Arial" panose="020B0604020202020204" pitchFamily="34" charset="0"/>
              </a:rPr>
              <a:t>« </a:t>
            </a:r>
            <a:r>
              <a:rPr lang="fr-FR" sz="2200" dirty="0" smtClean="0">
                <a:solidFill>
                  <a:schemeClr val="bg1"/>
                </a:solidFill>
                <a:latin typeface="Arial" panose="020B0604020202020204" pitchFamily="34" charset="0"/>
                <a:cs typeface="Arial" panose="020B0604020202020204" pitchFamily="34" charset="0"/>
              </a:rPr>
              <a:t>L’énergie </a:t>
            </a:r>
            <a:r>
              <a:rPr lang="fr-FR" sz="2200" dirty="0">
                <a:solidFill>
                  <a:schemeClr val="bg1"/>
                </a:solidFill>
                <a:latin typeface="Arial" panose="020B0604020202020204" pitchFamily="34" charset="0"/>
                <a:cs typeface="Arial" panose="020B0604020202020204" pitchFamily="34" charset="0"/>
              </a:rPr>
              <a:t>dans l’habitat </a:t>
            </a:r>
            <a:r>
              <a:rPr lang="fr-FR" sz="2200" dirty="0" smtClean="0">
                <a:solidFill>
                  <a:schemeClr val="bg1"/>
                </a:solidFill>
                <a:latin typeface="Arial" panose="020B0604020202020204" pitchFamily="34" charset="0"/>
                <a:cs typeface="Arial" panose="020B0604020202020204" pitchFamily="34" charset="0"/>
              </a:rPr>
              <a:t>»</a:t>
            </a:r>
            <a:endParaRPr lang="fr-FR" sz="2200" dirty="0">
              <a:solidFill>
                <a:schemeClr val="bg1"/>
              </a:solidFill>
              <a:latin typeface="Arial" panose="020B0604020202020204" pitchFamily="34" charset="0"/>
              <a:cs typeface="Arial" panose="020B0604020202020204" pitchFamily="34" charset="0"/>
            </a:endParaRPr>
          </a:p>
        </p:txBody>
      </p:sp>
      <p:sp>
        <p:nvSpPr>
          <p:cNvPr id="11" name="Rectangle à coins arrondis 10"/>
          <p:cNvSpPr/>
          <p:nvPr/>
        </p:nvSpPr>
        <p:spPr>
          <a:xfrm>
            <a:off x="3564152" y="2797198"/>
            <a:ext cx="596937" cy="397198"/>
          </a:xfrm>
          <a:prstGeom prst="roundRect">
            <a:avLst/>
          </a:prstGeom>
          <a:ln>
            <a:solidFill>
              <a:schemeClr val="tx2">
                <a:lumMod val="40000"/>
                <a:lumOff val="60000"/>
              </a:schemeClr>
            </a:soli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sp>
        <p:nvSpPr>
          <p:cNvPr id="12" name="Rectangle à coins arrondis 11"/>
          <p:cNvSpPr/>
          <p:nvPr/>
        </p:nvSpPr>
        <p:spPr>
          <a:xfrm>
            <a:off x="6660496" y="2852936"/>
            <a:ext cx="2376000" cy="133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r-FR" sz="2200" b="1" dirty="0" smtClean="0">
                <a:solidFill>
                  <a:schemeClr val="bg1"/>
                </a:solidFill>
                <a:latin typeface="Arial" panose="020B0604020202020204" pitchFamily="34" charset="0"/>
                <a:cs typeface="Arial" panose="020B0604020202020204" pitchFamily="34" charset="0"/>
              </a:rPr>
              <a:t>Projet Crèche</a:t>
            </a:r>
          </a:p>
          <a:p>
            <a:pPr algn="ctr"/>
            <a:r>
              <a:rPr lang="fr-FR" sz="2200" dirty="0" smtClean="0">
                <a:solidFill>
                  <a:schemeClr val="bg1"/>
                </a:solidFill>
                <a:latin typeface="Arial" panose="020B0604020202020204" pitchFamily="34" charset="0"/>
                <a:cs typeface="Arial" panose="020B0604020202020204" pitchFamily="34" charset="0"/>
              </a:rPr>
              <a:t>« Extension d’un bâtiment » </a:t>
            </a:r>
            <a:endParaRPr lang="fr-FR" sz="2200" dirty="0">
              <a:solidFill>
                <a:schemeClr val="bg1"/>
              </a:solidFill>
              <a:latin typeface="Arial" panose="020B0604020202020204" pitchFamily="34" charset="0"/>
              <a:cs typeface="Arial" panose="020B0604020202020204" pitchFamily="34" charset="0"/>
            </a:endParaRPr>
          </a:p>
        </p:txBody>
      </p:sp>
      <p:sp>
        <p:nvSpPr>
          <p:cNvPr id="16" name="Rectangle à coins arrondis 15"/>
          <p:cNvSpPr/>
          <p:nvPr/>
        </p:nvSpPr>
        <p:spPr>
          <a:xfrm>
            <a:off x="6444472" y="2743770"/>
            <a:ext cx="596937" cy="397198"/>
          </a:xfrm>
          <a:prstGeom prst="roundRect">
            <a:avLst/>
          </a:prstGeom>
          <a:ln>
            <a:solidFill>
              <a:schemeClr val="tx2">
                <a:lumMod val="40000"/>
                <a:lumOff val="60000"/>
              </a:schemeClr>
            </a:soli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sp>
        <p:nvSpPr>
          <p:cNvPr id="4" name="Ellipse 3"/>
          <p:cNvSpPr/>
          <p:nvPr/>
        </p:nvSpPr>
        <p:spPr>
          <a:xfrm>
            <a:off x="3060096" y="3410421"/>
            <a:ext cx="802524" cy="81066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5" name="Ellipse 14"/>
          <p:cNvSpPr/>
          <p:nvPr/>
        </p:nvSpPr>
        <p:spPr>
          <a:xfrm>
            <a:off x="6043210" y="3410421"/>
            <a:ext cx="802524" cy="81066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pic>
        <p:nvPicPr>
          <p:cNvPr id="9011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2284" y="4134811"/>
            <a:ext cx="3816424" cy="2678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riangle isocèle 4"/>
          <p:cNvSpPr/>
          <p:nvPr/>
        </p:nvSpPr>
        <p:spPr>
          <a:xfrm rot="5400000">
            <a:off x="-19343" y="3338667"/>
            <a:ext cx="1081275" cy="971599"/>
          </a:xfrm>
          <a:prstGeom prst="triangl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dirty="0"/>
          </a:p>
        </p:txBody>
      </p:sp>
      <p:sp>
        <p:nvSpPr>
          <p:cNvPr id="8" name="ZoneTexte 7"/>
          <p:cNvSpPr txBox="1"/>
          <p:nvPr/>
        </p:nvSpPr>
        <p:spPr>
          <a:xfrm>
            <a:off x="-36512" y="3645024"/>
            <a:ext cx="1245273" cy="307777"/>
          </a:xfrm>
          <a:prstGeom prst="rect">
            <a:avLst/>
          </a:prstGeom>
          <a:noFill/>
        </p:spPr>
        <p:txBody>
          <a:bodyPr wrap="square" rtlCol="0">
            <a:spAutoFit/>
          </a:bodyPr>
          <a:lstStyle/>
          <a:p>
            <a:r>
              <a:rPr lang="fr-FR" sz="1400" b="1" dirty="0" smtClean="0">
                <a:solidFill>
                  <a:schemeClr val="bg1"/>
                </a:solidFill>
              </a:rPr>
              <a:t>Lancement</a:t>
            </a:r>
            <a:endParaRPr lang="fr-FR" sz="1400" b="1" dirty="0">
              <a:solidFill>
                <a:schemeClr val="bg1"/>
              </a:solidFill>
            </a:endParaRPr>
          </a:p>
        </p:txBody>
      </p:sp>
      <p:sp>
        <p:nvSpPr>
          <p:cNvPr id="14" name="Carré corné 13"/>
          <p:cNvSpPr/>
          <p:nvPr/>
        </p:nvSpPr>
        <p:spPr>
          <a:xfrm>
            <a:off x="1270332" y="1844824"/>
            <a:ext cx="1789764" cy="682922"/>
          </a:xfrm>
          <a:prstGeom prst="foldedCorner">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tx1">
                    <a:lumMod val="65000"/>
                    <a:lumOff val="35000"/>
                  </a:schemeClr>
                </a:solidFill>
              </a:rPr>
              <a:t>Fin novembre</a:t>
            </a:r>
            <a:endParaRPr lang="fr-FR" dirty="0">
              <a:solidFill>
                <a:schemeClr val="tx1">
                  <a:lumMod val="65000"/>
                  <a:lumOff val="35000"/>
                </a:schemeClr>
              </a:solidFill>
            </a:endParaRPr>
          </a:p>
        </p:txBody>
      </p:sp>
      <p:sp>
        <p:nvSpPr>
          <p:cNvPr id="23" name="Carré corné 22"/>
          <p:cNvSpPr/>
          <p:nvPr/>
        </p:nvSpPr>
        <p:spPr>
          <a:xfrm>
            <a:off x="4211960" y="1822713"/>
            <a:ext cx="1789764" cy="682922"/>
          </a:xfrm>
          <a:prstGeom prst="foldedCorner">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lumMod val="65000"/>
                    <a:lumOff val="35000"/>
                  </a:schemeClr>
                </a:solidFill>
              </a:rPr>
              <a:t>A</a:t>
            </a:r>
            <a:r>
              <a:rPr lang="fr-FR" dirty="0" smtClean="0">
                <a:solidFill>
                  <a:schemeClr val="tx1">
                    <a:lumMod val="65000"/>
                    <a:lumOff val="35000"/>
                  </a:schemeClr>
                </a:solidFill>
              </a:rPr>
              <a:t>vril</a:t>
            </a:r>
            <a:endParaRPr lang="fr-FR" dirty="0">
              <a:solidFill>
                <a:schemeClr val="tx1">
                  <a:lumMod val="65000"/>
                  <a:lumOff val="35000"/>
                </a:schemeClr>
              </a:solidFill>
            </a:endParaRPr>
          </a:p>
        </p:txBody>
      </p:sp>
      <p:grpSp>
        <p:nvGrpSpPr>
          <p:cNvPr id="17" name="Groupe 21"/>
          <p:cNvGrpSpPr>
            <a:grpSpLocks/>
          </p:cNvGrpSpPr>
          <p:nvPr/>
        </p:nvGrpSpPr>
        <p:grpSpPr bwMode="auto">
          <a:xfrm>
            <a:off x="4457918" y="489420"/>
            <a:ext cx="4320739" cy="668237"/>
            <a:chOff x="-25372" y="135678"/>
            <a:chExt cx="2605540" cy="378063"/>
          </a:xfrm>
        </p:grpSpPr>
        <p:sp>
          <p:nvSpPr>
            <p:cNvPr id="18"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19" name="AutoShape 4"/>
            <p:cNvSpPr>
              <a:spLocks noChangeArrowheads="1"/>
            </p:cNvSpPr>
            <p:nvPr/>
          </p:nvSpPr>
          <p:spPr bwMode="auto">
            <a:xfrm>
              <a:off x="-25372" y="135678"/>
              <a:ext cx="1290084" cy="196484"/>
            </a:xfrm>
            <a:prstGeom prst="roundRect">
              <a:avLst>
                <a:gd name="adj" fmla="val 16667"/>
              </a:avLst>
            </a:prstGeom>
            <a:solidFill>
              <a:srgbClr val="7BB800"/>
            </a:solidFill>
            <a:ln w="9525">
              <a:solidFill>
                <a:schemeClr val="tx2">
                  <a:lumMod val="40000"/>
                  <a:lumOff val="60000"/>
                </a:schemeClr>
              </a:solidFill>
              <a:round/>
              <a:headEnd/>
              <a:tailEnd/>
            </a:ln>
          </p:spPr>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20" name="Groupe 21"/>
          <p:cNvGrpSpPr>
            <a:grpSpLocks/>
          </p:cNvGrpSpPr>
          <p:nvPr/>
        </p:nvGrpSpPr>
        <p:grpSpPr bwMode="auto">
          <a:xfrm>
            <a:off x="107504" y="489420"/>
            <a:ext cx="4087356" cy="668238"/>
            <a:chOff x="1" y="29132"/>
            <a:chExt cx="2182012" cy="509714"/>
          </a:xfrm>
        </p:grpSpPr>
        <p:sp>
          <p:nvSpPr>
            <p:cNvPr id="21" name="AutoShape 3"/>
            <p:cNvSpPr>
              <a:spLocks noChangeArrowheads="1"/>
            </p:cNvSpPr>
            <p:nvPr/>
          </p:nvSpPr>
          <p:spPr bwMode="auto">
            <a:xfrm>
              <a:off x="56544" y="74334"/>
              <a:ext cx="2125469"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22" name="AutoShape 4"/>
            <p:cNvSpPr>
              <a:spLocks noChangeArrowheads="1"/>
            </p:cNvSpPr>
            <p:nvPr/>
          </p:nvSpPr>
          <p:spPr bwMode="auto">
            <a:xfrm>
              <a:off x="1" y="29132"/>
              <a:ext cx="768820" cy="264904"/>
            </a:xfrm>
            <a:prstGeom prst="roundRect">
              <a:avLst>
                <a:gd name="adj" fmla="val 16667"/>
              </a:avLst>
            </a:prstGeom>
            <a:solidFill>
              <a:srgbClr val="7BB800"/>
            </a:solidFill>
            <a:ln w="9525">
              <a:solidFill>
                <a:srgbClr val="548DD4"/>
              </a:solidFill>
              <a:round/>
              <a:headEnd/>
              <a:tailEnd/>
            </a:ln>
          </p:spPr>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sp>
        <p:nvSpPr>
          <p:cNvPr id="24" name="AutoShape 4"/>
          <p:cNvSpPr>
            <a:spLocks noChangeArrowheads="1"/>
          </p:cNvSpPr>
          <p:nvPr/>
        </p:nvSpPr>
        <p:spPr bwMode="auto">
          <a:xfrm>
            <a:off x="107380" y="44624"/>
            <a:ext cx="8785224" cy="374677"/>
          </a:xfrm>
          <a:prstGeom prst="roundRect">
            <a:avLst>
              <a:gd name="adj" fmla="val 16667"/>
            </a:avLst>
          </a:prstGeom>
          <a:solidFill>
            <a:srgbClr val="7BB800"/>
          </a:solidFill>
          <a:ln w="9525">
            <a:noFill/>
            <a:round/>
            <a:headEnd/>
            <a:tailEnd/>
          </a:ln>
        </p:spPr>
        <p:txBody>
          <a:bodyPr/>
          <a:lstStyle/>
          <a:p>
            <a:pPr marL="1163638"/>
            <a:r>
              <a:rPr lang="fr-FR" sz="2000" b="1" dirty="0" smtClean="0">
                <a:solidFill>
                  <a:srgbClr val="FFFFFF"/>
                </a:solidFill>
                <a:latin typeface="Arial" panose="020B0604020202020204" pitchFamily="34" charset="0"/>
                <a:cs typeface="Arial" panose="020B0604020202020204" pitchFamily="34" charset="0"/>
              </a:rPr>
              <a:t>L’enclenchement des séquences</a:t>
            </a:r>
            <a:endParaRPr lang="fr-FR" sz="2000" b="1" dirty="0">
              <a:solidFill>
                <a:srgbClr val="FFFFFF"/>
              </a:solidFill>
              <a:latin typeface="Arial" panose="020B0604020202020204" pitchFamily="34" charset="0"/>
              <a:cs typeface="Arial" panose="020B0604020202020204" pitchFamily="34" charset="0"/>
            </a:endParaRPr>
          </a:p>
        </p:txBody>
      </p:sp>
      <p:pic>
        <p:nvPicPr>
          <p:cNvPr id="25" name="Imag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2242" y="-108869"/>
            <a:ext cx="1384968" cy="1440000"/>
          </a:xfrm>
          <a:prstGeom prst="rect">
            <a:avLst/>
          </a:prstGeom>
        </p:spPr>
      </p:pic>
    </p:spTree>
    <p:extLst>
      <p:ext uri="{BB962C8B-B14F-4D97-AF65-F5344CB8AC3E}">
        <p14:creationId xmlns:p14="http://schemas.microsoft.com/office/powerpoint/2010/main" val="789757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ppt_x</p:attrName>
                                        </p:attrNameLst>
                                      </p:cBhvr>
                                      <p:tavLst>
                                        <p:tav tm="0">
                                          <p:val>
                                            <p:strVal val="#ppt_x-#ppt_w*1.125000"/>
                                          </p:val>
                                        </p:tav>
                                        <p:tav tm="100000">
                                          <p:val>
                                            <p:strVal val="#ppt_x"/>
                                          </p:val>
                                        </p:tav>
                                      </p:tavLst>
                                    </p:anim>
                                    <p:animEffect transition="in" filter="wipe(right)">
                                      <p:cBhvr>
                                        <p:cTn id="13" dur="500"/>
                                        <p:tgtEl>
                                          <p:spTgt spid="23"/>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1000" fill="hold"/>
                                        <p:tgtEl>
                                          <p:spTgt spid="11"/>
                                        </p:tgtEl>
                                        <p:attrNameLst>
                                          <p:attrName>ppt_w</p:attrName>
                                        </p:attrNameLst>
                                      </p:cBhvr>
                                      <p:tavLst>
                                        <p:tav tm="0">
                                          <p:val>
                                            <p:strVal val="#ppt_w*0.70"/>
                                          </p:val>
                                        </p:tav>
                                        <p:tav tm="100000">
                                          <p:val>
                                            <p:strVal val="#ppt_w"/>
                                          </p:val>
                                        </p:tav>
                                      </p:tavLst>
                                    </p:anim>
                                    <p:anim calcmode="lin" valueType="num">
                                      <p:cBhvr>
                                        <p:cTn id="17" dur="1000" fill="hold"/>
                                        <p:tgtEl>
                                          <p:spTgt spid="11"/>
                                        </p:tgtEl>
                                        <p:attrNameLst>
                                          <p:attrName>ppt_h</p:attrName>
                                        </p:attrNameLst>
                                      </p:cBhvr>
                                      <p:tavLst>
                                        <p:tav tm="0">
                                          <p:val>
                                            <p:strVal val="#ppt_h"/>
                                          </p:val>
                                        </p:tav>
                                        <p:tav tm="100000">
                                          <p:val>
                                            <p:strVal val="#ppt_h"/>
                                          </p:val>
                                        </p:tav>
                                      </p:tavLst>
                                    </p:anim>
                                    <p:animEffect transition="in" filter="fade">
                                      <p:cBhvr>
                                        <p:cTn id="18" dur="1000"/>
                                        <p:tgtEl>
                                          <p:spTgt spid="11"/>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2000"/>
                                        <p:tgtEl>
                                          <p:spTgt spid="10"/>
                                        </p:tgtEl>
                                      </p:cBhvr>
                                    </p:animEffec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childTnLst>
                          </p:cTn>
                        </p:par>
                        <p:par>
                          <p:cTn id="27" fill="hold">
                            <p:stCondLst>
                              <p:cond delay="3500"/>
                            </p:stCondLst>
                            <p:childTnLst>
                              <p:par>
                                <p:cTn id="28" presetID="55"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1000" fill="hold"/>
                                        <p:tgtEl>
                                          <p:spTgt spid="16"/>
                                        </p:tgtEl>
                                        <p:attrNameLst>
                                          <p:attrName>ppt_w</p:attrName>
                                        </p:attrNameLst>
                                      </p:cBhvr>
                                      <p:tavLst>
                                        <p:tav tm="0">
                                          <p:val>
                                            <p:strVal val="#ppt_w*0.70"/>
                                          </p:val>
                                        </p:tav>
                                        <p:tav tm="100000">
                                          <p:val>
                                            <p:strVal val="#ppt_w"/>
                                          </p:val>
                                        </p:tav>
                                      </p:tavLst>
                                    </p:anim>
                                    <p:anim calcmode="lin" valueType="num">
                                      <p:cBhvr>
                                        <p:cTn id="31" dur="1000" fill="hold"/>
                                        <p:tgtEl>
                                          <p:spTgt spid="16"/>
                                        </p:tgtEl>
                                        <p:attrNameLst>
                                          <p:attrName>ppt_h</p:attrName>
                                        </p:attrNameLst>
                                      </p:cBhvr>
                                      <p:tavLst>
                                        <p:tav tm="0">
                                          <p:val>
                                            <p:strVal val="#ppt_h"/>
                                          </p:val>
                                        </p:tav>
                                        <p:tav tm="100000">
                                          <p:val>
                                            <p:strVal val="#ppt_h"/>
                                          </p:val>
                                        </p:tav>
                                      </p:tavLst>
                                    </p:anim>
                                    <p:animEffect transition="in" filter="fade">
                                      <p:cBhvr>
                                        <p:cTn id="32" dur="1000"/>
                                        <p:tgtEl>
                                          <p:spTgt spid="16"/>
                                        </p:tgtEl>
                                      </p:cBhvr>
                                    </p:animEffect>
                                  </p:childTnLst>
                                </p:cTn>
                              </p:par>
                            </p:childTnLst>
                          </p:cTn>
                        </p:par>
                        <p:par>
                          <p:cTn id="33" fill="hold">
                            <p:stCondLst>
                              <p:cond delay="4500"/>
                            </p:stCondLst>
                            <p:childTnLst>
                              <p:par>
                                <p:cTn id="34" presetID="22" presetClass="entr" presetSubtype="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2000"/>
                                        <p:tgtEl>
                                          <p:spTgt spid="12"/>
                                        </p:tgtEl>
                                      </p:cBhvr>
                                    </p:animEffect>
                                  </p:childTnLst>
                                </p:cTn>
                              </p:par>
                            </p:childTnLst>
                          </p:cTn>
                        </p:par>
                        <p:par>
                          <p:cTn id="37" fill="hold">
                            <p:stCondLst>
                              <p:cond delay="6500"/>
                            </p:stCondLst>
                            <p:childTnLst>
                              <p:par>
                                <p:cTn id="38" presetID="53" presetClass="entr" presetSubtype="16" fill="hold" nodeType="afterEffect">
                                  <p:stCondLst>
                                    <p:cond delay="0"/>
                                  </p:stCondLst>
                                  <p:childTnLst>
                                    <p:set>
                                      <p:cBhvr>
                                        <p:cTn id="39" dur="1" fill="hold">
                                          <p:stCondLst>
                                            <p:cond delay="0"/>
                                          </p:stCondLst>
                                        </p:cTn>
                                        <p:tgtEl>
                                          <p:spTgt spid="90115"/>
                                        </p:tgtEl>
                                        <p:attrNameLst>
                                          <p:attrName>style.visibility</p:attrName>
                                        </p:attrNameLst>
                                      </p:cBhvr>
                                      <p:to>
                                        <p:strVal val="visible"/>
                                      </p:to>
                                    </p:set>
                                    <p:anim calcmode="lin" valueType="num">
                                      <p:cBhvr>
                                        <p:cTn id="40" dur="500" fill="hold"/>
                                        <p:tgtEl>
                                          <p:spTgt spid="90115"/>
                                        </p:tgtEl>
                                        <p:attrNameLst>
                                          <p:attrName>ppt_w</p:attrName>
                                        </p:attrNameLst>
                                      </p:cBhvr>
                                      <p:tavLst>
                                        <p:tav tm="0">
                                          <p:val>
                                            <p:fltVal val="0"/>
                                          </p:val>
                                        </p:tav>
                                        <p:tav tm="100000">
                                          <p:val>
                                            <p:strVal val="#ppt_w"/>
                                          </p:val>
                                        </p:tav>
                                      </p:tavLst>
                                    </p:anim>
                                    <p:anim calcmode="lin" valueType="num">
                                      <p:cBhvr>
                                        <p:cTn id="41" dur="500" fill="hold"/>
                                        <p:tgtEl>
                                          <p:spTgt spid="90115"/>
                                        </p:tgtEl>
                                        <p:attrNameLst>
                                          <p:attrName>ppt_h</p:attrName>
                                        </p:attrNameLst>
                                      </p:cBhvr>
                                      <p:tavLst>
                                        <p:tav tm="0">
                                          <p:val>
                                            <p:fltVal val="0"/>
                                          </p:val>
                                        </p:tav>
                                        <p:tav tm="100000">
                                          <p:val>
                                            <p:strVal val="#ppt_h"/>
                                          </p:val>
                                        </p:tav>
                                      </p:tavLst>
                                    </p:anim>
                                    <p:animEffect transition="in" filter="fade">
                                      <p:cBhvr>
                                        <p:cTn id="42" dur="500"/>
                                        <p:tgtEl>
                                          <p:spTgt spid="901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1"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2" grpId="0" animBg="1"/>
      <p:bldP spid="16" grpId="0" animBg="1"/>
      <p:bldP spid="4" grpId="0" animBg="1"/>
      <p:bldP spid="15" grpId="0"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21"/>
          <p:cNvGrpSpPr>
            <a:grpSpLocks/>
          </p:cNvGrpSpPr>
          <p:nvPr/>
        </p:nvGrpSpPr>
        <p:grpSpPr bwMode="auto">
          <a:xfrm>
            <a:off x="152400" y="692696"/>
            <a:ext cx="8785225" cy="6048671"/>
            <a:chOff x="0" y="-122217"/>
            <a:chExt cx="4575710" cy="3422094"/>
          </a:xfrm>
        </p:grpSpPr>
        <p:sp>
          <p:nvSpPr>
            <p:cNvPr id="6162" name="AutoShape 3"/>
            <p:cNvSpPr>
              <a:spLocks noChangeArrowheads="1"/>
            </p:cNvSpPr>
            <p:nvPr/>
          </p:nvSpPr>
          <p:spPr bwMode="auto">
            <a:xfrm>
              <a:off x="1" y="1"/>
              <a:ext cx="4575709" cy="3299876"/>
            </a:xfrm>
            <a:prstGeom prst="roundRect">
              <a:avLst>
                <a:gd name="adj" fmla="val 3402"/>
              </a:avLst>
            </a:prstGeom>
            <a:noFill/>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6163" name="AutoShape 4"/>
            <p:cNvSpPr>
              <a:spLocks noChangeArrowheads="1"/>
            </p:cNvSpPr>
            <p:nvPr/>
          </p:nvSpPr>
          <p:spPr bwMode="auto">
            <a:xfrm>
              <a:off x="0" y="-122217"/>
              <a:ext cx="1746834" cy="211977"/>
            </a:xfrm>
            <a:prstGeom prst="roundRect">
              <a:avLst>
                <a:gd name="adj" fmla="val 16667"/>
              </a:avLst>
            </a:prstGeom>
            <a:solidFill>
              <a:srgbClr val="7BB800"/>
            </a:solidFill>
            <a:ln w="9525">
              <a:noFill/>
              <a:round/>
              <a:headEnd/>
              <a:tailEnd/>
            </a:ln>
          </p:spPr>
          <p:txBody>
            <a:bodyPr/>
            <a:lstStyle/>
            <a:p>
              <a:r>
                <a:rPr lang="fr-FR" sz="2000" dirty="0" smtClean="0">
                  <a:solidFill>
                    <a:srgbClr val="FFFFFF"/>
                  </a:solidFill>
                  <a:latin typeface="Arial" panose="020B0604020202020204" pitchFamily="34" charset="0"/>
                  <a:cs typeface="Arial" panose="020B0604020202020204" pitchFamily="34" charset="0"/>
                </a:rPr>
                <a:t>Compétences développées</a:t>
              </a:r>
              <a:endParaRPr lang="fr-FR" sz="2000" dirty="0">
                <a:solidFill>
                  <a:srgbClr val="FFFFFF"/>
                </a:solidFill>
                <a:latin typeface="Arial" panose="020B0604020202020204" pitchFamily="34" charset="0"/>
                <a:cs typeface="Arial" panose="020B0604020202020204" pitchFamily="34" charset="0"/>
              </a:endParaRPr>
            </a:p>
          </p:txBody>
        </p:sp>
      </p:grpSp>
      <p:sp>
        <p:nvSpPr>
          <p:cNvPr id="21" name="AutoShape 4"/>
          <p:cNvSpPr>
            <a:spLocks noChangeArrowheads="1"/>
          </p:cNvSpPr>
          <p:nvPr/>
        </p:nvSpPr>
        <p:spPr bwMode="auto">
          <a:xfrm>
            <a:off x="152400" y="188640"/>
            <a:ext cx="8785224" cy="374677"/>
          </a:xfrm>
          <a:prstGeom prst="roundRect">
            <a:avLst>
              <a:gd name="adj" fmla="val 16667"/>
            </a:avLst>
          </a:prstGeom>
          <a:solidFill>
            <a:srgbClr val="7BB800"/>
          </a:solidFill>
          <a:ln w="9525">
            <a:noFill/>
            <a:round/>
            <a:headEnd/>
            <a:tailEnd/>
          </a:ln>
        </p:spPr>
        <p:txBody>
          <a:bodyPr/>
          <a:lstStyle/>
          <a:p>
            <a:pPr algn="ctr"/>
            <a:r>
              <a:rPr lang="fr-FR" sz="2000" b="1" dirty="0" smtClean="0">
                <a:solidFill>
                  <a:srgbClr val="FFFFFF"/>
                </a:solidFill>
                <a:latin typeface="Arial" panose="020B0604020202020204" pitchFamily="34" charset="0"/>
                <a:cs typeface="Arial" panose="020B0604020202020204" pitchFamily="34" charset="0"/>
              </a:rPr>
              <a:t>OBJECTIFS </a:t>
            </a:r>
            <a:r>
              <a:rPr lang="fr-FR" sz="2000" b="1" dirty="0" smtClean="0">
                <a:solidFill>
                  <a:srgbClr val="FFFFFF"/>
                </a:solidFill>
                <a:latin typeface="Arial" panose="020B0604020202020204" pitchFamily="34" charset="0"/>
                <a:cs typeface="Arial" panose="020B0604020202020204" pitchFamily="34" charset="0"/>
              </a:rPr>
              <a:t>PEDAGOGIQUES</a:t>
            </a:r>
            <a:endParaRPr lang="fr-FR" sz="2000" b="1" dirty="0">
              <a:solidFill>
                <a:srgbClr val="FFFFFF"/>
              </a:solidFill>
              <a:latin typeface="Arial" panose="020B0604020202020204" pitchFamily="34" charset="0"/>
              <a:cs typeface="Arial" panose="020B0604020202020204" pitchFamily="34" charset="0"/>
            </a:endParaRPr>
          </a:p>
        </p:txBody>
      </p:sp>
      <p:pic>
        <p:nvPicPr>
          <p:cNvPr id="911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899" y="1089867"/>
            <a:ext cx="8467725" cy="565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Rectangle à coins arrondis 41"/>
          <p:cNvSpPr/>
          <p:nvPr/>
        </p:nvSpPr>
        <p:spPr>
          <a:xfrm>
            <a:off x="7791487" y="700584"/>
            <a:ext cx="596937" cy="397198"/>
          </a:xfrm>
          <a:prstGeom prst="roundRect">
            <a:avLst/>
          </a:prstGeom>
          <a:ln>
            <a:solidFill>
              <a:schemeClr val="tx2">
                <a:lumMod val="40000"/>
                <a:lumOff val="60000"/>
              </a:schemeClr>
            </a:soli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grpSp>
        <p:nvGrpSpPr>
          <p:cNvPr id="55" name="Grouper 71"/>
          <p:cNvGrpSpPr>
            <a:grpSpLocks/>
          </p:cNvGrpSpPr>
          <p:nvPr/>
        </p:nvGrpSpPr>
        <p:grpSpPr bwMode="auto">
          <a:xfrm>
            <a:off x="6012159" y="4941168"/>
            <a:ext cx="2376264" cy="1746250"/>
            <a:chOff x="4230698" y="5053559"/>
            <a:chExt cx="2376094" cy="1746440"/>
          </a:xfrm>
        </p:grpSpPr>
        <p:cxnSp>
          <p:nvCxnSpPr>
            <p:cNvPr id="56" name="Connecteur droit 55"/>
            <p:cNvCxnSpPr/>
            <p:nvPr/>
          </p:nvCxnSpPr>
          <p:spPr>
            <a:xfrm>
              <a:off x="4230699" y="6069670"/>
              <a:ext cx="1926863" cy="0"/>
            </a:xfrm>
            <a:prstGeom prst="line">
              <a:avLst/>
            </a:prstGeom>
          </p:spPr>
          <p:style>
            <a:lnRef idx="2">
              <a:schemeClr val="accent1"/>
            </a:lnRef>
            <a:fillRef idx="0">
              <a:schemeClr val="accent1"/>
            </a:fillRef>
            <a:effectRef idx="1">
              <a:schemeClr val="accent1"/>
            </a:effectRef>
            <a:fontRef idx="minor">
              <a:schemeClr val="tx1"/>
            </a:fontRef>
          </p:style>
        </p:cxnSp>
        <p:pic>
          <p:nvPicPr>
            <p:cNvPr id="57" name="Image 17" descr="http://sti.discipline.ac-lille.fr/Ens-Scienc-et-Techno/Sti2D/parution-de-supports-de-communication-sti2d/image_mini"/>
            <p:cNvPicPr>
              <a:picLocks noChangeAspect="1"/>
            </p:cNvPicPr>
            <p:nvPr/>
          </p:nvPicPr>
          <p:blipFill>
            <a:blip r:embed="rId4"/>
            <a:srcRect/>
            <a:stretch>
              <a:fillRect/>
            </a:stretch>
          </p:blipFill>
          <p:spPr bwMode="auto">
            <a:xfrm>
              <a:off x="6157686" y="5243398"/>
              <a:ext cx="415612" cy="551508"/>
            </a:xfrm>
            <a:prstGeom prst="rect">
              <a:avLst/>
            </a:prstGeom>
            <a:noFill/>
            <a:ln w="9525">
              <a:noFill/>
              <a:miter lim="800000"/>
              <a:headEnd/>
              <a:tailEnd/>
            </a:ln>
          </p:spPr>
        </p:pic>
        <p:pic>
          <p:nvPicPr>
            <p:cNvPr id="58" name="Image 18" descr="http://sti.discipline.ac-lille.fr/Ens-Scienc-et-Techno/Sti2D/parution-de-supports-de-communication-sti2d/image_mini"/>
            <p:cNvPicPr>
              <a:picLocks noChangeAspect="1"/>
            </p:cNvPicPr>
            <p:nvPr/>
          </p:nvPicPr>
          <p:blipFill>
            <a:blip r:embed="rId4"/>
            <a:srcRect/>
            <a:stretch>
              <a:fillRect/>
            </a:stretch>
          </p:blipFill>
          <p:spPr bwMode="auto">
            <a:xfrm>
              <a:off x="6165780" y="5735994"/>
              <a:ext cx="415612" cy="551508"/>
            </a:xfrm>
            <a:prstGeom prst="rect">
              <a:avLst/>
            </a:prstGeom>
            <a:noFill/>
            <a:ln w="9525">
              <a:noFill/>
              <a:miter lim="800000"/>
              <a:headEnd/>
              <a:tailEnd/>
            </a:ln>
          </p:spPr>
        </p:pic>
        <p:pic>
          <p:nvPicPr>
            <p:cNvPr id="59" name="Image 19" descr="http://sti.discipline.ac-lille.fr/Ens-Scienc-et-Techno/Sti2D/parution-de-supports-de-communication-sti2d/image_mini"/>
            <p:cNvPicPr>
              <a:picLocks noChangeAspect="1"/>
            </p:cNvPicPr>
            <p:nvPr/>
          </p:nvPicPr>
          <p:blipFill>
            <a:blip r:embed="rId4"/>
            <a:srcRect/>
            <a:stretch>
              <a:fillRect/>
            </a:stretch>
          </p:blipFill>
          <p:spPr bwMode="auto">
            <a:xfrm>
              <a:off x="6157686" y="6248491"/>
              <a:ext cx="415612" cy="551508"/>
            </a:xfrm>
            <a:prstGeom prst="rect">
              <a:avLst/>
            </a:prstGeom>
            <a:noFill/>
            <a:ln w="9525">
              <a:noFill/>
              <a:miter lim="800000"/>
              <a:headEnd/>
              <a:tailEnd/>
            </a:ln>
          </p:spPr>
        </p:pic>
        <p:cxnSp>
          <p:nvCxnSpPr>
            <p:cNvPr id="60" name="Connecteur droit 59"/>
            <p:cNvCxnSpPr/>
            <p:nvPr/>
          </p:nvCxnSpPr>
          <p:spPr>
            <a:xfrm>
              <a:off x="4230698" y="5520335"/>
              <a:ext cx="1926863"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61" name="Connecteur droit 60"/>
            <p:cNvCxnSpPr/>
            <p:nvPr/>
          </p:nvCxnSpPr>
          <p:spPr>
            <a:xfrm>
              <a:off x="4230698" y="6617416"/>
              <a:ext cx="1926863" cy="0"/>
            </a:xfrm>
            <a:prstGeom prst="line">
              <a:avLst/>
            </a:prstGeom>
          </p:spPr>
          <p:style>
            <a:lnRef idx="2">
              <a:schemeClr val="accent1"/>
            </a:lnRef>
            <a:fillRef idx="0">
              <a:schemeClr val="accent1"/>
            </a:fillRef>
            <a:effectRef idx="1">
              <a:schemeClr val="accent1"/>
            </a:effectRef>
            <a:fontRef idx="minor">
              <a:schemeClr val="tx1"/>
            </a:fontRef>
          </p:style>
        </p:cxnSp>
        <p:sp>
          <p:nvSpPr>
            <p:cNvPr id="63" name="Ellipse 62"/>
            <p:cNvSpPr/>
            <p:nvPr/>
          </p:nvSpPr>
          <p:spPr>
            <a:xfrm>
              <a:off x="6028983" y="5053559"/>
              <a:ext cx="577809" cy="1746440"/>
            </a:xfrm>
            <a:prstGeom prst="ellipse">
              <a:avLst/>
            </a:prstGeom>
            <a:noFill/>
            <a:ln>
              <a:solidFill>
                <a:schemeClr val="accent2">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p>
          </p:txBody>
        </p:sp>
      </p:grpSp>
      <p:grpSp>
        <p:nvGrpSpPr>
          <p:cNvPr id="80" name="Groupe 79"/>
          <p:cNvGrpSpPr/>
          <p:nvPr/>
        </p:nvGrpSpPr>
        <p:grpSpPr>
          <a:xfrm>
            <a:off x="6012159" y="871810"/>
            <a:ext cx="1216613" cy="4181203"/>
            <a:chOff x="6012159" y="871810"/>
            <a:chExt cx="1216613" cy="4181203"/>
          </a:xfrm>
        </p:grpSpPr>
        <p:grpSp>
          <p:nvGrpSpPr>
            <p:cNvPr id="11" name="Groupe 10"/>
            <p:cNvGrpSpPr/>
            <p:nvPr/>
          </p:nvGrpSpPr>
          <p:grpSpPr>
            <a:xfrm>
              <a:off x="6012159" y="871810"/>
              <a:ext cx="1216613" cy="4181203"/>
              <a:chOff x="6012159" y="871810"/>
              <a:chExt cx="1216613" cy="4181203"/>
            </a:xfrm>
          </p:grpSpPr>
          <p:grpSp>
            <p:nvGrpSpPr>
              <p:cNvPr id="30" name="Grouper 74"/>
              <p:cNvGrpSpPr>
                <a:grpSpLocks/>
              </p:cNvGrpSpPr>
              <p:nvPr/>
            </p:nvGrpSpPr>
            <p:grpSpPr bwMode="auto">
              <a:xfrm>
                <a:off x="6012159" y="871810"/>
                <a:ext cx="1216613" cy="4181203"/>
                <a:chOff x="6358324" y="819125"/>
                <a:chExt cx="1216495" cy="4181221"/>
              </a:xfrm>
            </p:grpSpPr>
            <p:pic>
              <p:nvPicPr>
                <p:cNvPr id="31" name="Image 24" descr="http://sti.discipline.ac-lille.fr/Ens-Scienc-et-Techno/Sti2D/parution-de-supports-de-communication-sti2d/image_mini"/>
                <p:cNvPicPr>
                  <a:picLocks noChangeAspect="1"/>
                </p:cNvPicPr>
                <p:nvPr/>
              </p:nvPicPr>
              <p:blipFill>
                <a:blip r:embed="rId4"/>
                <a:srcRect/>
                <a:stretch>
                  <a:fillRect/>
                </a:stretch>
              </p:blipFill>
              <p:spPr bwMode="auto">
                <a:xfrm>
                  <a:off x="7094694" y="1168627"/>
                  <a:ext cx="415612" cy="551508"/>
                </a:xfrm>
                <a:prstGeom prst="rect">
                  <a:avLst/>
                </a:prstGeom>
                <a:noFill/>
                <a:ln w="9525">
                  <a:noFill/>
                  <a:miter lim="800000"/>
                  <a:headEnd/>
                  <a:tailEnd/>
                </a:ln>
              </p:spPr>
            </p:pic>
            <p:pic>
              <p:nvPicPr>
                <p:cNvPr id="32" name="Image 25" descr="http://sti.discipline.ac-lille.fr/Ens-Scienc-et-Techno/Sti2D/parution-de-supports-de-communication-sti2d/image_mini"/>
                <p:cNvPicPr>
                  <a:picLocks noChangeAspect="1"/>
                </p:cNvPicPr>
                <p:nvPr/>
              </p:nvPicPr>
              <p:blipFill>
                <a:blip r:embed="rId4"/>
                <a:srcRect/>
                <a:stretch>
                  <a:fillRect/>
                </a:stretch>
              </p:blipFill>
              <p:spPr bwMode="auto">
                <a:xfrm>
                  <a:off x="7086600" y="1814116"/>
                  <a:ext cx="415612" cy="551508"/>
                </a:xfrm>
                <a:prstGeom prst="rect">
                  <a:avLst/>
                </a:prstGeom>
                <a:noFill/>
                <a:ln w="9525">
                  <a:noFill/>
                  <a:miter lim="800000"/>
                  <a:headEnd/>
                  <a:tailEnd/>
                </a:ln>
              </p:spPr>
            </p:pic>
            <p:pic>
              <p:nvPicPr>
                <p:cNvPr id="33" name="Image 26" descr="http://sti.discipline.ac-lille.fr/Ens-Scienc-et-Techno/Sti2D/parution-de-supports-de-communication-sti2d/image_mini"/>
                <p:cNvPicPr>
                  <a:picLocks noChangeAspect="1"/>
                </p:cNvPicPr>
                <p:nvPr/>
              </p:nvPicPr>
              <p:blipFill>
                <a:blip r:embed="rId4"/>
                <a:srcRect/>
                <a:stretch>
                  <a:fillRect/>
                </a:stretch>
              </p:blipFill>
              <p:spPr bwMode="auto">
                <a:xfrm>
                  <a:off x="7086600" y="2464776"/>
                  <a:ext cx="415612" cy="551508"/>
                </a:xfrm>
                <a:prstGeom prst="rect">
                  <a:avLst/>
                </a:prstGeom>
                <a:noFill/>
                <a:ln w="9525">
                  <a:noFill/>
                  <a:miter lim="800000"/>
                  <a:headEnd/>
                  <a:tailEnd/>
                </a:ln>
              </p:spPr>
            </p:pic>
            <p:cxnSp>
              <p:nvCxnSpPr>
                <p:cNvPr id="34" name="Connecteur droit 33"/>
                <p:cNvCxnSpPr/>
                <p:nvPr/>
              </p:nvCxnSpPr>
              <p:spPr>
                <a:xfrm>
                  <a:off x="6358324" y="1379872"/>
                  <a:ext cx="72759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5" name="Connecteur droit 34"/>
                <p:cNvCxnSpPr/>
                <p:nvPr/>
              </p:nvCxnSpPr>
              <p:spPr>
                <a:xfrm>
                  <a:off x="6358324" y="2046268"/>
                  <a:ext cx="73711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6" name="Connecteur droit 35"/>
                <p:cNvCxnSpPr/>
                <p:nvPr/>
              </p:nvCxnSpPr>
              <p:spPr>
                <a:xfrm>
                  <a:off x="6358324" y="2726457"/>
                  <a:ext cx="737117" cy="1587"/>
                </a:xfrm>
                <a:prstGeom prst="line">
                  <a:avLst/>
                </a:prstGeom>
              </p:spPr>
              <p:style>
                <a:lnRef idx="2">
                  <a:schemeClr val="accent1"/>
                </a:lnRef>
                <a:fillRef idx="0">
                  <a:schemeClr val="accent1"/>
                </a:fillRef>
                <a:effectRef idx="1">
                  <a:schemeClr val="accent1"/>
                </a:effectRef>
                <a:fontRef idx="minor">
                  <a:schemeClr val="tx1"/>
                </a:fontRef>
              </p:style>
            </p:cxnSp>
            <p:sp>
              <p:nvSpPr>
                <p:cNvPr id="39" name="Ellipse 38"/>
                <p:cNvSpPr/>
                <p:nvPr/>
              </p:nvSpPr>
              <p:spPr>
                <a:xfrm>
                  <a:off x="6997700" y="819125"/>
                  <a:ext cx="577119" cy="4181221"/>
                </a:xfrm>
                <a:prstGeom prst="ellipse">
                  <a:avLst/>
                </a:prstGeom>
                <a:noFill/>
                <a:ln>
                  <a:gradFill flip="none" rotWithShape="1">
                    <a:gsLst>
                      <a:gs pos="0">
                        <a:schemeClr val="accent1">
                          <a:shade val="95000"/>
                          <a:satMod val="105000"/>
                        </a:schemeClr>
                      </a:gs>
                      <a:gs pos="100000">
                        <a:schemeClr val="accent2">
                          <a:lumMod val="60000"/>
                          <a:lumOff val="40000"/>
                        </a:schemeClr>
                      </a:gs>
                    </a:gsLst>
                    <a:lin ang="0" scaled="1"/>
                    <a:tileRect/>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p>
              </p:txBody>
            </p:sp>
          </p:grpSp>
          <p:pic>
            <p:nvPicPr>
              <p:cNvPr id="45" name="Image 26" descr="http://sti.discipline.ac-lille.fr/Ens-Scienc-et-Techno/Sti2D/parution-de-supports-de-communication-sti2d/image_mini"/>
              <p:cNvPicPr>
                <a:picLocks noChangeAspect="1"/>
              </p:cNvPicPr>
              <p:nvPr/>
            </p:nvPicPr>
            <p:blipFill>
              <a:blip r:embed="rId4"/>
              <a:srcRect/>
              <a:stretch>
                <a:fillRect/>
              </a:stretch>
            </p:blipFill>
            <p:spPr bwMode="auto">
              <a:xfrm>
                <a:off x="6748636" y="3140968"/>
                <a:ext cx="415652" cy="551506"/>
              </a:xfrm>
              <a:prstGeom prst="rect">
                <a:avLst/>
              </a:prstGeom>
              <a:noFill/>
              <a:ln w="9525">
                <a:noFill/>
                <a:miter lim="800000"/>
                <a:headEnd/>
                <a:tailEnd/>
              </a:ln>
            </p:spPr>
          </p:pic>
          <p:cxnSp>
            <p:nvCxnSpPr>
              <p:cNvPr id="46" name="Connecteur droit 45"/>
              <p:cNvCxnSpPr>
                <a:endCxn id="45" idx="1"/>
              </p:cNvCxnSpPr>
              <p:nvPr/>
            </p:nvCxnSpPr>
            <p:spPr bwMode="auto">
              <a:xfrm>
                <a:off x="6012160" y="3416721"/>
                <a:ext cx="736476" cy="0"/>
              </a:xfrm>
              <a:prstGeom prst="line">
                <a:avLst/>
              </a:prstGeom>
            </p:spPr>
            <p:style>
              <a:lnRef idx="2">
                <a:schemeClr val="accent1"/>
              </a:lnRef>
              <a:fillRef idx="0">
                <a:schemeClr val="accent1"/>
              </a:fillRef>
              <a:effectRef idx="1">
                <a:schemeClr val="accent1"/>
              </a:effectRef>
              <a:fontRef idx="minor">
                <a:schemeClr val="tx1"/>
              </a:fontRef>
            </p:style>
          </p:cxnSp>
        </p:grpSp>
        <p:sp>
          <p:nvSpPr>
            <p:cNvPr id="78" name="Rectangle 77"/>
            <p:cNvSpPr/>
            <p:nvPr/>
          </p:nvSpPr>
          <p:spPr>
            <a:xfrm>
              <a:off x="6130537" y="1207785"/>
              <a:ext cx="601703" cy="276999"/>
            </a:xfrm>
            <a:prstGeom prst="rect">
              <a:avLst/>
            </a:prstGeom>
          </p:spPr>
          <p:txBody>
            <a:bodyPr wrap="none">
              <a:spAutoFit/>
            </a:bodyPr>
            <a:lstStyle/>
            <a:p>
              <a:r>
                <a:rPr lang="fr-FR" sz="1200" dirty="0"/>
                <a:t>CO1.1.</a:t>
              </a:r>
            </a:p>
          </p:txBody>
        </p:sp>
        <p:sp>
          <p:nvSpPr>
            <p:cNvPr id="79" name="Rectangle 78"/>
            <p:cNvSpPr/>
            <p:nvPr/>
          </p:nvSpPr>
          <p:spPr>
            <a:xfrm>
              <a:off x="6122329" y="1879409"/>
              <a:ext cx="636969" cy="646331"/>
            </a:xfrm>
            <a:prstGeom prst="rect">
              <a:avLst/>
            </a:prstGeom>
          </p:spPr>
          <p:txBody>
            <a:bodyPr wrap="none">
              <a:spAutoFit/>
            </a:bodyPr>
            <a:lstStyle/>
            <a:p>
              <a:r>
                <a:rPr lang="fr-FR" sz="1200" dirty="0">
                  <a:solidFill>
                    <a:srgbClr val="000000"/>
                  </a:solidFill>
                </a:rPr>
                <a:t>CO2.1</a:t>
              </a:r>
              <a:r>
                <a:rPr lang="fr-FR" sz="1200" dirty="0" smtClean="0">
                  <a:solidFill>
                    <a:srgbClr val="000000"/>
                  </a:solidFill>
                </a:rPr>
                <a:t>.</a:t>
              </a:r>
              <a:r>
                <a:rPr lang="fr-FR" sz="1200" dirty="0">
                  <a:solidFill>
                    <a:srgbClr val="000000"/>
                  </a:solidFill>
                </a:rPr>
                <a:t> </a:t>
              </a:r>
              <a:endParaRPr lang="fr-FR" sz="1200" dirty="0" smtClean="0">
                <a:solidFill>
                  <a:srgbClr val="000000"/>
                </a:solidFill>
              </a:endParaRPr>
            </a:p>
            <a:p>
              <a:r>
                <a:rPr lang="fr-FR" sz="1200" dirty="0" smtClean="0">
                  <a:solidFill>
                    <a:srgbClr val="000000"/>
                  </a:solidFill>
                </a:rPr>
                <a:t>CO2.2.</a:t>
              </a:r>
              <a:endParaRPr lang="fr-FR" sz="1200" dirty="0"/>
            </a:p>
            <a:p>
              <a:endParaRPr lang="fr-FR" sz="1200" dirty="0"/>
            </a:p>
          </p:txBody>
        </p:sp>
        <p:sp>
          <p:nvSpPr>
            <p:cNvPr id="88" name="Rectangle 87"/>
            <p:cNvSpPr/>
            <p:nvPr/>
          </p:nvSpPr>
          <p:spPr>
            <a:xfrm>
              <a:off x="6130537" y="2564904"/>
              <a:ext cx="601703" cy="276999"/>
            </a:xfrm>
            <a:prstGeom prst="rect">
              <a:avLst/>
            </a:prstGeom>
          </p:spPr>
          <p:txBody>
            <a:bodyPr wrap="none">
              <a:spAutoFit/>
            </a:bodyPr>
            <a:lstStyle/>
            <a:p>
              <a:r>
                <a:rPr lang="fr-FR" sz="1200" dirty="0" smtClean="0"/>
                <a:t>CO3.2.</a:t>
              </a:r>
              <a:endParaRPr lang="fr-FR" sz="1200" dirty="0"/>
            </a:p>
          </p:txBody>
        </p:sp>
        <p:sp>
          <p:nvSpPr>
            <p:cNvPr id="89" name="Rectangle 88"/>
            <p:cNvSpPr/>
            <p:nvPr/>
          </p:nvSpPr>
          <p:spPr>
            <a:xfrm>
              <a:off x="6130537" y="3212976"/>
              <a:ext cx="601703" cy="276999"/>
            </a:xfrm>
            <a:prstGeom prst="rect">
              <a:avLst/>
            </a:prstGeom>
          </p:spPr>
          <p:txBody>
            <a:bodyPr wrap="none">
              <a:spAutoFit/>
            </a:bodyPr>
            <a:lstStyle/>
            <a:p>
              <a:r>
                <a:rPr lang="fr-FR" sz="1200" dirty="0" smtClean="0"/>
                <a:t>CO4.4.</a:t>
              </a:r>
              <a:endParaRPr lang="fr-FR" sz="1200" dirty="0"/>
            </a:p>
          </p:txBody>
        </p:sp>
      </p:grpSp>
      <p:sp>
        <p:nvSpPr>
          <p:cNvPr id="22" name="Rectangle à coins arrondis 21"/>
          <p:cNvSpPr/>
          <p:nvPr/>
        </p:nvSpPr>
        <p:spPr>
          <a:xfrm>
            <a:off x="6639359" y="710122"/>
            <a:ext cx="596937" cy="397198"/>
          </a:xfrm>
          <a:prstGeom prst="roundRect">
            <a:avLst/>
          </a:prstGeom>
          <a:ln>
            <a:solidFill>
              <a:schemeClr val="tx2">
                <a:lumMod val="40000"/>
                <a:lumOff val="60000"/>
              </a:schemeClr>
            </a:soli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a:solidFill>
                  <a:schemeClr val="bg1"/>
                </a:solidFill>
                <a:latin typeface="Arial" panose="020B0604020202020204" pitchFamily="34" charset="0"/>
                <a:cs typeface="Arial" panose="020B0604020202020204" pitchFamily="34" charset="0"/>
              </a:rPr>
              <a:t>ET</a:t>
            </a:r>
            <a:endParaRPr lang="fr-FR" dirty="0">
              <a:solidFill>
                <a:schemeClr val="bg1"/>
              </a:solidFill>
            </a:endParaRPr>
          </a:p>
        </p:txBody>
      </p:sp>
    </p:spTree>
    <p:extLst>
      <p:ext uri="{BB962C8B-B14F-4D97-AF65-F5344CB8AC3E}">
        <p14:creationId xmlns:p14="http://schemas.microsoft.com/office/powerpoint/2010/main" val="2555181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91138"/>
                                        </p:tgtEl>
                                        <p:attrNameLst>
                                          <p:attrName>style.visibility</p:attrName>
                                        </p:attrNameLst>
                                      </p:cBhvr>
                                      <p:to>
                                        <p:strVal val="visible"/>
                                      </p:to>
                                    </p:set>
                                    <p:anim calcmode="lin" valueType="num">
                                      <p:cBhvr>
                                        <p:cTn id="7" dur="1000" fill="hold"/>
                                        <p:tgtEl>
                                          <p:spTgt spid="91138"/>
                                        </p:tgtEl>
                                        <p:attrNameLst>
                                          <p:attrName>ppt_w</p:attrName>
                                        </p:attrNameLst>
                                      </p:cBhvr>
                                      <p:tavLst>
                                        <p:tav tm="0">
                                          <p:val>
                                            <p:strVal val="#ppt_w*0.70"/>
                                          </p:val>
                                        </p:tav>
                                        <p:tav tm="100000">
                                          <p:val>
                                            <p:strVal val="#ppt_w"/>
                                          </p:val>
                                        </p:tav>
                                      </p:tavLst>
                                    </p:anim>
                                    <p:anim calcmode="lin" valueType="num">
                                      <p:cBhvr>
                                        <p:cTn id="8" dur="1000" fill="hold"/>
                                        <p:tgtEl>
                                          <p:spTgt spid="91138"/>
                                        </p:tgtEl>
                                        <p:attrNameLst>
                                          <p:attrName>ppt_h</p:attrName>
                                        </p:attrNameLst>
                                      </p:cBhvr>
                                      <p:tavLst>
                                        <p:tav tm="0">
                                          <p:val>
                                            <p:strVal val="#ppt_h"/>
                                          </p:val>
                                        </p:tav>
                                        <p:tav tm="100000">
                                          <p:val>
                                            <p:strVal val="#ppt_h"/>
                                          </p:val>
                                        </p:tav>
                                      </p:tavLst>
                                    </p:anim>
                                    <p:animEffect transition="in" filter="fade">
                                      <p:cBhvr>
                                        <p:cTn id="9" dur="1000"/>
                                        <p:tgtEl>
                                          <p:spTgt spid="91138"/>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1000" fill="hold"/>
                                        <p:tgtEl>
                                          <p:spTgt spid="22"/>
                                        </p:tgtEl>
                                        <p:attrNameLst>
                                          <p:attrName>ppt_w</p:attrName>
                                        </p:attrNameLst>
                                      </p:cBhvr>
                                      <p:tavLst>
                                        <p:tav tm="0">
                                          <p:val>
                                            <p:strVal val="#ppt_w*0.70"/>
                                          </p:val>
                                        </p:tav>
                                        <p:tav tm="100000">
                                          <p:val>
                                            <p:strVal val="#ppt_w"/>
                                          </p:val>
                                        </p:tav>
                                      </p:tavLst>
                                    </p:anim>
                                    <p:anim calcmode="lin" valueType="num">
                                      <p:cBhvr>
                                        <p:cTn id="14" dur="1000" fill="hold"/>
                                        <p:tgtEl>
                                          <p:spTgt spid="22"/>
                                        </p:tgtEl>
                                        <p:attrNameLst>
                                          <p:attrName>ppt_h</p:attrName>
                                        </p:attrNameLst>
                                      </p:cBhvr>
                                      <p:tavLst>
                                        <p:tav tm="0">
                                          <p:val>
                                            <p:strVal val="#ppt_h"/>
                                          </p:val>
                                        </p:tav>
                                        <p:tav tm="100000">
                                          <p:val>
                                            <p:strVal val="#ppt_h"/>
                                          </p:val>
                                        </p:tav>
                                      </p:tavLst>
                                    </p:anim>
                                    <p:animEffect transition="in" filter="fade">
                                      <p:cBhvr>
                                        <p:cTn id="15" dur="1000"/>
                                        <p:tgtEl>
                                          <p:spTgt spid="22"/>
                                        </p:tgtEl>
                                      </p:cBhvr>
                                    </p:animEffect>
                                  </p:childTnLst>
                                </p:cTn>
                              </p:par>
                              <p:par>
                                <p:cTn id="16" presetID="55" presetClass="entr" presetSubtype="0" fill="hold" nodeType="withEffect">
                                  <p:stCondLst>
                                    <p:cond delay="0"/>
                                  </p:stCondLst>
                                  <p:childTnLst>
                                    <p:set>
                                      <p:cBhvr>
                                        <p:cTn id="17" dur="1" fill="hold">
                                          <p:stCondLst>
                                            <p:cond delay="0"/>
                                          </p:stCondLst>
                                        </p:cTn>
                                        <p:tgtEl>
                                          <p:spTgt spid="80"/>
                                        </p:tgtEl>
                                        <p:attrNameLst>
                                          <p:attrName>style.visibility</p:attrName>
                                        </p:attrNameLst>
                                      </p:cBhvr>
                                      <p:to>
                                        <p:strVal val="visible"/>
                                      </p:to>
                                    </p:set>
                                    <p:anim calcmode="lin" valueType="num">
                                      <p:cBhvr>
                                        <p:cTn id="18" dur="1000" fill="hold"/>
                                        <p:tgtEl>
                                          <p:spTgt spid="80"/>
                                        </p:tgtEl>
                                        <p:attrNameLst>
                                          <p:attrName>ppt_w</p:attrName>
                                        </p:attrNameLst>
                                      </p:cBhvr>
                                      <p:tavLst>
                                        <p:tav tm="0">
                                          <p:val>
                                            <p:strVal val="#ppt_w*0.70"/>
                                          </p:val>
                                        </p:tav>
                                        <p:tav tm="100000">
                                          <p:val>
                                            <p:strVal val="#ppt_w"/>
                                          </p:val>
                                        </p:tav>
                                      </p:tavLst>
                                    </p:anim>
                                    <p:anim calcmode="lin" valueType="num">
                                      <p:cBhvr>
                                        <p:cTn id="19" dur="1000" fill="hold"/>
                                        <p:tgtEl>
                                          <p:spTgt spid="80"/>
                                        </p:tgtEl>
                                        <p:attrNameLst>
                                          <p:attrName>ppt_h</p:attrName>
                                        </p:attrNameLst>
                                      </p:cBhvr>
                                      <p:tavLst>
                                        <p:tav tm="0">
                                          <p:val>
                                            <p:strVal val="#ppt_h"/>
                                          </p:val>
                                        </p:tav>
                                        <p:tav tm="100000">
                                          <p:val>
                                            <p:strVal val="#ppt_h"/>
                                          </p:val>
                                        </p:tav>
                                      </p:tavLst>
                                    </p:anim>
                                    <p:animEffect transition="in" filter="fade">
                                      <p:cBhvr>
                                        <p:cTn id="20" dur="1000"/>
                                        <p:tgtEl>
                                          <p:spTgt spid="80"/>
                                        </p:tgtEl>
                                      </p:cBhvr>
                                    </p:animEffect>
                                  </p:childTnLst>
                                </p:cTn>
                              </p:par>
                            </p:childTnLst>
                          </p:cTn>
                        </p:par>
                        <p:par>
                          <p:cTn id="21" fill="hold">
                            <p:stCondLst>
                              <p:cond delay="2000"/>
                            </p:stCondLst>
                            <p:childTnLst>
                              <p:par>
                                <p:cTn id="22" presetID="55" presetClass="entr" presetSubtype="0"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 calcmode="lin" valueType="num">
                                      <p:cBhvr>
                                        <p:cTn id="24" dur="1000" fill="hold"/>
                                        <p:tgtEl>
                                          <p:spTgt spid="55"/>
                                        </p:tgtEl>
                                        <p:attrNameLst>
                                          <p:attrName>ppt_w</p:attrName>
                                        </p:attrNameLst>
                                      </p:cBhvr>
                                      <p:tavLst>
                                        <p:tav tm="0">
                                          <p:val>
                                            <p:strVal val="#ppt_w*0.70"/>
                                          </p:val>
                                        </p:tav>
                                        <p:tav tm="100000">
                                          <p:val>
                                            <p:strVal val="#ppt_w"/>
                                          </p:val>
                                        </p:tav>
                                      </p:tavLst>
                                    </p:anim>
                                    <p:anim calcmode="lin" valueType="num">
                                      <p:cBhvr>
                                        <p:cTn id="25" dur="1000" fill="hold"/>
                                        <p:tgtEl>
                                          <p:spTgt spid="55"/>
                                        </p:tgtEl>
                                        <p:attrNameLst>
                                          <p:attrName>ppt_h</p:attrName>
                                        </p:attrNameLst>
                                      </p:cBhvr>
                                      <p:tavLst>
                                        <p:tav tm="0">
                                          <p:val>
                                            <p:strVal val="#ppt_h"/>
                                          </p:val>
                                        </p:tav>
                                        <p:tav tm="100000">
                                          <p:val>
                                            <p:strVal val="#ppt_h"/>
                                          </p:val>
                                        </p:tav>
                                      </p:tavLst>
                                    </p:anim>
                                    <p:animEffect transition="in" filter="fade">
                                      <p:cBhvr>
                                        <p:cTn id="26" dur="1000"/>
                                        <p:tgtEl>
                                          <p:spTgt spid="55"/>
                                        </p:tgtEl>
                                      </p:cBhvr>
                                    </p:animEffect>
                                  </p:childTnLst>
                                </p:cTn>
                              </p:par>
                              <p:par>
                                <p:cTn id="27" presetID="55" presetClass="entr" presetSubtype="0"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strVal val="#ppt_w*0.70"/>
                                          </p:val>
                                        </p:tav>
                                        <p:tav tm="100000">
                                          <p:val>
                                            <p:strVal val="#ppt_w"/>
                                          </p:val>
                                        </p:tav>
                                      </p:tavLst>
                                    </p:anim>
                                    <p:anim calcmode="lin" valueType="num">
                                      <p:cBhvr>
                                        <p:cTn id="30" dur="1000" fill="hold"/>
                                        <p:tgtEl>
                                          <p:spTgt spid="42"/>
                                        </p:tgtEl>
                                        <p:attrNameLst>
                                          <p:attrName>ppt_h</p:attrName>
                                        </p:attrNameLst>
                                      </p:cBhvr>
                                      <p:tavLst>
                                        <p:tav tm="0">
                                          <p:val>
                                            <p:strVal val="#ppt_h"/>
                                          </p:val>
                                        </p:tav>
                                        <p:tav tm="100000">
                                          <p:val>
                                            <p:strVal val="#ppt_h"/>
                                          </p:val>
                                        </p:tav>
                                      </p:tavLst>
                                    </p:anim>
                                    <p:animEffect transition="in" filter="fade">
                                      <p:cBhvr>
                                        <p:cTn id="31"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22" grpId="0" animBg="1"/>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Ellipse 1"/>
          <p:cNvSpPr/>
          <p:nvPr/>
        </p:nvSpPr>
        <p:spPr>
          <a:xfrm>
            <a:off x="2519772" y="3176972"/>
            <a:ext cx="648072" cy="64807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3" name="Ellipse 2"/>
          <p:cNvSpPr/>
          <p:nvPr/>
        </p:nvSpPr>
        <p:spPr>
          <a:xfrm>
            <a:off x="3671900" y="3176972"/>
            <a:ext cx="648072" cy="64807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4" name="Ellipse 3"/>
          <p:cNvSpPr/>
          <p:nvPr/>
        </p:nvSpPr>
        <p:spPr>
          <a:xfrm>
            <a:off x="4785928" y="3176972"/>
            <a:ext cx="648072" cy="64807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 name="Triangle isocèle 4"/>
          <p:cNvSpPr/>
          <p:nvPr/>
        </p:nvSpPr>
        <p:spPr>
          <a:xfrm rot="5400000">
            <a:off x="5976156" y="3032956"/>
            <a:ext cx="792088" cy="864096"/>
          </a:xfrm>
          <a:prstGeom prst="triangl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0425450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 y="-27384"/>
            <a:ext cx="9224999" cy="691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re 1"/>
          <p:cNvSpPr>
            <a:spLocks noGrp="1"/>
          </p:cNvSpPr>
          <p:nvPr>
            <p:ph type="ctrTitle"/>
          </p:nvPr>
        </p:nvSpPr>
        <p:spPr>
          <a:xfrm>
            <a:off x="1763688" y="620688"/>
            <a:ext cx="6120680" cy="1830065"/>
          </a:xfrm>
        </p:spPr>
        <p:txBody>
          <a:bodyPr>
            <a:noAutofit/>
          </a:bodyPr>
          <a:lstStyle/>
          <a:p>
            <a:pPr algn="l"/>
            <a:r>
              <a:rPr lang="fr-FR" sz="4000" b="1" dirty="0" smtClean="0">
                <a:solidFill>
                  <a:srgbClr val="92D050"/>
                </a:solidFill>
                <a:effectLst>
                  <a:outerShdw blurRad="38100" dist="38100" dir="2700000" algn="tl">
                    <a:srgbClr val="000000">
                      <a:alpha val="43137"/>
                    </a:srgbClr>
                  </a:outerShdw>
                </a:effectLst>
                <a:latin typeface="Ariel narrow"/>
              </a:rPr>
              <a:t>Projet AC – Focus sur </a:t>
            </a:r>
            <a:r>
              <a:rPr lang="fr-FR" sz="4000" b="1" dirty="0">
                <a:solidFill>
                  <a:srgbClr val="92D050"/>
                </a:solidFill>
                <a:effectLst>
                  <a:outerShdw blurRad="38100" dist="38100" dir="2700000" algn="tl">
                    <a:srgbClr val="000000">
                      <a:alpha val="43137"/>
                    </a:srgbClr>
                  </a:outerShdw>
                </a:effectLst>
                <a:latin typeface="Ariel narrow"/>
              </a:rPr>
              <a:t>la </a:t>
            </a:r>
            <a:r>
              <a:rPr lang="fr-FR" sz="4000" b="1" dirty="0" smtClean="0">
                <a:solidFill>
                  <a:srgbClr val="92D050"/>
                </a:solidFill>
                <a:effectLst>
                  <a:outerShdw blurRad="38100" dist="38100" dir="2700000" algn="tl">
                    <a:srgbClr val="000000">
                      <a:alpha val="43137"/>
                    </a:srgbClr>
                  </a:outerShdw>
                </a:effectLst>
                <a:latin typeface="Ariel narrow"/>
              </a:rPr>
              <a:t>phase de maquettage</a:t>
            </a:r>
            <a:endParaRPr lang="fr-FR" sz="4000" b="1" dirty="0">
              <a:solidFill>
                <a:srgbClr val="92D050"/>
              </a:solidFill>
              <a:effectLst>
                <a:outerShdw blurRad="38100" dist="38100" dir="2700000" algn="tl">
                  <a:srgbClr val="000000">
                    <a:alpha val="43137"/>
                  </a:srgbClr>
                </a:outerShdw>
              </a:effectLst>
              <a:latin typeface="Ariel narrow"/>
            </a:endParaRPr>
          </a:p>
        </p:txBody>
      </p:sp>
      <p:sp>
        <p:nvSpPr>
          <p:cNvPr id="3" name="Sous-titre 2"/>
          <p:cNvSpPr>
            <a:spLocks noGrp="1"/>
          </p:cNvSpPr>
          <p:nvPr>
            <p:ph type="subTitle" idx="1"/>
          </p:nvPr>
        </p:nvSpPr>
        <p:spPr>
          <a:xfrm>
            <a:off x="5852641" y="3077716"/>
            <a:ext cx="3009991" cy="1008112"/>
          </a:xfrm>
        </p:spPr>
        <p:txBody>
          <a:bodyPr>
            <a:normAutofit/>
          </a:bodyPr>
          <a:lstStyle/>
          <a:p>
            <a:r>
              <a:rPr lang="fr-FR" sz="2400" dirty="0" smtClean="0">
                <a:solidFill>
                  <a:schemeClr val="bg1">
                    <a:lumMod val="50000"/>
                  </a:schemeClr>
                </a:solidFill>
                <a:latin typeface="Arial" panose="020B0604020202020204" pitchFamily="34" charset="0"/>
                <a:cs typeface="Arial" panose="020B0604020202020204" pitchFamily="34" charset="0"/>
              </a:rPr>
              <a:t>Extension d’un bâtiment existant</a:t>
            </a:r>
            <a:endParaRPr lang="fr-FR" sz="2400" dirty="0">
              <a:solidFill>
                <a:schemeClr val="bg1">
                  <a:lumMod val="50000"/>
                </a:schemeClr>
              </a:solidFill>
              <a:latin typeface="Arial" panose="020B0604020202020204" pitchFamily="34" charset="0"/>
              <a:cs typeface="Arial" panose="020B0604020202020204" pitchFamily="34" charset="0"/>
            </a:endParaRPr>
          </a:p>
        </p:txBody>
      </p:sp>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2160" y="4077072"/>
            <a:ext cx="2690955" cy="1944000"/>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2257834"/>
            <a:ext cx="4462463" cy="2341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105002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72</a:t>
            </a:fld>
            <a:endParaRPr lang="fr-FR" dirty="0"/>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61"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62" name="Rectangle à coins arrondis 61"/>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44" name="Rectangle 43"/>
          <p:cNvSpPr/>
          <p:nvPr/>
        </p:nvSpPr>
        <p:spPr>
          <a:xfrm>
            <a:off x="201803" y="1032496"/>
            <a:ext cx="1923769" cy="7403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683568"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1</a:t>
            </a:r>
            <a:endParaRPr lang="fr-FR" dirty="0"/>
          </a:p>
        </p:txBody>
      </p:sp>
      <p:pic>
        <p:nvPicPr>
          <p:cNvPr id="64" name="Image 63" descr="logo lille.jpg"/>
          <p:cNvPicPr>
            <a:picLocks noChangeAspect="1"/>
          </p:cNvPicPr>
          <p:nvPr/>
        </p:nvPicPr>
        <p:blipFill>
          <a:blip r:embed="rId2" cstate="print"/>
          <a:stretch>
            <a:fillRect/>
          </a:stretch>
        </p:blipFill>
        <p:spPr>
          <a:xfrm>
            <a:off x="323529" y="6352752"/>
            <a:ext cx="432236" cy="476672"/>
          </a:xfrm>
          <a:prstGeom prst="rect">
            <a:avLst/>
          </a:prstGeom>
        </p:spPr>
      </p:pic>
      <p:sp>
        <p:nvSpPr>
          <p:cNvPr id="65" name="Rectangle à coins arrondis 64"/>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Analyse de l’existant</a:t>
            </a:r>
            <a:endParaRPr lang="fr-FR" sz="2800" b="1" dirty="0">
              <a:solidFill>
                <a:schemeClr val="bg1"/>
              </a:solidFill>
            </a:endParaRPr>
          </a:p>
        </p:txBody>
      </p:sp>
      <p:pic>
        <p:nvPicPr>
          <p:cNvPr id="3" name="Image 2"/>
          <p:cNvPicPr>
            <a:picLocks noChangeAspect="1"/>
          </p:cNvPicPr>
          <p:nvPr/>
        </p:nvPicPr>
        <p:blipFill rotWithShape="1">
          <a:blip r:embed="rId3">
            <a:extLst>
              <a:ext uri="{28A0092B-C50C-407E-A947-70E740481C1C}">
                <a14:useLocalDpi xmlns:a14="http://schemas.microsoft.com/office/drawing/2010/main" val="0"/>
              </a:ext>
            </a:extLst>
          </a:blip>
          <a:srcRect l="16351" t="4684" r="23276"/>
          <a:stretch/>
        </p:blipFill>
        <p:spPr>
          <a:xfrm>
            <a:off x="673137" y="2612974"/>
            <a:ext cx="2736174" cy="3239896"/>
          </a:xfrm>
          <a:prstGeom prst="rect">
            <a:avLst/>
          </a:prstGeom>
          <a:ln w="19050">
            <a:solidFill>
              <a:schemeClr val="bg1">
                <a:lumMod val="50000"/>
              </a:schemeClr>
            </a:solidFill>
          </a:ln>
        </p:spPr>
      </p:pic>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68859" y="3220752"/>
            <a:ext cx="5897861" cy="3132000"/>
          </a:xfrm>
          <a:prstGeom prst="rect">
            <a:avLst/>
          </a:prstGeom>
        </p:spPr>
      </p:pic>
      <p:sp>
        <p:nvSpPr>
          <p:cNvPr id="7" name="Rectangle 6"/>
          <p:cNvSpPr/>
          <p:nvPr/>
        </p:nvSpPr>
        <p:spPr>
          <a:xfrm>
            <a:off x="3022335" y="2046914"/>
            <a:ext cx="4572000" cy="923330"/>
          </a:xfrm>
          <a:prstGeom prst="rect">
            <a:avLst/>
          </a:prstGeom>
        </p:spPr>
        <p:txBody>
          <a:bodyPr>
            <a:spAutoFit/>
          </a:bodyPr>
          <a:lstStyle/>
          <a:p>
            <a:pPr algn="ctr"/>
            <a:endParaRPr lang="fr-FR" dirty="0"/>
          </a:p>
          <a:p>
            <a:pPr algn="ctr"/>
            <a:r>
              <a:rPr lang="fr-FR" dirty="0"/>
              <a:t>DIAPO 1: PROJET avec visualisation de l'existant et l'emplacement de l'extension</a:t>
            </a:r>
          </a:p>
        </p:txBody>
      </p:sp>
    </p:spTree>
    <p:extLst>
      <p:ext uri="{BB962C8B-B14F-4D97-AF65-F5344CB8AC3E}">
        <p14:creationId xmlns:p14="http://schemas.microsoft.com/office/powerpoint/2010/main" val="454955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73</a:t>
            </a:fld>
            <a:endParaRPr lang="fr-FR" dirty="0"/>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61"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62" name="Rectangle à coins arrondis 61"/>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44" name="Rectangle 43"/>
          <p:cNvSpPr/>
          <p:nvPr/>
        </p:nvSpPr>
        <p:spPr>
          <a:xfrm>
            <a:off x="201803" y="1032496"/>
            <a:ext cx="1923769" cy="7403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683568"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1</a:t>
            </a:r>
            <a:endParaRPr lang="fr-FR" dirty="0"/>
          </a:p>
        </p:txBody>
      </p:sp>
      <p:pic>
        <p:nvPicPr>
          <p:cNvPr id="64" name="Image 63" descr="logo lille.jpg"/>
          <p:cNvPicPr>
            <a:picLocks noChangeAspect="1"/>
          </p:cNvPicPr>
          <p:nvPr/>
        </p:nvPicPr>
        <p:blipFill>
          <a:blip r:embed="rId2" cstate="print"/>
          <a:stretch>
            <a:fillRect/>
          </a:stretch>
        </p:blipFill>
        <p:spPr>
          <a:xfrm>
            <a:off x="323529" y="6352752"/>
            <a:ext cx="432236" cy="476672"/>
          </a:xfrm>
          <a:prstGeom prst="rect">
            <a:avLst/>
          </a:prstGeom>
        </p:spPr>
      </p:pic>
      <p:sp>
        <p:nvSpPr>
          <p:cNvPr id="65" name="Rectangle à coins arrondis 64"/>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Contraintes du projet</a:t>
            </a:r>
            <a:endParaRPr lang="fr-FR" sz="2800" b="1" dirty="0">
              <a:solidFill>
                <a:schemeClr val="bg1"/>
              </a:solidFill>
            </a:endParaRPr>
          </a:p>
        </p:txBody>
      </p:sp>
      <p:sp>
        <p:nvSpPr>
          <p:cNvPr id="7" name="Rectangle 6"/>
          <p:cNvSpPr/>
          <p:nvPr/>
        </p:nvSpPr>
        <p:spPr>
          <a:xfrm>
            <a:off x="3022335" y="2046914"/>
            <a:ext cx="4572000" cy="923330"/>
          </a:xfrm>
          <a:prstGeom prst="rect">
            <a:avLst/>
          </a:prstGeom>
        </p:spPr>
        <p:txBody>
          <a:bodyPr>
            <a:spAutoFit/>
          </a:bodyPr>
          <a:lstStyle/>
          <a:p>
            <a:pPr algn="ctr"/>
            <a:endParaRPr lang="fr-FR" dirty="0"/>
          </a:p>
          <a:p>
            <a:pPr algn="ctr"/>
            <a:r>
              <a:rPr lang="fr-FR" dirty="0"/>
              <a:t>DIAPO 1: PROJET avec visualisation de l'existant et l'emplacement de l'extension</a:t>
            </a:r>
          </a:p>
        </p:txBody>
      </p:sp>
      <p:pic>
        <p:nvPicPr>
          <p:cNvPr id="2" name="Image 1"/>
          <p:cNvPicPr>
            <a:picLocks noChangeAspect="1"/>
          </p:cNvPicPr>
          <p:nvPr/>
        </p:nvPicPr>
        <p:blipFill rotWithShape="1">
          <a:blip r:embed="rId3">
            <a:extLst>
              <a:ext uri="{28A0092B-C50C-407E-A947-70E740481C1C}">
                <a14:useLocalDpi xmlns:a14="http://schemas.microsoft.com/office/drawing/2010/main" val="0"/>
              </a:ext>
            </a:extLst>
          </a:blip>
          <a:srcRect l="10611" t="6776" r="43711" b="417"/>
          <a:stretch/>
        </p:blipFill>
        <p:spPr>
          <a:xfrm>
            <a:off x="2449064" y="497832"/>
            <a:ext cx="2410968" cy="7539680"/>
          </a:xfrm>
          <a:prstGeom prst="rect">
            <a:avLst/>
          </a:prstGeom>
          <a:scene3d>
            <a:camera prst="isometricTopUp"/>
            <a:lightRig rig="threePt" dir="t"/>
          </a:scene3d>
        </p:spPr>
      </p:pic>
      <p:pic>
        <p:nvPicPr>
          <p:cNvPr id="4" name="Image 3"/>
          <p:cNvPicPr>
            <a:picLocks noChangeAspect="1"/>
          </p:cNvPicPr>
          <p:nvPr/>
        </p:nvPicPr>
        <p:blipFill rotWithShape="1">
          <a:blip r:embed="rId4">
            <a:extLst>
              <a:ext uri="{28A0092B-C50C-407E-A947-70E740481C1C}">
                <a14:useLocalDpi xmlns:a14="http://schemas.microsoft.com/office/drawing/2010/main" val="0"/>
              </a:ext>
            </a:extLst>
          </a:blip>
          <a:srcRect l="17383" t="17426" r="29501" b="2972"/>
          <a:stretch/>
        </p:blipFill>
        <p:spPr>
          <a:xfrm>
            <a:off x="4565888" y="2467672"/>
            <a:ext cx="2389586" cy="3600000"/>
          </a:xfrm>
          <a:prstGeom prst="rect">
            <a:avLst/>
          </a:prstGeom>
          <a:scene3d>
            <a:camera prst="isometricTopUp"/>
            <a:lightRig rig="threePt" dir="t"/>
          </a:scene3d>
        </p:spPr>
      </p:pic>
      <p:sp>
        <p:nvSpPr>
          <p:cNvPr id="8" name="Rectangle 7"/>
          <p:cNvSpPr/>
          <p:nvPr/>
        </p:nvSpPr>
        <p:spPr>
          <a:xfrm>
            <a:off x="1259632" y="3429000"/>
            <a:ext cx="2202464" cy="2016224"/>
          </a:xfrm>
          <a:prstGeom prst="rect">
            <a:avLst/>
          </a:prstGeom>
          <a:solidFill>
            <a:srgbClr val="00B050"/>
          </a:solidFill>
          <a:ln>
            <a:solidFill>
              <a:srgbClr val="00B050"/>
            </a:solid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000" dirty="0" smtClean="0">
                <a:solidFill>
                  <a:schemeClr val="bg1"/>
                </a:solidFill>
              </a:rPr>
              <a:t>Surface constructible</a:t>
            </a:r>
          </a:p>
          <a:p>
            <a:pPr algn="ctr"/>
            <a:endParaRPr lang="fr-FR" sz="3000" dirty="0">
              <a:solidFill>
                <a:schemeClr val="bg1"/>
              </a:solidFill>
            </a:endParaRPr>
          </a:p>
        </p:txBody>
      </p:sp>
      <p:pic>
        <p:nvPicPr>
          <p:cNvPr id="2051"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964" t="1214" r="1716" b="3352"/>
          <a:stretch/>
        </p:blipFill>
        <p:spPr bwMode="auto">
          <a:xfrm>
            <a:off x="539647" y="802202"/>
            <a:ext cx="10246059" cy="5945355"/>
          </a:xfrm>
          <a:prstGeom prst="rect">
            <a:avLst/>
          </a:prstGeom>
          <a:noFill/>
          <a:ln w="12700">
            <a:solidFill>
              <a:schemeClr val="bg1">
                <a:lumMod val="5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6032" y="4430206"/>
            <a:ext cx="4105275" cy="3248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163064" y="4554300"/>
            <a:ext cx="4572000" cy="646331"/>
          </a:xfrm>
          <a:prstGeom prst="rect">
            <a:avLst/>
          </a:prstGeom>
          <a:solidFill>
            <a:schemeClr val="bg1"/>
          </a:solidFill>
        </p:spPr>
        <p:txBody>
          <a:bodyPr>
            <a:spAutoFit/>
          </a:bodyPr>
          <a:lstStyle/>
          <a:p>
            <a:r>
              <a:rPr lang="fr-FR" i="1" dirty="0" smtClean="0"/>
              <a:t>Commission </a:t>
            </a:r>
            <a:r>
              <a:rPr lang="fr-FR" i="1" dirty="0"/>
              <a:t>Départementale de l’Accueil Du Jeune Enfant </a:t>
            </a:r>
            <a:endParaRPr lang="fr-FR" dirty="0"/>
          </a:p>
        </p:txBody>
      </p:sp>
    </p:spTree>
    <p:extLst>
      <p:ext uri="{BB962C8B-B14F-4D97-AF65-F5344CB8AC3E}">
        <p14:creationId xmlns:p14="http://schemas.microsoft.com/office/powerpoint/2010/main" val="3041310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05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2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74</a:t>
            </a:fld>
            <a:endParaRPr lang="fr-FR" dirty="0"/>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61"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62" name="Rectangle à coins arrondis 61"/>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44" name="Rectangle 43"/>
          <p:cNvSpPr/>
          <p:nvPr/>
        </p:nvSpPr>
        <p:spPr>
          <a:xfrm>
            <a:off x="201803" y="1032496"/>
            <a:ext cx="1923769" cy="7403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683568"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1</a:t>
            </a:r>
            <a:endParaRPr lang="fr-FR" dirty="0"/>
          </a:p>
        </p:txBody>
      </p:sp>
      <p:pic>
        <p:nvPicPr>
          <p:cNvPr id="64" name="Image 63" descr="logo lille.jpg"/>
          <p:cNvPicPr>
            <a:picLocks noChangeAspect="1"/>
          </p:cNvPicPr>
          <p:nvPr/>
        </p:nvPicPr>
        <p:blipFill>
          <a:blip r:embed="rId2" cstate="print"/>
          <a:stretch>
            <a:fillRect/>
          </a:stretch>
        </p:blipFill>
        <p:spPr>
          <a:xfrm>
            <a:off x="323529" y="6352752"/>
            <a:ext cx="432236" cy="476672"/>
          </a:xfrm>
          <a:prstGeom prst="rect">
            <a:avLst/>
          </a:prstGeom>
        </p:spPr>
      </p:pic>
      <p:sp>
        <p:nvSpPr>
          <p:cNvPr id="65" name="Rectangle à coins arrondis 64"/>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Cahier des charges</a:t>
            </a:r>
            <a:endParaRPr lang="fr-FR" sz="2800" b="1" dirty="0">
              <a:solidFill>
                <a:schemeClr val="bg1"/>
              </a:solidFill>
            </a:endParaRPr>
          </a:p>
        </p:txBody>
      </p:sp>
      <p:pic>
        <p:nvPicPr>
          <p:cNvPr id="102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73" t="541" r="11412" b="43261"/>
          <a:stretch/>
        </p:blipFill>
        <p:spPr bwMode="auto">
          <a:xfrm>
            <a:off x="371538" y="2709288"/>
            <a:ext cx="8448934" cy="3312000"/>
          </a:xfrm>
          <a:prstGeom prst="rect">
            <a:avLst/>
          </a:prstGeom>
          <a:noFill/>
          <a:ln w="3175">
            <a:solidFill>
              <a:schemeClr val="bg1">
                <a:lumMod val="5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868921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75</a:t>
            </a:fld>
            <a:endParaRPr lang="fr-FR" dirty="0"/>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61"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62" name="Rectangle à coins arrondis 61"/>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44" name="Rectangle 43"/>
          <p:cNvSpPr/>
          <p:nvPr/>
        </p:nvSpPr>
        <p:spPr>
          <a:xfrm>
            <a:off x="201803" y="1032496"/>
            <a:ext cx="1923769" cy="7403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683568"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1</a:t>
            </a:r>
            <a:endParaRPr lang="fr-FR" dirty="0"/>
          </a:p>
        </p:txBody>
      </p:sp>
      <p:pic>
        <p:nvPicPr>
          <p:cNvPr id="64" name="Image 63" descr="logo lille.jpg"/>
          <p:cNvPicPr>
            <a:picLocks noChangeAspect="1"/>
          </p:cNvPicPr>
          <p:nvPr/>
        </p:nvPicPr>
        <p:blipFill>
          <a:blip r:embed="rId2" cstate="print"/>
          <a:stretch>
            <a:fillRect/>
          </a:stretch>
        </p:blipFill>
        <p:spPr>
          <a:xfrm>
            <a:off x="323529" y="6352752"/>
            <a:ext cx="432236" cy="476672"/>
          </a:xfrm>
          <a:prstGeom prst="rect">
            <a:avLst/>
          </a:prstGeom>
        </p:spPr>
      </p:pic>
      <p:sp>
        <p:nvSpPr>
          <p:cNvPr id="65" name="Rectangle à coins arrondis 64"/>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Brainstorming sur la démarche : tâches</a:t>
            </a:r>
            <a:endParaRPr lang="fr-FR" sz="2800" b="1" dirty="0">
              <a:solidFill>
                <a:schemeClr val="bg1"/>
              </a:solidFill>
            </a:endParaRPr>
          </a:p>
        </p:txBody>
      </p:sp>
    </p:spTree>
    <p:extLst>
      <p:ext uri="{BB962C8B-B14F-4D97-AF65-F5344CB8AC3E}">
        <p14:creationId xmlns:p14="http://schemas.microsoft.com/office/powerpoint/2010/main" val="375166980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76</a:t>
            </a:fld>
            <a:endParaRPr lang="fr-FR" dirty="0"/>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61"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62" name="Rectangle à coins arrondis 61"/>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44" name="Rectangle 43"/>
          <p:cNvSpPr/>
          <p:nvPr/>
        </p:nvSpPr>
        <p:spPr>
          <a:xfrm>
            <a:off x="201803" y="1032496"/>
            <a:ext cx="1923769" cy="7403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683568"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1</a:t>
            </a:r>
            <a:endParaRPr lang="fr-FR" dirty="0"/>
          </a:p>
        </p:txBody>
      </p:sp>
      <p:pic>
        <p:nvPicPr>
          <p:cNvPr id="64" name="Image 63" descr="logo lille.jpg"/>
          <p:cNvPicPr>
            <a:picLocks noChangeAspect="1"/>
          </p:cNvPicPr>
          <p:nvPr/>
        </p:nvPicPr>
        <p:blipFill>
          <a:blip r:embed="rId2" cstate="print"/>
          <a:stretch>
            <a:fillRect/>
          </a:stretch>
        </p:blipFill>
        <p:spPr>
          <a:xfrm>
            <a:off x="323529" y="6352752"/>
            <a:ext cx="432236" cy="476672"/>
          </a:xfrm>
          <a:prstGeom prst="rect">
            <a:avLst/>
          </a:prstGeom>
        </p:spPr>
      </p:pic>
      <p:sp>
        <p:nvSpPr>
          <p:cNvPr id="65" name="Rectangle à coins arrondis 64"/>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Planification des tâches</a:t>
            </a:r>
            <a:endParaRPr lang="fr-FR" sz="2800" b="1" dirty="0">
              <a:solidFill>
                <a:schemeClr val="bg1"/>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735" y="2457735"/>
            <a:ext cx="6531213" cy="36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5275" y="2082823"/>
            <a:ext cx="6741747" cy="423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68744" t="24090" r="1137" b="50841"/>
          <a:stretch/>
        </p:blipFill>
        <p:spPr bwMode="auto">
          <a:xfrm>
            <a:off x="5558543" y="3126658"/>
            <a:ext cx="2037793" cy="1073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68744" t="67616" r="1716" b="8204"/>
          <a:stretch/>
        </p:blipFill>
        <p:spPr bwMode="auto">
          <a:xfrm>
            <a:off x="5569091" y="4985389"/>
            <a:ext cx="1998645" cy="1035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6085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3074"/>
                                        </p:tgtEl>
                                      </p:cBhvr>
                                    </p:animEffect>
                                    <p:set>
                                      <p:cBhvr>
                                        <p:cTn id="12" dur="1" fill="hold">
                                          <p:stCondLst>
                                            <p:cond delay="499"/>
                                          </p:stCondLst>
                                        </p:cTn>
                                        <p:tgtEl>
                                          <p:spTgt spid="3074"/>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075"/>
                                        </p:tgtEl>
                                        <p:attrNameLst>
                                          <p:attrName>style.visibility</p:attrName>
                                        </p:attrNameLst>
                                      </p:cBhvr>
                                      <p:to>
                                        <p:strVal val="visible"/>
                                      </p:to>
                                    </p:set>
                                    <p:animEffect transition="in" filter="fade">
                                      <p:cBhvr>
                                        <p:cTn id="16" dur="500"/>
                                        <p:tgtEl>
                                          <p:spTgt spid="3075"/>
                                        </p:tgtEl>
                                      </p:cBhvr>
                                    </p:animEffect>
                                  </p:childTnLst>
                                </p:cTn>
                              </p:par>
                            </p:childTnLst>
                          </p:cTn>
                        </p:par>
                      </p:childTnLst>
                    </p:cTn>
                  </p:par>
                  <p:par>
                    <p:cTn id="17" fill="hold">
                      <p:stCondLst>
                        <p:cond delay="indefinite"/>
                      </p:stCondLst>
                      <p:childTnLst>
                        <p:par>
                          <p:cTn id="18" fill="hold">
                            <p:stCondLst>
                              <p:cond delay="0"/>
                            </p:stCondLst>
                            <p:childTnLst>
                              <p:par>
                                <p:cTn id="19" presetID="13" presetClass="entr" presetSubtype="32" fill="hold" nodeType="clickEffect">
                                  <p:stCondLst>
                                    <p:cond delay="0"/>
                                  </p:stCondLst>
                                  <p:childTnLst>
                                    <p:set>
                                      <p:cBhvr>
                                        <p:cTn id="20" dur="1" fill="hold">
                                          <p:stCondLst>
                                            <p:cond delay="0"/>
                                          </p:stCondLst>
                                        </p:cTn>
                                        <p:tgtEl>
                                          <p:spTgt spid="3076"/>
                                        </p:tgtEl>
                                        <p:attrNameLst>
                                          <p:attrName>style.visibility</p:attrName>
                                        </p:attrNameLst>
                                      </p:cBhvr>
                                      <p:to>
                                        <p:strVal val="visible"/>
                                      </p:to>
                                    </p:set>
                                    <p:animEffect transition="in" filter="plus(out)">
                                      <p:cBhvr>
                                        <p:cTn id="21" dur="2000"/>
                                        <p:tgtEl>
                                          <p:spTgt spid="3076"/>
                                        </p:tgtEl>
                                      </p:cBhvr>
                                    </p:animEffect>
                                  </p:childTnLst>
                                </p:cTn>
                              </p:par>
                            </p:childTnLst>
                          </p:cTn>
                        </p:par>
                      </p:childTnLst>
                    </p:cTn>
                  </p:par>
                  <p:par>
                    <p:cTn id="22" fill="hold">
                      <p:stCondLst>
                        <p:cond delay="indefinite"/>
                      </p:stCondLst>
                      <p:childTnLst>
                        <p:par>
                          <p:cTn id="23" fill="hold">
                            <p:stCondLst>
                              <p:cond delay="0"/>
                            </p:stCondLst>
                            <p:childTnLst>
                              <p:par>
                                <p:cTn id="24" presetID="13" presetClass="entr" presetSubtype="32" fill="hold" nodeType="click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plus(out)">
                                      <p:cBhvr>
                                        <p:cTn id="26"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77</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6"/>
            <a:ext cx="971551"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213171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2</a:t>
            </a:r>
            <a:endParaRPr lang="fr-FR" dirty="0"/>
          </a:p>
        </p:txBody>
      </p:sp>
      <p:sp>
        <p:nvSpPr>
          <p:cNvPr id="30" name="Rectangle à coins arrondis 29"/>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a:p>
            <a:pPr algn="ctr"/>
            <a:endParaRPr lang="fr-FR" dirty="0" smtClean="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Conception architecturale</a:t>
            </a:r>
            <a:endParaRPr lang="fr-FR" sz="2800" b="1" dirty="0">
              <a:solidFill>
                <a:schemeClr val="bg1"/>
              </a:solidFill>
            </a:endParaRPr>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837" y="2492896"/>
            <a:ext cx="4116866" cy="2880000"/>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4729" y="2997272"/>
            <a:ext cx="4115503" cy="2880000"/>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6" name="Imag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20034" y="3228282"/>
            <a:ext cx="4146686" cy="2880000"/>
          </a:xfrm>
          <a:prstGeom prst="rect">
            <a:avLst/>
          </a:prstGeom>
          <a:ln>
            <a:solidFill>
              <a:schemeClr val="bg1">
                <a:lumMod val="50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71628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78</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6"/>
            <a:ext cx="971551"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213171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2</a:t>
            </a:r>
            <a:endParaRPr lang="fr-FR" dirty="0"/>
          </a:p>
        </p:txBody>
      </p:sp>
      <p:sp>
        <p:nvSpPr>
          <p:cNvPr id="30" name="Rectangle à coins arrondis 29"/>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Conception de la structure</a:t>
            </a:r>
            <a:endParaRPr lang="fr-FR" sz="2800" b="1" dirty="0">
              <a:solidFill>
                <a:schemeClr val="bg1"/>
              </a:solidFill>
            </a:endParaRPr>
          </a:p>
        </p:txBody>
      </p:sp>
      <p:sp>
        <p:nvSpPr>
          <p:cNvPr id="3" name="ZoneTexte 2"/>
          <p:cNvSpPr txBox="1"/>
          <p:nvPr/>
        </p:nvSpPr>
        <p:spPr>
          <a:xfrm>
            <a:off x="271407" y="2442134"/>
            <a:ext cx="7741368" cy="3170099"/>
          </a:xfrm>
          <a:prstGeom prst="rect">
            <a:avLst/>
          </a:prstGeom>
          <a:noFill/>
        </p:spPr>
        <p:txBody>
          <a:bodyPr wrap="square" rtlCol="0">
            <a:spAutoFit/>
          </a:bodyPr>
          <a:lstStyle/>
          <a:p>
            <a:r>
              <a:rPr lang="fr-FR" sz="4000" b="1" i="1" dirty="0" smtClean="0"/>
              <a:t>Visites</a:t>
            </a:r>
          </a:p>
          <a:p>
            <a:pPr marL="285750" indent="-285750">
              <a:buFontTx/>
              <a:buChar char="-"/>
            </a:pPr>
            <a:r>
              <a:rPr lang="fr-FR" sz="2800" dirty="0" smtClean="0"/>
              <a:t>Chantier CCAS à Calais :</a:t>
            </a:r>
            <a:r>
              <a:rPr lang="fr-FR" sz="2800" dirty="0" err="1" smtClean="0"/>
              <a:t>Eiffage</a:t>
            </a:r>
            <a:r>
              <a:rPr lang="fr-FR" sz="2800" dirty="0" smtClean="0"/>
              <a:t> </a:t>
            </a:r>
            <a:r>
              <a:rPr lang="fr-FR" sz="2800" b="1" dirty="0" smtClean="0"/>
              <a:t>ossature béton</a:t>
            </a:r>
            <a:r>
              <a:rPr lang="fr-FR" sz="2800" dirty="0" smtClean="0"/>
              <a:t>,</a:t>
            </a:r>
          </a:p>
          <a:p>
            <a:endParaRPr lang="fr-FR" sz="1000" dirty="0" smtClean="0"/>
          </a:p>
          <a:p>
            <a:pPr marL="285750" indent="-285750">
              <a:buFontTx/>
              <a:buChar char="-"/>
            </a:pPr>
            <a:r>
              <a:rPr lang="fr-FR" sz="2800" dirty="0" smtClean="0"/>
              <a:t>Société </a:t>
            </a:r>
            <a:r>
              <a:rPr lang="fr-FR" sz="2800" dirty="0" err="1" smtClean="0"/>
              <a:t>Charlitt</a:t>
            </a:r>
            <a:r>
              <a:rPr lang="fr-FR" sz="2800" dirty="0" smtClean="0"/>
              <a:t> à </a:t>
            </a:r>
            <a:r>
              <a:rPr lang="fr-FR" sz="2800" dirty="0" err="1" smtClean="0"/>
              <a:t>Guines</a:t>
            </a:r>
            <a:r>
              <a:rPr lang="fr-FR" sz="2800" dirty="0" smtClean="0"/>
              <a:t> : chantier </a:t>
            </a:r>
            <a:r>
              <a:rPr lang="fr-FR" sz="2800" b="1" dirty="0" smtClean="0"/>
              <a:t>ossature bois</a:t>
            </a:r>
            <a:r>
              <a:rPr lang="fr-FR" sz="2800" dirty="0" smtClean="0"/>
              <a:t>, maison particulière,</a:t>
            </a:r>
          </a:p>
          <a:p>
            <a:endParaRPr lang="fr-FR" sz="1000" dirty="0" smtClean="0"/>
          </a:p>
          <a:p>
            <a:pPr marL="285750" indent="-285750">
              <a:buFontTx/>
              <a:buChar char="-"/>
            </a:pPr>
            <a:r>
              <a:rPr lang="fr-FR" sz="2800" dirty="0" smtClean="0"/>
              <a:t>Société ETRA à Calais : </a:t>
            </a:r>
            <a:r>
              <a:rPr lang="fr-FR" sz="2800" b="1" dirty="0" smtClean="0"/>
              <a:t>ossature métallique</a:t>
            </a:r>
            <a:r>
              <a:rPr lang="fr-FR" sz="2800" dirty="0" smtClean="0"/>
              <a:t>, hôtel d’entreprise R+1.</a:t>
            </a:r>
            <a:endParaRPr lang="fr-FR" sz="2800" dirty="0"/>
          </a:p>
        </p:txBody>
      </p:sp>
    </p:spTree>
    <p:extLst>
      <p:ext uri="{BB962C8B-B14F-4D97-AF65-F5344CB8AC3E}">
        <p14:creationId xmlns:p14="http://schemas.microsoft.com/office/powerpoint/2010/main" val="345438236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79</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6"/>
            <a:ext cx="971551"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213171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2</a:t>
            </a:r>
            <a:endParaRPr lang="fr-FR" dirty="0"/>
          </a:p>
        </p:txBody>
      </p:sp>
      <p:sp>
        <p:nvSpPr>
          <p:cNvPr id="30" name="Rectangle à coins arrondis 29"/>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Conception de la structure</a:t>
            </a:r>
            <a:endParaRPr lang="fr-FR" sz="2800" b="1" dirty="0">
              <a:solidFill>
                <a:schemeClr val="bg1"/>
              </a:solidFill>
            </a:endParaRP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249"/>
          <a:stretch/>
        </p:blipFill>
        <p:spPr bwMode="auto">
          <a:xfrm>
            <a:off x="-22219" y="0"/>
            <a:ext cx="9211763" cy="6371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e 5"/>
          <p:cNvGrpSpPr/>
          <p:nvPr/>
        </p:nvGrpSpPr>
        <p:grpSpPr>
          <a:xfrm>
            <a:off x="-22219" y="1564367"/>
            <a:ext cx="3628332" cy="3088769"/>
            <a:chOff x="2518909" y="2436928"/>
            <a:chExt cx="1575750" cy="1425009"/>
          </a:xfrm>
        </p:grpSpPr>
        <p:sp>
          <p:nvSpPr>
            <p:cNvPr id="4" name="Rectangle 3"/>
            <p:cNvSpPr/>
            <p:nvPr/>
          </p:nvSpPr>
          <p:spPr>
            <a:xfrm>
              <a:off x="2518909" y="2436928"/>
              <a:ext cx="1533525" cy="13525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1134" y="2509387"/>
              <a:ext cx="1533525" cy="135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8" name="Groupe 7"/>
          <p:cNvGrpSpPr/>
          <p:nvPr/>
        </p:nvGrpSpPr>
        <p:grpSpPr>
          <a:xfrm>
            <a:off x="467544" y="820978"/>
            <a:ext cx="3674547" cy="1671918"/>
            <a:chOff x="857647" y="820978"/>
            <a:chExt cx="2565699" cy="879830"/>
          </a:xfrm>
        </p:grpSpPr>
        <p:sp>
          <p:nvSpPr>
            <p:cNvPr id="7" name="Rectangle 6"/>
            <p:cNvSpPr/>
            <p:nvPr/>
          </p:nvSpPr>
          <p:spPr>
            <a:xfrm>
              <a:off x="857647" y="887692"/>
              <a:ext cx="2562225" cy="8131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1121" y="820978"/>
              <a:ext cx="2562225"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717143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à coins arrondis 6"/>
          <p:cNvSpPr/>
          <p:nvPr/>
        </p:nvSpPr>
        <p:spPr>
          <a:xfrm>
            <a:off x="1499162" y="1283568"/>
            <a:ext cx="7177294" cy="4385528"/>
          </a:xfrm>
          <a:prstGeom prst="roundRect">
            <a:avLst>
              <a:gd name="adj" fmla="val 392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0" name="Imag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grpSp>
        <p:nvGrpSpPr>
          <p:cNvPr id="92166" name="Groupe 92165"/>
          <p:cNvGrpSpPr/>
          <p:nvPr/>
        </p:nvGrpSpPr>
        <p:grpSpPr>
          <a:xfrm>
            <a:off x="-637573" y="1896426"/>
            <a:ext cx="4273469" cy="4268878"/>
            <a:chOff x="-798520" y="2385120"/>
            <a:chExt cx="4273469" cy="4268878"/>
          </a:xfrm>
        </p:grpSpPr>
        <p:sp>
          <p:nvSpPr>
            <p:cNvPr id="92165" name="Cube 92164"/>
            <p:cNvSpPr/>
            <p:nvPr/>
          </p:nvSpPr>
          <p:spPr>
            <a:xfrm>
              <a:off x="-4666" y="5789902"/>
              <a:ext cx="2664306" cy="864096"/>
            </a:xfrm>
            <a:prstGeom prst="cube">
              <a:avLst>
                <a:gd name="adj" fmla="val 48005"/>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b="1" dirty="0" smtClean="0">
                  <a:solidFill>
                    <a:schemeClr val="accent4">
                      <a:lumMod val="75000"/>
                    </a:schemeClr>
                  </a:solidFill>
                </a:rPr>
                <a:t>Personne ressource</a:t>
              </a:r>
              <a:endParaRPr lang="fr-FR" b="1" dirty="0">
                <a:solidFill>
                  <a:schemeClr val="accent4">
                    <a:lumMod val="75000"/>
                  </a:schemeClr>
                </a:solidFill>
              </a:endParaRPr>
            </a:p>
          </p:txBody>
        </p:sp>
        <p:pic>
          <p:nvPicPr>
            <p:cNvPr id="31" name="Image 30"/>
            <p:cNvPicPr>
              <a:picLocks noChangeAspect="1"/>
            </p:cNvPicPr>
            <p:nvPr/>
          </p:nvPicPr>
          <p:blipFill rotWithShape="1">
            <a:blip r:embed="rId4">
              <a:extLst>
                <a:ext uri="{28A0092B-C50C-407E-A947-70E740481C1C}">
                  <a14:useLocalDpi xmlns:a14="http://schemas.microsoft.com/office/drawing/2010/main" val="0"/>
                </a:ext>
              </a:extLst>
            </a:blip>
            <a:srcRect b="9679"/>
            <a:stretch/>
          </p:blipFill>
          <p:spPr>
            <a:xfrm>
              <a:off x="-798520" y="2385120"/>
              <a:ext cx="4273469" cy="3836830"/>
            </a:xfrm>
            <a:prstGeom prst="rect">
              <a:avLst/>
            </a:prstGeom>
          </p:spPr>
        </p:pic>
      </p:grpSp>
      <p:sp>
        <p:nvSpPr>
          <p:cNvPr id="5" name="ZoneTexte 4"/>
          <p:cNvSpPr txBox="1"/>
          <p:nvPr/>
        </p:nvSpPr>
        <p:spPr>
          <a:xfrm>
            <a:off x="1747852" y="1478298"/>
            <a:ext cx="4860032" cy="461665"/>
          </a:xfrm>
          <a:prstGeom prst="rect">
            <a:avLst/>
          </a:prstGeom>
          <a:noFill/>
        </p:spPr>
        <p:txBody>
          <a:bodyPr wrap="square" rtlCol="0">
            <a:spAutoFit/>
          </a:bodyPr>
          <a:lstStyle/>
          <a:p>
            <a:r>
              <a:rPr lang="fr-FR" sz="2400" dirty="0" smtClean="0">
                <a:solidFill>
                  <a:schemeClr val="bg1"/>
                </a:solidFill>
              </a:rPr>
              <a:t>ACTIVITE, situation </a:t>
            </a:r>
            <a:r>
              <a:rPr lang="fr-FR" sz="2400" dirty="0">
                <a:solidFill>
                  <a:schemeClr val="bg1"/>
                </a:solidFill>
              </a:rPr>
              <a:t>vécue, </a:t>
            </a:r>
            <a:r>
              <a:rPr lang="fr-FR" sz="2400" dirty="0" smtClean="0">
                <a:solidFill>
                  <a:schemeClr val="bg1"/>
                </a:solidFill>
              </a:rPr>
              <a:t>simulée</a:t>
            </a:r>
            <a:endParaRPr lang="fr-FR" sz="2400" dirty="0">
              <a:solidFill>
                <a:schemeClr val="bg1"/>
              </a:solidFill>
            </a:endParaRPr>
          </a:p>
        </p:txBody>
      </p:sp>
      <p:pic>
        <p:nvPicPr>
          <p:cNvPr id="24" name="Imag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26" name="Imag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92160" name="Image 9215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80907" y="2564904"/>
            <a:ext cx="1426977" cy="576064"/>
          </a:xfrm>
          <a:prstGeom prst="rect">
            <a:avLst/>
          </a:prstGeom>
        </p:spPr>
      </p:pic>
      <p:grpSp>
        <p:nvGrpSpPr>
          <p:cNvPr id="40" name="Groupe 21"/>
          <p:cNvGrpSpPr>
            <a:grpSpLocks/>
          </p:cNvGrpSpPr>
          <p:nvPr/>
        </p:nvGrpSpPr>
        <p:grpSpPr bwMode="auto">
          <a:xfrm>
            <a:off x="152402" y="692696"/>
            <a:ext cx="8785223" cy="6048671"/>
            <a:chOff x="1" y="-122217"/>
            <a:chExt cx="4575709" cy="3422094"/>
          </a:xfrm>
        </p:grpSpPr>
        <p:sp>
          <p:nvSpPr>
            <p:cNvPr id="41" name="AutoShape 3"/>
            <p:cNvSpPr>
              <a:spLocks noChangeArrowheads="1"/>
            </p:cNvSpPr>
            <p:nvPr/>
          </p:nvSpPr>
          <p:spPr bwMode="auto">
            <a:xfrm>
              <a:off x="1" y="1"/>
              <a:ext cx="4575709" cy="3299876"/>
            </a:xfrm>
            <a:prstGeom prst="roundRect">
              <a:avLst>
                <a:gd name="adj" fmla="val 3402"/>
              </a:avLst>
            </a:prstGeom>
            <a:noFill/>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42" name="AutoShape 4"/>
            <p:cNvSpPr>
              <a:spLocks noChangeArrowheads="1"/>
            </p:cNvSpPr>
            <p:nvPr/>
          </p:nvSpPr>
          <p:spPr bwMode="auto">
            <a:xfrm>
              <a:off x="1" y="-122217"/>
              <a:ext cx="1339112" cy="211977"/>
            </a:xfrm>
            <a:prstGeom prst="roundRect">
              <a:avLst>
                <a:gd name="adj" fmla="val 16667"/>
              </a:avLst>
            </a:prstGeom>
            <a:solidFill>
              <a:srgbClr val="7BB800"/>
            </a:solidFill>
            <a:ln w="9525">
              <a:noFill/>
              <a:round/>
              <a:headEnd/>
              <a:tailEnd/>
            </a:ln>
          </p:spPr>
          <p:txBody>
            <a:bodyPr/>
            <a:lstStyle/>
            <a:p>
              <a:pPr algn="ctr"/>
              <a:r>
                <a:rPr lang="fr-FR" sz="2000" dirty="0" smtClean="0">
                  <a:solidFill>
                    <a:srgbClr val="FFFFFF"/>
                  </a:solidFill>
                  <a:latin typeface="Arial" panose="020B0604020202020204" pitchFamily="34" charset="0"/>
                  <a:cs typeface="Arial" panose="020B0604020202020204" pitchFamily="34" charset="0"/>
                </a:rPr>
                <a:t>Les Compétences</a:t>
              </a:r>
              <a:endParaRPr lang="fr-FR" sz="2000" dirty="0">
                <a:solidFill>
                  <a:srgbClr val="FFFFFF"/>
                </a:solidFill>
                <a:latin typeface="Arial" panose="020B0604020202020204" pitchFamily="34" charset="0"/>
                <a:cs typeface="Arial" panose="020B0604020202020204" pitchFamily="34" charset="0"/>
              </a:endParaRPr>
            </a:p>
          </p:txBody>
        </p:sp>
      </p:grpSp>
      <p:sp>
        <p:nvSpPr>
          <p:cNvPr id="43" name="AutoShape 4"/>
          <p:cNvSpPr>
            <a:spLocks noChangeArrowheads="1"/>
          </p:cNvSpPr>
          <p:nvPr/>
        </p:nvSpPr>
        <p:spPr bwMode="auto">
          <a:xfrm>
            <a:off x="152400" y="188640"/>
            <a:ext cx="8785224" cy="374677"/>
          </a:xfrm>
          <a:prstGeom prst="roundRect">
            <a:avLst>
              <a:gd name="adj" fmla="val 16667"/>
            </a:avLst>
          </a:prstGeom>
          <a:solidFill>
            <a:srgbClr val="7BB800"/>
          </a:solidFill>
          <a:ln w="9525">
            <a:noFill/>
            <a:round/>
            <a:headEnd/>
            <a:tailEnd/>
          </a:ln>
        </p:spPr>
        <p:txBody>
          <a:bodyPr/>
          <a:lstStyle/>
          <a:p>
            <a:pPr algn="ctr"/>
            <a:r>
              <a:rPr lang="fr-FR" sz="2000" b="1" dirty="0" smtClean="0">
                <a:solidFill>
                  <a:srgbClr val="FFFFFF"/>
                </a:solidFill>
                <a:latin typeface="Arial" panose="020B0604020202020204" pitchFamily="34" charset="0"/>
                <a:cs typeface="Arial" panose="020B0604020202020204" pitchFamily="34" charset="0"/>
              </a:rPr>
              <a:t>OBJECTIFS </a:t>
            </a:r>
            <a:r>
              <a:rPr lang="fr-FR" sz="2000" b="1" dirty="0" smtClean="0">
                <a:solidFill>
                  <a:srgbClr val="FFFFFF"/>
                </a:solidFill>
                <a:latin typeface="Arial" panose="020B0604020202020204" pitchFamily="34" charset="0"/>
                <a:cs typeface="Arial" panose="020B0604020202020204" pitchFamily="34" charset="0"/>
              </a:rPr>
              <a:t>PEDAGOGIQUES</a:t>
            </a:r>
            <a:endParaRPr lang="fr-FR" sz="2000" b="1" dirty="0">
              <a:solidFill>
                <a:srgbClr val="FFFFFF"/>
              </a:solidFill>
              <a:latin typeface="Arial" panose="020B0604020202020204" pitchFamily="34" charset="0"/>
              <a:cs typeface="Arial" panose="020B0604020202020204" pitchFamily="34" charset="0"/>
            </a:endParaRPr>
          </a:p>
        </p:txBody>
      </p:sp>
      <p:pic>
        <p:nvPicPr>
          <p:cNvPr id="28" name="Image 2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spTree>
    <p:extLst>
      <p:ext uri="{BB962C8B-B14F-4D97-AF65-F5344CB8AC3E}">
        <p14:creationId xmlns:p14="http://schemas.microsoft.com/office/powerpoint/2010/main" val="617938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26"/>
                                        </p:tgtEl>
                                        <p:attrNameLst>
                                          <p:attrName>style.visibility</p:attrName>
                                        </p:attrNameLst>
                                      </p:cBhvr>
                                      <p:to>
                                        <p:strVal val="visible"/>
                                      </p:to>
                                    </p:set>
                                  </p:childTnLst>
                                </p:cTn>
                              </p:par>
                              <p:par>
                                <p:cTn id="10" presetID="1" presetClass="entr" presetSubtype="0" fill="hold" nodeType="withEffect">
                                  <p:stCondLst>
                                    <p:cond delay="1500"/>
                                  </p:stCondLst>
                                  <p:childTnLst>
                                    <p:set>
                                      <p:cBhvr>
                                        <p:cTn id="11" dur="1" fill="hold">
                                          <p:stCondLst>
                                            <p:cond delay="0"/>
                                          </p:stCondLst>
                                        </p:cTn>
                                        <p:tgtEl>
                                          <p:spTgt spid="92160"/>
                                        </p:tgtEl>
                                        <p:attrNameLst>
                                          <p:attrName>style.visibility</p:attrName>
                                        </p:attrNameLst>
                                      </p:cBhvr>
                                      <p:to>
                                        <p:strVal val="visible"/>
                                      </p:to>
                                    </p:set>
                                  </p:childTnLst>
                                </p:cTn>
                              </p:par>
                            </p:childTnLst>
                          </p:cTn>
                        </p:par>
                        <p:par>
                          <p:cTn id="12" fill="hold">
                            <p:stCondLst>
                              <p:cond delay="1500"/>
                            </p:stCondLst>
                            <p:childTnLst>
                              <p:par>
                                <p:cTn id="13" presetID="1" presetClass="entr" presetSubtype="0" fill="hold" nodeType="afterEffect">
                                  <p:stCondLst>
                                    <p:cond delay="1500"/>
                                  </p:stCondLst>
                                  <p:childTnLst>
                                    <p:set>
                                      <p:cBhvr>
                                        <p:cTn id="14" dur="1" fill="hold">
                                          <p:stCondLst>
                                            <p:cond delay="0"/>
                                          </p:stCondLst>
                                        </p:cTn>
                                        <p:tgtEl>
                                          <p:spTgt spid="24"/>
                                        </p:tgtEl>
                                        <p:attrNameLst>
                                          <p:attrName>style.visibility</p:attrName>
                                        </p:attrNameLst>
                                      </p:cBhvr>
                                      <p:to>
                                        <p:strVal val="visible"/>
                                      </p:to>
                                    </p:set>
                                  </p:childTnLst>
                                </p:cTn>
                              </p:par>
                            </p:childTnLst>
                          </p:cTn>
                        </p:par>
                        <p:par>
                          <p:cTn id="15" fill="hold">
                            <p:stCondLst>
                              <p:cond delay="3000"/>
                            </p:stCondLst>
                            <p:childTnLst>
                              <p:par>
                                <p:cTn id="16" presetID="1" presetClass="entr" presetSubtype="0" fill="hold" nodeType="afterEffect">
                                  <p:stCondLst>
                                    <p:cond delay="1500"/>
                                  </p:stCondLst>
                                  <p:childTnLst>
                                    <p:set>
                                      <p:cBhvr>
                                        <p:cTn id="17" dur="1" fill="hold">
                                          <p:stCondLst>
                                            <p:cond delay="0"/>
                                          </p:stCondLst>
                                        </p:cTn>
                                        <p:tgtEl>
                                          <p:spTgt spid="28"/>
                                        </p:tgtEl>
                                        <p:attrNameLst>
                                          <p:attrName>style.visibility</p:attrName>
                                        </p:attrNameLst>
                                      </p:cBhvr>
                                      <p:to>
                                        <p:strVal val="visible"/>
                                      </p:to>
                                    </p:set>
                                  </p:childTnLst>
                                </p:cTn>
                              </p:par>
                            </p:childTnLst>
                          </p:cTn>
                        </p:par>
                        <p:par>
                          <p:cTn id="18" fill="hold">
                            <p:stCondLst>
                              <p:cond delay="4500"/>
                            </p:stCondLst>
                            <p:childTnLst>
                              <p:par>
                                <p:cTn id="19" presetID="1" presetClass="entr" presetSubtype="0" fill="hold" nodeType="afterEffect">
                                  <p:stCondLst>
                                    <p:cond delay="1500"/>
                                  </p:stCondLst>
                                  <p:childTnLst>
                                    <p:set>
                                      <p:cBhvr>
                                        <p:cTn id="20" dur="1" fill="hold">
                                          <p:stCondLst>
                                            <p:cond delay="0"/>
                                          </p:stCondLst>
                                        </p:cTn>
                                        <p:tgtEl>
                                          <p:spTgt spid="30"/>
                                        </p:tgtEl>
                                        <p:attrNameLst>
                                          <p:attrName>style.visibility</p:attrName>
                                        </p:attrNameLst>
                                      </p:cBhvr>
                                      <p:to>
                                        <p:strVal val="visible"/>
                                      </p:to>
                                    </p:set>
                                  </p:childTnLst>
                                </p:cTn>
                              </p:par>
                            </p:childTnLst>
                          </p:cTn>
                        </p:par>
                        <p:par>
                          <p:cTn id="21" fill="hold">
                            <p:stCondLst>
                              <p:cond delay="6000"/>
                            </p:stCondLst>
                            <p:childTnLst>
                              <p:par>
                                <p:cTn id="22" presetID="1" presetClass="entr" presetSubtype="0" fill="hold" nodeType="afterEffect">
                                  <p:stCondLst>
                                    <p:cond delay="0"/>
                                  </p:stCondLst>
                                  <p:childTnLst>
                                    <p:set>
                                      <p:cBhvr>
                                        <p:cTn id="23" dur="1" fill="hold">
                                          <p:stCondLst>
                                            <p:cond delay="0"/>
                                          </p:stCondLst>
                                        </p:cTn>
                                        <p:tgtEl>
                                          <p:spTgt spid="921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80</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6"/>
            <a:ext cx="971551"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213171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2</a:t>
            </a:r>
            <a:endParaRPr lang="fr-FR" dirty="0"/>
          </a:p>
        </p:txBody>
      </p:sp>
      <p:sp>
        <p:nvSpPr>
          <p:cNvPr id="30" name="Rectangle à coins arrondis 29"/>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Revue de projet</a:t>
            </a:r>
            <a:endParaRPr lang="fr-FR" sz="2800" b="1" dirty="0">
              <a:solidFill>
                <a:schemeClr val="bg1"/>
              </a:solidFill>
            </a:endParaRPr>
          </a:p>
        </p:txBody>
      </p:sp>
      <p:sp>
        <p:nvSpPr>
          <p:cNvPr id="4" name="Rectangle 3"/>
          <p:cNvSpPr/>
          <p:nvPr/>
        </p:nvSpPr>
        <p:spPr>
          <a:xfrm>
            <a:off x="499605" y="1987431"/>
            <a:ext cx="4572000" cy="923330"/>
          </a:xfrm>
          <a:prstGeom prst="rect">
            <a:avLst/>
          </a:prstGeom>
          <a:solidFill>
            <a:schemeClr val="bg1"/>
          </a:solidFill>
        </p:spPr>
        <p:txBody>
          <a:bodyPr>
            <a:spAutoFit/>
          </a:bodyPr>
          <a:lstStyle/>
          <a:p>
            <a:pPr algn="ctr"/>
            <a:r>
              <a:rPr lang="fr-FR" dirty="0"/>
              <a:t>choix de la solution de type cubique selon les critères d'esthétisme, de complexité etc...avec l'image de la solution choisie (solution 1)</a:t>
            </a:r>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118" y="2745296"/>
            <a:ext cx="8821077" cy="33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6139938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81</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6"/>
            <a:ext cx="971551"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213171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2</a:t>
            </a:r>
            <a:endParaRPr lang="fr-FR" dirty="0"/>
          </a:p>
        </p:txBody>
      </p:sp>
      <p:sp>
        <p:nvSpPr>
          <p:cNvPr id="30" name="Rectangle à coins arrondis 29"/>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Revue de projet</a:t>
            </a:r>
            <a:endParaRPr lang="fr-FR" sz="2800" b="1" dirty="0">
              <a:solidFill>
                <a:schemeClr val="bg1"/>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801" y="2375494"/>
            <a:ext cx="10740730" cy="439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3793247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82</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6"/>
            <a:ext cx="957193"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3139829"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sp>
        <p:nvSpPr>
          <p:cNvPr id="30" name="Rectangle à coins arrondis 29"/>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Extension d’un Bâtiment</a:t>
            </a:r>
            <a:endParaRPr lang="fr-FR" sz="2800" b="1" dirty="0">
              <a:solidFill>
                <a:schemeClr val="bg1"/>
              </a:solidFill>
            </a:endParaRPr>
          </a:p>
        </p:txBody>
      </p:sp>
      <p:grpSp>
        <p:nvGrpSpPr>
          <p:cNvPr id="32" name="Groupe 11"/>
          <p:cNvGrpSpPr>
            <a:grpSpLocks/>
          </p:cNvGrpSpPr>
          <p:nvPr/>
        </p:nvGrpSpPr>
        <p:grpSpPr bwMode="auto">
          <a:xfrm>
            <a:off x="3904602" y="1177740"/>
            <a:ext cx="398463" cy="377825"/>
            <a:chOff x="1047361" y="2607930"/>
            <a:chExt cx="223501" cy="212762"/>
          </a:xfrm>
        </p:grpSpPr>
        <p:sp>
          <p:nvSpPr>
            <p:cNvPr id="34" name="Flèche en arc 3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35" name="Flèche en arc 3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sp>
        <p:nvSpPr>
          <p:cNvPr id="3" name="ZoneTexte 2"/>
          <p:cNvSpPr txBox="1"/>
          <p:nvPr/>
        </p:nvSpPr>
        <p:spPr>
          <a:xfrm>
            <a:off x="476100" y="2463279"/>
            <a:ext cx="3030427" cy="2585323"/>
          </a:xfrm>
          <a:prstGeom prst="rect">
            <a:avLst/>
          </a:prstGeom>
          <a:noFill/>
        </p:spPr>
        <p:txBody>
          <a:bodyPr wrap="square" rtlCol="0">
            <a:spAutoFit/>
          </a:bodyPr>
          <a:lstStyle/>
          <a:p>
            <a:r>
              <a:rPr lang="fr-FR" dirty="0" smtClean="0"/>
              <a:t>Forme validée</a:t>
            </a:r>
          </a:p>
          <a:p>
            <a:endParaRPr lang="fr-FR" dirty="0" smtClean="0"/>
          </a:p>
          <a:p>
            <a:r>
              <a:rPr lang="fr-FR" dirty="0" smtClean="0"/>
              <a:t>Structure retenue : bois</a:t>
            </a:r>
          </a:p>
          <a:p>
            <a:endParaRPr lang="fr-FR" dirty="0"/>
          </a:p>
          <a:p>
            <a:pPr marL="285750" indent="-285750">
              <a:buFont typeface="Symbol" pitchFamily="18" charset="2"/>
              <a:buChar char="Þ"/>
            </a:pPr>
            <a:r>
              <a:rPr lang="fr-FR" dirty="0" smtClean="0"/>
              <a:t>Études thermique, visuel  (confort)</a:t>
            </a:r>
          </a:p>
          <a:p>
            <a:pPr marL="285750" indent="-285750">
              <a:buFont typeface="Symbol" pitchFamily="18" charset="2"/>
              <a:buChar char="Þ"/>
            </a:pPr>
            <a:r>
              <a:rPr lang="fr-FR" dirty="0" smtClean="0"/>
              <a:t>Dimensionnement de la semelle de fondation</a:t>
            </a:r>
          </a:p>
          <a:p>
            <a:pPr marL="285750" indent="-285750">
              <a:buFont typeface="Symbol" pitchFamily="18" charset="2"/>
              <a:buChar char="Þ"/>
            </a:pPr>
            <a:endParaRPr lang="fr-FR" dirty="0" smtClean="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6527" y="1402655"/>
            <a:ext cx="6029325" cy="572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3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83</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6"/>
            <a:ext cx="966160"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4096520"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sp>
        <p:nvSpPr>
          <p:cNvPr id="30" name="Rectangle à coins arrondis 29"/>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b="1" dirty="0" smtClean="0">
                <a:solidFill>
                  <a:schemeClr val="bg1"/>
                </a:solidFill>
              </a:rPr>
              <a:t>Extension d’un Bâtiment</a:t>
            </a:r>
            <a:endParaRPr lang="fr-FR" b="1" dirty="0">
              <a:solidFill>
                <a:schemeClr val="bg1"/>
              </a:solidFill>
            </a:endParaRPr>
          </a:p>
        </p:txBody>
      </p:sp>
      <p:grpSp>
        <p:nvGrpSpPr>
          <p:cNvPr id="32" name="Groupe 11"/>
          <p:cNvGrpSpPr>
            <a:grpSpLocks/>
          </p:cNvGrpSpPr>
          <p:nvPr/>
        </p:nvGrpSpPr>
        <p:grpSpPr bwMode="auto">
          <a:xfrm>
            <a:off x="3904602" y="1177740"/>
            <a:ext cx="398463" cy="377825"/>
            <a:chOff x="1047361" y="2607930"/>
            <a:chExt cx="223501" cy="212762"/>
          </a:xfrm>
        </p:grpSpPr>
        <p:sp>
          <p:nvSpPr>
            <p:cNvPr id="34" name="Flèche en arc 3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35" name="Flèche en arc 3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7718" y="2826650"/>
            <a:ext cx="7776862" cy="246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992361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84</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506975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4</a:t>
            </a:r>
            <a:endParaRPr lang="fr-FR" dirty="0"/>
          </a:p>
        </p:txBody>
      </p:sp>
      <p:sp>
        <p:nvSpPr>
          <p:cNvPr id="30" name="Rectangle à coins arrondis 29"/>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sp>
        <p:nvSpPr>
          <p:cNvPr id="32" name="Rectangle à coins arrondis 31"/>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b="1" dirty="0" smtClean="0">
                <a:solidFill>
                  <a:schemeClr val="bg1"/>
                </a:solidFill>
              </a:rPr>
              <a:t>Extension d’un Bâtiment</a:t>
            </a:r>
            <a:endParaRPr lang="fr-FR" b="1" dirty="0">
              <a:solidFill>
                <a:schemeClr val="bg1"/>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1865" y="2636912"/>
            <a:ext cx="8163773"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973619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85</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74031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6831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603443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4</a:t>
            </a:r>
            <a:endParaRPr lang="fr-FR" dirty="0"/>
          </a:p>
        </p:txBody>
      </p:sp>
      <p:sp>
        <p:nvSpPr>
          <p:cNvPr id="30" name="Rectangle à coins arrondis 29"/>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b="1" dirty="0" smtClean="0">
                <a:solidFill>
                  <a:schemeClr val="bg1"/>
                </a:solidFill>
              </a:rPr>
              <a:t>Extension d’un Bâtiment</a:t>
            </a:r>
            <a:endParaRPr lang="fr-FR" b="1" dirty="0">
              <a:solidFill>
                <a:schemeClr val="bg1"/>
              </a:solidFill>
            </a:endParaRPr>
          </a:p>
        </p:txBody>
      </p:sp>
    </p:spTree>
    <p:extLst>
      <p:ext uri="{BB962C8B-B14F-4D97-AF65-F5344CB8AC3E}">
        <p14:creationId xmlns:p14="http://schemas.microsoft.com/office/powerpoint/2010/main" val="23453448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à coins arrondis 64"/>
          <p:cNvSpPr/>
          <p:nvPr/>
        </p:nvSpPr>
        <p:spPr>
          <a:xfrm>
            <a:off x="1499162" y="1283568"/>
            <a:ext cx="7177294" cy="4909166"/>
          </a:xfrm>
          <a:prstGeom prst="roundRect">
            <a:avLst>
              <a:gd name="adj" fmla="val 3924"/>
            </a:avLst>
          </a:prstGeom>
        </p:spPr>
        <p:style>
          <a:lnRef idx="3">
            <a:schemeClr val="lt1"/>
          </a:lnRef>
          <a:fillRef idx="1">
            <a:schemeClr val="accent3"/>
          </a:fillRef>
          <a:effectRef idx="1">
            <a:schemeClr val="accent3"/>
          </a:effectRef>
          <a:fontRef idx="minor">
            <a:schemeClr val="lt1"/>
          </a:fontRef>
        </p:style>
        <p:txBody>
          <a:bodyPr rtlCol="0" anchor="t"/>
          <a:lstStyle/>
          <a:p>
            <a:r>
              <a:rPr lang="fr-FR" sz="2400" dirty="0" smtClean="0"/>
              <a:t>Restitution</a:t>
            </a:r>
            <a:endParaRPr lang="fr-FR" sz="2400" dirty="0"/>
          </a:p>
        </p:txBody>
      </p:sp>
      <p:grpSp>
        <p:nvGrpSpPr>
          <p:cNvPr id="2" name="Groupe 21"/>
          <p:cNvGrpSpPr>
            <a:grpSpLocks/>
          </p:cNvGrpSpPr>
          <p:nvPr/>
        </p:nvGrpSpPr>
        <p:grpSpPr bwMode="auto">
          <a:xfrm>
            <a:off x="152400" y="692696"/>
            <a:ext cx="8785225" cy="6048671"/>
            <a:chOff x="0" y="-122217"/>
            <a:chExt cx="4575710" cy="3422094"/>
          </a:xfrm>
        </p:grpSpPr>
        <p:sp>
          <p:nvSpPr>
            <p:cNvPr id="6162" name="AutoShape 3"/>
            <p:cNvSpPr>
              <a:spLocks noChangeArrowheads="1"/>
            </p:cNvSpPr>
            <p:nvPr/>
          </p:nvSpPr>
          <p:spPr bwMode="auto">
            <a:xfrm>
              <a:off x="1" y="1"/>
              <a:ext cx="4575709" cy="3299876"/>
            </a:xfrm>
            <a:prstGeom prst="roundRect">
              <a:avLst>
                <a:gd name="adj" fmla="val 3402"/>
              </a:avLst>
            </a:prstGeom>
            <a:noFill/>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6163" name="AutoShape 4"/>
            <p:cNvSpPr>
              <a:spLocks noChangeArrowheads="1"/>
            </p:cNvSpPr>
            <p:nvPr/>
          </p:nvSpPr>
          <p:spPr bwMode="auto">
            <a:xfrm>
              <a:off x="0" y="-122217"/>
              <a:ext cx="1746834" cy="211977"/>
            </a:xfrm>
            <a:prstGeom prst="roundRect">
              <a:avLst>
                <a:gd name="adj" fmla="val 16667"/>
              </a:avLst>
            </a:prstGeom>
            <a:solidFill>
              <a:srgbClr val="7BB800"/>
            </a:solidFill>
            <a:ln w="9525">
              <a:noFill/>
              <a:round/>
              <a:headEnd/>
              <a:tailEnd/>
            </a:ln>
          </p:spPr>
          <p:txBody>
            <a:bodyPr/>
            <a:lstStyle/>
            <a:p>
              <a:r>
                <a:rPr lang="fr-FR" sz="2000" dirty="0" smtClean="0">
                  <a:solidFill>
                    <a:srgbClr val="FFFFFF"/>
                  </a:solidFill>
                  <a:latin typeface="Arial" panose="020B0604020202020204" pitchFamily="34" charset="0"/>
                  <a:cs typeface="Arial" panose="020B0604020202020204" pitchFamily="34" charset="0"/>
                </a:rPr>
                <a:t>Les Compétences</a:t>
              </a:r>
              <a:endParaRPr lang="fr-FR" sz="2000" dirty="0">
                <a:solidFill>
                  <a:srgbClr val="FFFFFF"/>
                </a:solidFill>
                <a:latin typeface="Arial" panose="020B0604020202020204" pitchFamily="34" charset="0"/>
                <a:cs typeface="Arial" panose="020B0604020202020204" pitchFamily="34" charset="0"/>
              </a:endParaRPr>
            </a:p>
          </p:txBody>
        </p:sp>
      </p:grpSp>
      <p:sp>
        <p:nvSpPr>
          <p:cNvPr id="21" name="AutoShape 4"/>
          <p:cNvSpPr>
            <a:spLocks noChangeArrowheads="1"/>
          </p:cNvSpPr>
          <p:nvPr/>
        </p:nvSpPr>
        <p:spPr bwMode="auto">
          <a:xfrm>
            <a:off x="152400" y="188640"/>
            <a:ext cx="8785224" cy="374677"/>
          </a:xfrm>
          <a:prstGeom prst="roundRect">
            <a:avLst>
              <a:gd name="adj" fmla="val 16667"/>
            </a:avLst>
          </a:prstGeom>
          <a:solidFill>
            <a:srgbClr val="7BB800"/>
          </a:solidFill>
          <a:ln w="9525">
            <a:noFill/>
            <a:round/>
            <a:headEnd/>
            <a:tailEnd/>
          </a:ln>
        </p:spPr>
        <p:txBody>
          <a:bodyPr/>
          <a:lstStyle/>
          <a:p>
            <a:pPr algn="ctr"/>
            <a:r>
              <a:rPr lang="fr-FR" sz="2000" b="1" dirty="0" smtClean="0">
                <a:solidFill>
                  <a:srgbClr val="FFFFFF"/>
                </a:solidFill>
                <a:latin typeface="Arial" panose="020B0604020202020204" pitchFamily="34" charset="0"/>
                <a:cs typeface="Arial" panose="020B0604020202020204" pitchFamily="34" charset="0"/>
              </a:rPr>
              <a:t>OBJECTIFS </a:t>
            </a:r>
            <a:r>
              <a:rPr lang="fr-FR" sz="2000" b="1" dirty="0" smtClean="0">
                <a:solidFill>
                  <a:srgbClr val="FFFFFF"/>
                </a:solidFill>
                <a:latin typeface="Arial" panose="020B0604020202020204" pitchFamily="34" charset="0"/>
                <a:cs typeface="Arial" panose="020B0604020202020204" pitchFamily="34" charset="0"/>
              </a:rPr>
              <a:t>PEDAGOGIQUES</a:t>
            </a:r>
            <a:endParaRPr lang="fr-FR" sz="2000" b="1" dirty="0">
              <a:solidFill>
                <a:srgbClr val="FFFFFF"/>
              </a:solidFill>
              <a:latin typeface="Arial" panose="020B0604020202020204" pitchFamily="34" charset="0"/>
              <a:cs typeface="Arial" panose="020B0604020202020204" pitchFamily="34" charset="0"/>
            </a:endParaRPr>
          </a:p>
        </p:txBody>
      </p:sp>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535277" y="2348880"/>
            <a:ext cx="5105063" cy="3633473"/>
          </a:xfrm>
          <a:prstGeom prst="rect">
            <a:avLst/>
          </a:prstGeom>
        </p:spPr>
      </p:pic>
    </p:spTree>
    <p:extLst>
      <p:ext uri="{BB962C8B-B14F-4D97-AF65-F5344CB8AC3E}">
        <p14:creationId xmlns:p14="http://schemas.microsoft.com/office/powerpoint/2010/main" val="1266480725"/>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UM" val="20"/>
</p:tagLst>
</file>

<file path=ppt/tags/tag10.xml><?xml version="1.0" encoding="utf-8"?>
<p:tagLst xmlns:a="http://schemas.openxmlformats.org/drawingml/2006/main" xmlns:r="http://schemas.openxmlformats.org/officeDocument/2006/relationships" xmlns:p="http://schemas.openxmlformats.org/presentationml/2006/main">
  <p:tag name="NUM" val="21"/>
</p:tagLst>
</file>

<file path=ppt/tags/tag11.xml><?xml version="1.0" encoding="utf-8"?>
<p:tagLst xmlns:a="http://schemas.openxmlformats.org/drawingml/2006/main" xmlns:r="http://schemas.openxmlformats.org/officeDocument/2006/relationships" xmlns:p="http://schemas.openxmlformats.org/presentationml/2006/main">
  <p:tag name="NUM" val="20"/>
</p:tagLst>
</file>

<file path=ppt/tags/tag12.xml><?xml version="1.0" encoding="utf-8"?>
<p:tagLst xmlns:a="http://schemas.openxmlformats.org/drawingml/2006/main" xmlns:r="http://schemas.openxmlformats.org/officeDocument/2006/relationships" xmlns:p="http://schemas.openxmlformats.org/presentationml/2006/main">
  <p:tag name="NUM" val="21"/>
</p:tagLst>
</file>

<file path=ppt/tags/tag13.xml><?xml version="1.0" encoding="utf-8"?>
<p:tagLst xmlns:a="http://schemas.openxmlformats.org/drawingml/2006/main" xmlns:r="http://schemas.openxmlformats.org/officeDocument/2006/relationships" xmlns:p="http://schemas.openxmlformats.org/presentationml/2006/main">
  <p:tag name="NUM" val="20"/>
</p:tagLst>
</file>

<file path=ppt/tags/tag14.xml><?xml version="1.0" encoding="utf-8"?>
<p:tagLst xmlns:a="http://schemas.openxmlformats.org/drawingml/2006/main" xmlns:r="http://schemas.openxmlformats.org/officeDocument/2006/relationships" xmlns:p="http://schemas.openxmlformats.org/presentationml/2006/main">
  <p:tag name="NUM" val="21"/>
</p:tagLst>
</file>

<file path=ppt/tags/tag15.xml><?xml version="1.0" encoding="utf-8"?>
<p:tagLst xmlns:a="http://schemas.openxmlformats.org/drawingml/2006/main" xmlns:r="http://schemas.openxmlformats.org/officeDocument/2006/relationships" xmlns:p="http://schemas.openxmlformats.org/presentationml/2006/main">
  <p:tag name="NUM" val="20"/>
</p:tagLst>
</file>

<file path=ppt/tags/tag16.xml><?xml version="1.0" encoding="utf-8"?>
<p:tagLst xmlns:a="http://schemas.openxmlformats.org/drawingml/2006/main" xmlns:r="http://schemas.openxmlformats.org/officeDocument/2006/relationships" xmlns:p="http://schemas.openxmlformats.org/presentationml/2006/main">
  <p:tag name="NUM" val="21"/>
</p:tagLst>
</file>

<file path=ppt/tags/tag17.xml><?xml version="1.0" encoding="utf-8"?>
<p:tagLst xmlns:a="http://schemas.openxmlformats.org/drawingml/2006/main" xmlns:r="http://schemas.openxmlformats.org/officeDocument/2006/relationships" xmlns:p="http://schemas.openxmlformats.org/presentationml/2006/main">
  <p:tag name="NUM" val="20"/>
</p:tagLst>
</file>

<file path=ppt/tags/tag18.xml><?xml version="1.0" encoding="utf-8"?>
<p:tagLst xmlns:a="http://schemas.openxmlformats.org/drawingml/2006/main" xmlns:r="http://schemas.openxmlformats.org/officeDocument/2006/relationships" xmlns:p="http://schemas.openxmlformats.org/presentationml/2006/main">
  <p:tag name="NUM" val="21"/>
</p:tagLst>
</file>

<file path=ppt/tags/tag19.xml><?xml version="1.0" encoding="utf-8"?>
<p:tagLst xmlns:a="http://schemas.openxmlformats.org/drawingml/2006/main" xmlns:r="http://schemas.openxmlformats.org/officeDocument/2006/relationships" xmlns:p="http://schemas.openxmlformats.org/presentationml/2006/main">
  <p:tag name="NUM" val="20"/>
</p:tagLst>
</file>

<file path=ppt/tags/tag2.xml><?xml version="1.0" encoding="utf-8"?>
<p:tagLst xmlns:a="http://schemas.openxmlformats.org/drawingml/2006/main" xmlns:r="http://schemas.openxmlformats.org/officeDocument/2006/relationships" xmlns:p="http://schemas.openxmlformats.org/presentationml/2006/main">
  <p:tag name="NUM" val="21"/>
</p:tagLst>
</file>

<file path=ppt/tags/tag20.xml><?xml version="1.0" encoding="utf-8"?>
<p:tagLst xmlns:a="http://schemas.openxmlformats.org/drawingml/2006/main" xmlns:r="http://schemas.openxmlformats.org/officeDocument/2006/relationships" xmlns:p="http://schemas.openxmlformats.org/presentationml/2006/main">
  <p:tag name="NUM" val="21"/>
</p:tagLst>
</file>

<file path=ppt/tags/tag21.xml><?xml version="1.0" encoding="utf-8"?>
<p:tagLst xmlns:a="http://schemas.openxmlformats.org/drawingml/2006/main" xmlns:r="http://schemas.openxmlformats.org/officeDocument/2006/relationships" xmlns:p="http://schemas.openxmlformats.org/presentationml/2006/main">
  <p:tag name="NUM" val="20"/>
</p:tagLst>
</file>

<file path=ppt/tags/tag22.xml><?xml version="1.0" encoding="utf-8"?>
<p:tagLst xmlns:a="http://schemas.openxmlformats.org/drawingml/2006/main" xmlns:r="http://schemas.openxmlformats.org/officeDocument/2006/relationships" xmlns:p="http://schemas.openxmlformats.org/presentationml/2006/main">
  <p:tag name="NUM" val="21"/>
</p:tagLst>
</file>

<file path=ppt/tags/tag23.xml><?xml version="1.0" encoding="utf-8"?>
<p:tagLst xmlns:a="http://schemas.openxmlformats.org/drawingml/2006/main" xmlns:r="http://schemas.openxmlformats.org/officeDocument/2006/relationships" xmlns:p="http://schemas.openxmlformats.org/presentationml/2006/main">
  <p:tag name="NUM" val="20"/>
</p:tagLst>
</file>

<file path=ppt/tags/tag24.xml><?xml version="1.0" encoding="utf-8"?>
<p:tagLst xmlns:a="http://schemas.openxmlformats.org/drawingml/2006/main" xmlns:r="http://schemas.openxmlformats.org/officeDocument/2006/relationships" xmlns:p="http://schemas.openxmlformats.org/presentationml/2006/main">
  <p:tag name="NUM" val="21"/>
</p:tagLst>
</file>

<file path=ppt/tags/tag25.xml><?xml version="1.0" encoding="utf-8"?>
<p:tagLst xmlns:a="http://schemas.openxmlformats.org/drawingml/2006/main" xmlns:r="http://schemas.openxmlformats.org/officeDocument/2006/relationships" xmlns:p="http://schemas.openxmlformats.org/presentationml/2006/main">
  <p:tag name="NUM" val="20"/>
</p:tagLst>
</file>

<file path=ppt/tags/tag26.xml><?xml version="1.0" encoding="utf-8"?>
<p:tagLst xmlns:a="http://schemas.openxmlformats.org/drawingml/2006/main" xmlns:r="http://schemas.openxmlformats.org/officeDocument/2006/relationships" xmlns:p="http://schemas.openxmlformats.org/presentationml/2006/main">
  <p:tag name="NUM" val="21"/>
</p:tagLst>
</file>

<file path=ppt/tags/tag3.xml><?xml version="1.0" encoding="utf-8"?>
<p:tagLst xmlns:a="http://schemas.openxmlformats.org/drawingml/2006/main" xmlns:r="http://schemas.openxmlformats.org/officeDocument/2006/relationships" xmlns:p="http://schemas.openxmlformats.org/presentationml/2006/main">
  <p:tag name="NUM" val="20"/>
</p:tagLst>
</file>

<file path=ppt/tags/tag4.xml><?xml version="1.0" encoding="utf-8"?>
<p:tagLst xmlns:a="http://schemas.openxmlformats.org/drawingml/2006/main" xmlns:r="http://schemas.openxmlformats.org/officeDocument/2006/relationships" xmlns:p="http://schemas.openxmlformats.org/presentationml/2006/main">
  <p:tag name="NUM" val="21"/>
</p:tagLst>
</file>

<file path=ppt/tags/tag5.xml><?xml version="1.0" encoding="utf-8"?>
<p:tagLst xmlns:a="http://schemas.openxmlformats.org/drawingml/2006/main" xmlns:r="http://schemas.openxmlformats.org/officeDocument/2006/relationships" xmlns:p="http://schemas.openxmlformats.org/presentationml/2006/main">
  <p:tag name="NUM" val="20"/>
</p:tagLst>
</file>

<file path=ppt/tags/tag6.xml><?xml version="1.0" encoding="utf-8"?>
<p:tagLst xmlns:a="http://schemas.openxmlformats.org/drawingml/2006/main" xmlns:r="http://schemas.openxmlformats.org/officeDocument/2006/relationships" xmlns:p="http://schemas.openxmlformats.org/presentationml/2006/main">
  <p:tag name="NUM" val="21"/>
</p:tagLst>
</file>

<file path=ppt/tags/tag7.xml><?xml version="1.0" encoding="utf-8"?>
<p:tagLst xmlns:a="http://schemas.openxmlformats.org/drawingml/2006/main" xmlns:r="http://schemas.openxmlformats.org/officeDocument/2006/relationships" xmlns:p="http://schemas.openxmlformats.org/presentationml/2006/main">
  <p:tag name="NUM" val="20"/>
</p:tagLst>
</file>

<file path=ppt/tags/tag8.xml><?xml version="1.0" encoding="utf-8"?>
<p:tagLst xmlns:a="http://schemas.openxmlformats.org/drawingml/2006/main" xmlns:r="http://schemas.openxmlformats.org/officeDocument/2006/relationships" xmlns:p="http://schemas.openxmlformats.org/presentationml/2006/main">
  <p:tag name="NUM" val="21"/>
</p:tagLst>
</file>

<file path=ppt/tags/tag9.xml><?xml version="1.0" encoding="utf-8"?>
<p:tagLst xmlns:a="http://schemas.openxmlformats.org/drawingml/2006/main" xmlns:r="http://schemas.openxmlformats.org/officeDocument/2006/relationships" xmlns:p="http://schemas.openxmlformats.org/presentationml/2006/main">
  <p:tag name="NUM" val="20"/>
</p:tagLst>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2703</TotalTime>
  <Words>5459</Words>
  <Application>Microsoft Office PowerPoint</Application>
  <PresentationFormat>Affichage à l'écran (4:3)</PresentationFormat>
  <Paragraphs>1522</Paragraphs>
  <Slides>85</Slides>
  <Notes>40</Notes>
  <HiddenSlides>19</HiddenSlides>
  <MMClips>4</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85</vt:i4>
      </vt:variant>
    </vt:vector>
  </HeadingPairs>
  <TitlesOfParts>
    <vt:vector size="87" baseType="lpstr">
      <vt:lpstr>Thème Office</vt:lpstr>
      <vt:lpstr>Worksheet</vt:lpstr>
      <vt:lpstr>Présentation PowerPoint</vt:lpstr>
      <vt:lpstr>L’énergie dans l’habitat</vt:lpstr>
      <vt:lpstr>Présentation PowerPoint</vt:lpstr>
      <vt:lpstr>Présentation PowerPoint</vt:lpstr>
      <vt:lpstr>Faire acquérir et évaluer des compétences  2- Former aux compétences  La logique d’action</vt:lpstr>
      <vt:lpstr>Faire acquérir et évaluer des compétences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Projet AC – Focus sur la phase de maquettage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David Helard</dc:creator>
  <cp:lastModifiedBy>Anne</cp:lastModifiedBy>
  <cp:revision>466</cp:revision>
  <cp:lastPrinted>2013-12-28T15:14:27Z</cp:lastPrinted>
  <dcterms:created xsi:type="dcterms:W3CDTF">2012-03-06T15:10:23Z</dcterms:created>
  <dcterms:modified xsi:type="dcterms:W3CDTF">2014-01-02T12:07:37Z</dcterms:modified>
</cp:coreProperties>
</file>